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6"/>
  </p:notes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1pPr>
    <a:lvl2pPr marL="335292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2pPr>
    <a:lvl3pPr marL="670585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3pPr>
    <a:lvl4pPr marL="1005878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4pPr>
    <a:lvl5pPr marL="1341170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5pPr>
    <a:lvl6pPr marL="1676462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6pPr>
    <a:lvl7pPr marL="2011755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7pPr>
    <a:lvl8pPr marL="2347047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8pPr>
    <a:lvl9pPr marL="2682341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5E00"/>
    <a:srgbClr val="F8B308"/>
    <a:srgbClr val="C1DBB1"/>
    <a:srgbClr val="F3D1F1"/>
    <a:srgbClr val="E378E8"/>
    <a:srgbClr val="002060"/>
    <a:srgbClr val="CC66FF"/>
    <a:srgbClr val="144856"/>
    <a:srgbClr val="175A6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1F68DC-556F-2DCE-FD3E-B69DA239E816}" v="944" dt="2024-06-13T16:30:09.557"/>
    <p1510:client id="{C0F96B24-DE4D-D400-EB40-D37FB91B1094}" v="243" dt="2024-06-13T16:07:21.0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434" autoAdjust="0"/>
    <p:restoredTop sz="95833" autoAdjust="0"/>
  </p:normalViewPr>
  <p:slideViewPr>
    <p:cSldViewPr snapToGrid="0">
      <p:cViewPr varScale="1">
        <p:scale>
          <a:sx n="79" d="100"/>
          <a:sy n="79" d="100"/>
        </p:scale>
        <p:origin x="38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1pPr>
    <a:lvl2pPr marL="285113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2pPr>
    <a:lvl3pPr marL="570225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3pPr>
    <a:lvl4pPr marL="855338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4pPr>
    <a:lvl5pPr marL="1140451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5pPr>
    <a:lvl6pPr marL="1425564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6pPr>
    <a:lvl7pPr marL="1710676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7pPr>
    <a:lvl8pPr marL="1995789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8pPr>
    <a:lvl9pPr marL="2280901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39963" y="1241425"/>
            <a:ext cx="231775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539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510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628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093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186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367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195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727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157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086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41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88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tiff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1047913" y="7672579"/>
            <a:ext cx="1561523" cy="1226661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796864" y="8717536"/>
            <a:ext cx="3692459" cy="3504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4304367" y="6404507"/>
            <a:ext cx="1599152" cy="130569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782924" y="7498005"/>
            <a:ext cx="3337162" cy="34919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841220" y="6257596"/>
            <a:ext cx="3280382" cy="36090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1105356" y="5206111"/>
            <a:ext cx="1572908" cy="1251875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267871" y="3975330"/>
            <a:ext cx="1575400" cy="12847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841219" y="5044794"/>
            <a:ext cx="3333229" cy="36545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886997" y="3830779"/>
            <a:ext cx="3208424" cy="3466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1125871" y="2788711"/>
            <a:ext cx="1551598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299" name="Rectangle 298">
            <a:extLst>
              <a:ext uri="{FF2B5EF4-FFF2-40B4-BE49-F238E27FC236}">
                <a16:creationId xmlns:a16="http://schemas.microsoft.com/office/drawing/2014/main" id="{174F9E2F-4304-4EA9-9B43-D510498E0880}"/>
              </a:ext>
            </a:extLst>
          </p:cNvPr>
          <p:cNvSpPr/>
          <p:nvPr/>
        </p:nvSpPr>
        <p:spPr>
          <a:xfrm>
            <a:off x="4267262" y="7491874"/>
            <a:ext cx="883257" cy="363711"/>
          </a:xfrm>
          <a:prstGeom prst="rect">
            <a:avLst/>
          </a:prstGeom>
          <a:solidFill>
            <a:srgbClr val="C1DB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246413" y="1564086"/>
            <a:ext cx="1572584" cy="123784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3D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886999" y="2626243"/>
            <a:ext cx="3219514" cy="339275"/>
          </a:xfrm>
          <a:prstGeom prst="rect">
            <a:avLst/>
          </a:prstGeom>
          <a:solidFill>
            <a:srgbClr val="F3D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4937031" y="4800840"/>
            <a:ext cx="682278" cy="692266"/>
          </a:xfrm>
          <a:prstGeom prst="ellipse">
            <a:avLst/>
          </a:prstGeom>
          <a:solidFill>
            <a:srgbClr val="FE5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5038422" y="4898776"/>
            <a:ext cx="472310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796865" y="1396562"/>
            <a:ext cx="3287672" cy="353421"/>
          </a:xfrm>
          <a:prstGeom prst="rect">
            <a:avLst/>
          </a:prstGeom>
          <a:solidFill>
            <a:srgbClr val="F3D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318" name="Rectangle 317">
            <a:extLst>
              <a:ext uri="{FF2B5EF4-FFF2-40B4-BE49-F238E27FC236}">
                <a16:creationId xmlns:a16="http://schemas.microsoft.com/office/drawing/2014/main" id="{7603361F-7D00-405D-94EC-75583220DE39}"/>
              </a:ext>
            </a:extLst>
          </p:cNvPr>
          <p:cNvSpPr/>
          <p:nvPr/>
        </p:nvSpPr>
        <p:spPr>
          <a:xfrm>
            <a:off x="1884886" y="2625423"/>
            <a:ext cx="2187339" cy="3487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DC5C463-02F5-4BA7-B8AA-5DB2AF6DF813}"/>
              </a:ext>
            </a:extLst>
          </p:cNvPr>
          <p:cNvGrpSpPr/>
          <p:nvPr/>
        </p:nvGrpSpPr>
        <p:grpSpPr>
          <a:xfrm>
            <a:off x="4156824" y="7317917"/>
            <a:ext cx="682278" cy="715936"/>
            <a:chOff x="8003494" y="12006378"/>
            <a:chExt cx="1214980" cy="1304869"/>
          </a:xfrm>
        </p:grpSpPr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AB96207F-9876-7A4C-8CB8-0378596E3D43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8"/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78D87C2B-4ED1-1C4B-B314-D95374A7846D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8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E2392CED-199C-044B-8C83-9528D182044C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886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86" b="1" dirty="0"/>
                <a:t>YEAR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EC6A36B-BE5D-9742-9412-BEDB5350E9B4}"/>
                </a:ext>
              </a:extLst>
            </p:cNvPr>
            <p:cNvSpPr txBox="1"/>
            <p:nvPr/>
          </p:nvSpPr>
          <p:spPr>
            <a:xfrm>
              <a:off x="8072940" y="12317666"/>
              <a:ext cx="1106599" cy="924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96" b="1" dirty="0"/>
                <a:t>10</a:t>
              </a:r>
            </a:p>
          </p:txBody>
        </p: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5031469" y="4925006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325" name="Rectangle 324">
            <a:extLst>
              <a:ext uri="{FF2B5EF4-FFF2-40B4-BE49-F238E27FC236}">
                <a16:creationId xmlns:a16="http://schemas.microsoft.com/office/drawing/2014/main" id="{A183D85D-EF81-4E97-A0B3-08A0BA3038F3}"/>
              </a:ext>
            </a:extLst>
          </p:cNvPr>
          <p:cNvSpPr/>
          <p:nvPr/>
        </p:nvSpPr>
        <p:spPr>
          <a:xfrm>
            <a:off x="1804169" y="1395238"/>
            <a:ext cx="1580502" cy="35440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5002511" y="4944231"/>
            <a:ext cx="612368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11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4015033" y="2480882"/>
            <a:ext cx="682278" cy="718788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4123174" y="2588655"/>
            <a:ext cx="472310" cy="4797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4115803" y="2582616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4065455" y="2587336"/>
            <a:ext cx="580908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12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4678572" y="8500208"/>
            <a:ext cx="682278" cy="73275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785735" y="8612160"/>
            <a:ext cx="472310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4487412" y="8563351"/>
            <a:ext cx="0" cy="28646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1A9F72DB-801B-1540-9027-8E9B8D266CA4}"/>
              </a:ext>
            </a:extLst>
          </p:cNvPr>
          <p:cNvSpPr txBox="1"/>
          <p:nvPr/>
        </p:nvSpPr>
        <p:spPr>
          <a:xfrm>
            <a:off x="3664628" y="9301528"/>
            <a:ext cx="529042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 Badminton / Gymnastics</a:t>
            </a:r>
            <a:endParaRPr lang="en-US" sz="505" dirty="0"/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754347FA-8CA5-B64D-85BC-64ED9061E462}"/>
              </a:ext>
            </a:extLst>
          </p:cNvPr>
          <p:cNvSpPr txBox="1"/>
          <p:nvPr/>
        </p:nvSpPr>
        <p:spPr>
          <a:xfrm>
            <a:off x="3729299" y="8402985"/>
            <a:ext cx="567517" cy="188137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Football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798D0D35-29AB-1847-B78E-66D8D2E8F393}"/>
              </a:ext>
            </a:extLst>
          </p:cNvPr>
          <p:cNvSpPr txBox="1"/>
          <p:nvPr/>
        </p:nvSpPr>
        <p:spPr>
          <a:xfrm>
            <a:off x="3287988" y="8363615"/>
            <a:ext cx="531305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OAA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307DEB2C-260D-0340-9B54-6F5AE6E5CAF0}"/>
              </a:ext>
            </a:extLst>
          </p:cNvPr>
          <p:cNvSpPr txBox="1"/>
          <p:nvPr/>
        </p:nvSpPr>
        <p:spPr>
          <a:xfrm>
            <a:off x="3271904" y="9269801"/>
            <a:ext cx="48915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Football</a:t>
            </a:r>
          </a:p>
        </p:txBody>
      </p: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H="1">
            <a:off x="5689218" y="7140974"/>
            <a:ext cx="437623" cy="0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2945532" y="8988836"/>
            <a:ext cx="0" cy="26296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 flipH="1">
            <a:off x="4930145" y="1229357"/>
            <a:ext cx="133665" cy="2284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>
            <a:off x="3814746" y="1228952"/>
            <a:ext cx="2689" cy="2083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4780016" y="8711679"/>
            <a:ext cx="472309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9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4780016" y="8664688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372" name="TextBox 371">
            <a:extLst>
              <a:ext uri="{FF2B5EF4-FFF2-40B4-BE49-F238E27FC236}">
                <a16:creationId xmlns:a16="http://schemas.microsoft.com/office/drawing/2014/main" id="{9F6593FB-5247-4B4E-A446-6EB069AC1072}"/>
              </a:ext>
            </a:extLst>
          </p:cNvPr>
          <p:cNvSpPr txBox="1"/>
          <p:nvPr/>
        </p:nvSpPr>
        <p:spPr>
          <a:xfrm>
            <a:off x="4185961" y="9245013"/>
            <a:ext cx="602902" cy="187285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Netball</a:t>
            </a:r>
            <a:endParaRPr lang="en-US" sz="505" dirty="0"/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32541251-484A-4B5E-905D-72E73174BF8C}"/>
              </a:ext>
            </a:extLst>
          </p:cNvPr>
          <p:cNvSpPr txBox="1"/>
          <p:nvPr/>
        </p:nvSpPr>
        <p:spPr>
          <a:xfrm>
            <a:off x="2668860" y="8377089"/>
            <a:ext cx="613717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Rugby</a:t>
            </a:r>
          </a:p>
        </p:txBody>
      </p:sp>
      <p:sp>
        <p:nvSpPr>
          <p:cNvPr id="390" name="TextBox 389">
            <a:extLst>
              <a:ext uri="{FF2B5EF4-FFF2-40B4-BE49-F238E27FC236}">
                <a16:creationId xmlns:a16="http://schemas.microsoft.com/office/drawing/2014/main" id="{D95E924F-0B81-4882-8006-C83B4A01533F}"/>
              </a:ext>
            </a:extLst>
          </p:cNvPr>
          <p:cNvSpPr txBox="1"/>
          <p:nvPr/>
        </p:nvSpPr>
        <p:spPr>
          <a:xfrm>
            <a:off x="2726072" y="9257653"/>
            <a:ext cx="497355" cy="3231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 Badminton / Gymnastics</a:t>
            </a:r>
            <a:endParaRPr lang="en-US" sz="500" dirty="0">
              <a:ea typeface="Calibri"/>
              <a:cs typeface="Calibri"/>
            </a:endParaRPr>
          </a:p>
        </p:txBody>
      </p:sp>
      <p:cxnSp>
        <p:nvCxnSpPr>
          <p:cNvPr id="399" name="Straight Connector 398">
            <a:extLst>
              <a:ext uri="{FF2B5EF4-FFF2-40B4-BE49-F238E27FC236}">
                <a16:creationId xmlns:a16="http://schemas.microsoft.com/office/drawing/2014/main" id="{E84EC7A0-1EC3-489B-B564-99132653BA00}"/>
              </a:ext>
            </a:extLst>
          </p:cNvPr>
          <p:cNvCxnSpPr>
            <a:cxnSpLocks/>
          </p:cNvCxnSpPr>
          <p:nvPr/>
        </p:nvCxnSpPr>
        <p:spPr>
          <a:xfrm flipV="1">
            <a:off x="2369171" y="9037104"/>
            <a:ext cx="0" cy="244922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8" name="TextBox 407">
            <a:extLst>
              <a:ext uri="{FF2B5EF4-FFF2-40B4-BE49-F238E27FC236}">
                <a16:creationId xmlns:a16="http://schemas.microsoft.com/office/drawing/2014/main" id="{A0E2CD6C-87C3-4532-A420-E76F9B7A9630}"/>
              </a:ext>
            </a:extLst>
          </p:cNvPr>
          <p:cNvSpPr txBox="1"/>
          <p:nvPr/>
        </p:nvSpPr>
        <p:spPr>
          <a:xfrm>
            <a:off x="2191156" y="8384176"/>
            <a:ext cx="567926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OAA</a:t>
            </a:r>
            <a:endParaRPr lang="en-US" sz="505" dirty="0"/>
          </a:p>
        </p:txBody>
      </p:sp>
      <p:sp>
        <p:nvSpPr>
          <p:cNvPr id="412" name="TextBox 411">
            <a:extLst>
              <a:ext uri="{FF2B5EF4-FFF2-40B4-BE49-F238E27FC236}">
                <a16:creationId xmlns:a16="http://schemas.microsoft.com/office/drawing/2014/main" id="{B9C0F880-0D6B-4E8B-B6C3-8004E8B49809}"/>
              </a:ext>
            </a:extLst>
          </p:cNvPr>
          <p:cNvSpPr txBox="1"/>
          <p:nvPr/>
        </p:nvSpPr>
        <p:spPr>
          <a:xfrm>
            <a:off x="831226" y="7340556"/>
            <a:ext cx="525277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Rugby</a:t>
            </a:r>
            <a:endParaRPr lang="en-US" sz="505" dirty="0"/>
          </a:p>
        </p:txBody>
      </p:sp>
      <p:sp>
        <p:nvSpPr>
          <p:cNvPr id="417" name="TextBox 416">
            <a:extLst>
              <a:ext uri="{FF2B5EF4-FFF2-40B4-BE49-F238E27FC236}">
                <a16:creationId xmlns:a16="http://schemas.microsoft.com/office/drawing/2014/main" id="{491333F3-8BF7-4441-B63E-797E7D3F9B91}"/>
              </a:ext>
            </a:extLst>
          </p:cNvPr>
          <p:cNvSpPr txBox="1"/>
          <p:nvPr/>
        </p:nvSpPr>
        <p:spPr>
          <a:xfrm>
            <a:off x="1775126" y="7989710"/>
            <a:ext cx="672287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Fitness / Badminton</a:t>
            </a:r>
          </a:p>
        </p:txBody>
      </p: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AC2EAC17-B61F-4569-AFE1-B6F28876FC2D}"/>
              </a:ext>
            </a:extLst>
          </p:cNvPr>
          <p:cNvCxnSpPr>
            <a:cxnSpLocks/>
          </p:cNvCxnSpPr>
          <p:nvPr/>
        </p:nvCxnSpPr>
        <p:spPr>
          <a:xfrm flipH="1">
            <a:off x="3475396" y="7397889"/>
            <a:ext cx="1582" cy="21391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E006AFED-B36A-42B2-838D-74D7FD52867D}"/>
              </a:ext>
            </a:extLst>
          </p:cNvPr>
          <p:cNvCxnSpPr>
            <a:cxnSpLocks/>
          </p:cNvCxnSpPr>
          <p:nvPr/>
        </p:nvCxnSpPr>
        <p:spPr>
          <a:xfrm flipH="1">
            <a:off x="5248064" y="6088085"/>
            <a:ext cx="255714" cy="331844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TextBox 455">
            <a:extLst>
              <a:ext uri="{FF2B5EF4-FFF2-40B4-BE49-F238E27FC236}">
                <a16:creationId xmlns:a16="http://schemas.microsoft.com/office/drawing/2014/main" id="{7C4CA3BD-478D-4E6D-9522-DA02CAB5E9CF}"/>
              </a:ext>
            </a:extLst>
          </p:cNvPr>
          <p:cNvSpPr txBox="1"/>
          <p:nvPr/>
        </p:nvSpPr>
        <p:spPr>
          <a:xfrm>
            <a:off x="5967088" y="7068416"/>
            <a:ext cx="590575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Netball</a:t>
            </a:r>
          </a:p>
        </p:txBody>
      </p:sp>
      <p:sp>
        <p:nvSpPr>
          <p:cNvPr id="457" name="TextBox 456">
            <a:extLst>
              <a:ext uri="{FF2B5EF4-FFF2-40B4-BE49-F238E27FC236}">
                <a16:creationId xmlns:a16="http://schemas.microsoft.com/office/drawing/2014/main" id="{CC05BE9B-B07E-4E39-8DC6-643ACE4A967D}"/>
              </a:ext>
            </a:extLst>
          </p:cNvPr>
          <p:cNvSpPr txBox="1"/>
          <p:nvPr/>
        </p:nvSpPr>
        <p:spPr>
          <a:xfrm>
            <a:off x="5440167" y="5859565"/>
            <a:ext cx="530393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Badminton (doubles) / Basketball</a:t>
            </a:r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821DFC9A-BEFC-4970-AD42-A04D0C7F204E}"/>
              </a:ext>
            </a:extLst>
          </p:cNvPr>
          <p:cNvSpPr txBox="1"/>
          <p:nvPr/>
        </p:nvSpPr>
        <p:spPr>
          <a:xfrm>
            <a:off x="4652579" y="7001301"/>
            <a:ext cx="721780" cy="2477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/>
              <a:t>Fitness / Badminton </a:t>
            </a:r>
            <a:r>
              <a:rPr lang="en-US" sz="500" dirty="0"/>
              <a:t>(doubles) </a:t>
            </a:r>
            <a:endParaRPr lang="en-US" sz="505" dirty="0"/>
          </a:p>
        </p:txBody>
      </p: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459D4038-7592-473C-B07D-B8BCF35F433B}"/>
              </a:ext>
            </a:extLst>
          </p:cNvPr>
          <p:cNvCxnSpPr>
            <a:cxnSpLocks/>
          </p:cNvCxnSpPr>
          <p:nvPr/>
        </p:nvCxnSpPr>
        <p:spPr>
          <a:xfrm flipV="1">
            <a:off x="4943035" y="6572213"/>
            <a:ext cx="135315" cy="132579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3" name="TextBox 482">
            <a:extLst>
              <a:ext uri="{FF2B5EF4-FFF2-40B4-BE49-F238E27FC236}">
                <a16:creationId xmlns:a16="http://schemas.microsoft.com/office/drawing/2014/main" id="{936AAC96-3E7D-4CE0-8F85-D65DADB8C6B3}"/>
              </a:ext>
            </a:extLst>
          </p:cNvPr>
          <p:cNvSpPr txBox="1"/>
          <p:nvPr/>
        </p:nvSpPr>
        <p:spPr>
          <a:xfrm>
            <a:off x="4604793" y="6683775"/>
            <a:ext cx="671654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Football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4E8181FD-A1AA-48BE-87C1-6343CC94E448}"/>
              </a:ext>
            </a:extLst>
          </p:cNvPr>
          <p:cNvSpPr txBox="1"/>
          <p:nvPr/>
        </p:nvSpPr>
        <p:spPr>
          <a:xfrm>
            <a:off x="2105995" y="5654420"/>
            <a:ext cx="652329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Athletics</a:t>
            </a:r>
          </a:p>
        </p:txBody>
      </p:sp>
      <p:cxnSp>
        <p:nvCxnSpPr>
          <p:cNvPr id="499" name="Straight Connector 498">
            <a:extLst>
              <a:ext uri="{FF2B5EF4-FFF2-40B4-BE49-F238E27FC236}">
                <a16:creationId xmlns:a16="http://schemas.microsoft.com/office/drawing/2014/main" id="{BA9B55E4-281F-49E1-94D8-371F7E900D71}"/>
              </a:ext>
            </a:extLst>
          </p:cNvPr>
          <p:cNvCxnSpPr>
            <a:cxnSpLocks/>
          </p:cNvCxnSpPr>
          <p:nvPr/>
        </p:nvCxnSpPr>
        <p:spPr>
          <a:xfrm flipV="1">
            <a:off x="1339134" y="6332533"/>
            <a:ext cx="95249" cy="63959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3" name="TextBox 502">
            <a:extLst>
              <a:ext uri="{FF2B5EF4-FFF2-40B4-BE49-F238E27FC236}">
                <a16:creationId xmlns:a16="http://schemas.microsoft.com/office/drawing/2014/main" id="{04D80602-4DB8-4783-8974-4FC97336C2F8}"/>
              </a:ext>
            </a:extLst>
          </p:cNvPr>
          <p:cNvSpPr txBox="1"/>
          <p:nvPr/>
        </p:nvSpPr>
        <p:spPr>
          <a:xfrm>
            <a:off x="2863152" y="6849780"/>
            <a:ext cx="58819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Fitness / Badminton (doubles)</a:t>
            </a:r>
          </a:p>
        </p:txBody>
      </p:sp>
      <p:sp>
        <p:nvSpPr>
          <p:cNvPr id="509" name="TextBox 508">
            <a:extLst>
              <a:ext uri="{FF2B5EF4-FFF2-40B4-BE49-F238E27FC236}">
                <a16:creationId xmlns:a16="http://schemas.microsoft.com/office/drawing/2014/main" id="{95CC6F4C-79DE-41EC-B47F-1F2104C3FDFA}"/>
              </a:ext>
            </a:extLst>
          </p:cNvPr>
          <p:cNvSpPr txBox="1"/>
          <p:nvPr/>
        </p:nvSpPr>
        <p:spPr>
          <a:xfrm>
            <a:off x="2887447" y="5598154"/>
            <a:ext cx="650851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Options</a:t>
            </a:r>
          </a:p>
        </p:txBody>
      </p:sp>
      <p:sp>
        <p:nvSpPr>
          <p:cNvPr id="521" name="TextBox 520">
            <a:extLst>
              <a:ext uri="{FF2B5EF4-FFF2-40B4-BE49-F238E27FC236}">
                <a16:creationId xmlns:a16="http://schemas.microsoft.com/office/drawing/2014/main" id="{2F98BA5F-BA3E-4B10-A4D2-7F75684A266E}"/>
              </a:ext>
            </a:extLst>
          </p:cNvPr>
          <p:cNvSpPr txBox="1"/>
          <p:nvPr/>
        </p:nvSpPr>
        <p:spPr>
          <a:xfrm>
            <a:off x="3545344" y="5670280"/>
            <a:ext cx="689683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Rugby</a:t>
            </a:r>
          </a:p>
        </p:txBody>
      </p:sp>
      <p:sp>
        <p:nvSpPr>
          <p:cNvPr id="543" name="TextBox 542">
            <a:extLst>
              <a:ext uri="{FF2B5EF4-FFF2-40B4-BE49-F238E27FC236}">
                <a16:creationId xmlns:a16="http://schemas.microsoft.com/office/drawing/2014/main" id="{B86AFE16-E45E-4486-8C88-00D3C77F31D9}"/>
              </a:ext>
            </a:extLst>
          </p:cNvPr>
          <p:cNvSpPr txBox="1"/>
          <p:nvPr/>
        </p:nvSpPr>
        <p:spPr>
          <a:xfrm>
            <a:off x="2153783" y="4668618"/>
            <a:ext cx="608097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Athletics</a:t>
            </a:r>
          </a:p>
        </p:txBody>
      </p:sp>
      <p:sp>
        <p:nvSpPr>
          <p:cNvPr id="574" name="Block Arc 573">
            <a:extLst>
              <a:ext uri="{FF2B5EF4-FFF2-40B4-BE49-F238E27FC236}">
                <a16:creationId xmlns:a16="http://schemas.microsoft.com/office/drawing/2014/main" id="{42DCC817-95A4-4F9E-B69E-5B3F826F1806}"/>
              </a:ext>
            </a:extLst>
          </p:cNvPr>
          <p:cNvSpPr/>
          <p:nvPr/>
        </p:nvSpPr>
        <p:spPr>
          <a:xfrm rot="16200000">
            <a:off x="1059804" y="386480"/>
            <a:ext cx="1496403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cxnSp>
        <p:nvCxnSpPr>
          <p:cNvPr id="582" name="Straight Connector 581">
            <a:extLst>
              <a:ext uri="{FF2B5EF4-FFF2-40B4-BE49-F238E27FC236}">
                <a16:creationId xmlns:a16="http://schemas.microsoft.com/office/drawing/2014/main" id="{4D1BBD61-9F55-4579-996F-EFE618B7EA76}"/>
              </a:ext>
            </a:extLst>
          </p:cNvPr>
          <p:cNvCxnSpPr>
            <a:cxnSpLocks/>
            <a:stCxn id="588" idx="1"/>
          </p:cNvCxnSpPr>
          <p:nvPr/>
        </p:nvCxnSpPr>
        <p:spPr>
          <a:xfrm flipH="1">
            <a:off x="5323510" y="3930207"/>
            <a:ext cx="187222" cy="7271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4" name="Straight Connector 583">
            <a:extLst>
              <a:ext uri="{FF2B5EF4-FFF2-40B4-BE49-F238E27FC236}">
                <a16:creationId xmlns:a16="http://schemas.microsoft.com/office/drawing/2014/main" id="{4DE56988-9563-47EE-97AA-4208AE65370A}"/>
              </a:ext>
            </a:extLst>
          </p:cNvPr>
          <p:cNvCxnSpPr>
            <a:cxnSpLocks/>
          </p:cNvCxnSpPr>
          <p:nvPr/>
        </p:nvCxnSpPr>
        <p:spPr>
          <a:xfrm>
            <a:off x="3974424" y="3697088"/>
            <a:ext cx="1" cy="25663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Straight Connector 584">
            <a:extLst>
              <a:ext uri="{FF2B5EF4-FFF2-40B4-BE49-F238E27FC236}">
                <a16:creationId xmlns:a16="http://schemas.microsoft.com/office/drawing/2014/main" id="{ED97350C-F515-4F00-B9C2-7F4F13347875}"/>
              </a:ext>
            </a:extLst>
          </p:cNvPr>
          <p:cNvCxnSpPr>
            <a:cxnSpLocks/>
          </p:cNvCxnSpPr>
          <p:nvPr/>
        </p:nvCxnSpPr>
        <p:spPr>
          <a:xfrm flipV="1">
            <a:off x="5102518" y="4108884"/>
            <a:ext cx="77196" cy="192068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8" name="TextBox 587">
            <a:extLst>
              <a:ext uri="{FF2B5EF4-FFF2-40B4-BE49-F238E27FC236}">
                <a16:creationId xmlns:a16="http://schemas.microsoft.com/office/drawing/2014/main" id="{5CFCB0D0-7043-4AFE-9A1C-0E550A6FCA23}"/>
              </a:ext>
            </a:extLst>
          </p:cNvPr>
          <p:cNvSpPr txBox="1"/>
          <p:nvPr/>
        </p:nvSpPr>
        <p:spPr>
          <a:xfrm>
            <a:off x="5510732" y="3845183"/>
            <a:ext cx="515397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Netball</a:t>
            </a:r>
          </a:p>
        </p:txBody>
      </p:sp>
      <p:sp>
        <p:nvSpPr>
          <p:cNvPr id="589" name="TextBox 588">
            <a:extLst>
              <a:ext uri="{FF2B5EF4-FFF2-40B4-BE49-F238E27FC236}">
                <a16:creationId xmlns:a16="http://schemas.microsoft.com/office/drawing/2014/main" id="{0B123999-9F0C-4112-B28A-C1DAD7A55724}"/>
              </a:ext>
            </a:extLst>
          </p:cNvPr>
          <p:cNvSpPr txBox="1"/>
          <p:nvPr/>
        </p:nvSpPr>
        <p:spPr>
          <a:xfrm>
            <a:off x="3634249" y="3454776"/>
            <a:ext cx="542997" cy="3231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Badminton (doubles) / Fitness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590" name="TextBox 589">
            <a:extLst>
              <a:ext uri="{FF2B5EF4-FFF2-40B4-BE49-F238E27FC236}">
                <a16:creationId xmlns:a16="http://schemas.microsoft.com/office/drawing/2014/main" id="{4AAF7390-BA48-4AA6-AAC1-67C46C54C0E8}"/>
              </a:ext>
            </a:extLst>
          </p:cNvPr>
          <p:cNvSpPr txBox="1"/>
          <p:nvPr/>
        </p:nvSpPr>
        <p:spPr>
          <a:xfrm>
            <a:off x="4657345" y="4243226"/>
            <a:ext cx="721404" cy="2477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OAA /Badminton (doubles)</a:t>
            </a:r>
          </a:p>
        </p:txBody>
      </p:sp>
      <p:sp>
        <p:nvSpPr>
          <p:cNvPr id="595" name="TextBox 594">
            <a:extLst>
              <a:ext uri="{FF2B5EF4-FFF2-40B4-BE49-F238E27FC236}">
                <a16:creationId xmlns:a16="http://schemas.microsoft.com/office/drawing/2014/main" id="{3AF0A43A-060E-4207-A839-43566053DA9D}"/>
              </a:ext>
            </a:extLst>
          </p:cNvPr>
          <p:cNvSpPr txBox="1"/>
          <p:nvPr/>
        </p:nvSpPr>
        <p:spPr>
          <a:xfrm>
            <a:off x="3668796" y="4372242"/>
            <a:ext cx="639755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Football</a:t>
            </a:r>
          </a:p>
        </p:txBody>
      </p:sp>
      <p:cxnSp>
        <p:nvCxnSpPr>
          <p:cNvPr id="598" name="Straight Connector 597">
            <a:extLst>
              <a:ext uri="{FF2B5EF4-FFF2-40B4-BE49-F238E27FC236}">
                <a16:creationId xmlns:a16="http://schemas.microsoft.com/office/drawing/2014/main" id="{104C83F5-434B-446C-8EFF-A20C47D069A3}"/>
              </a:ext>
            </a:extLst>
          </p:cNvPr>
          <p:cNvCxnSpPr>
            <a:cxnSpLocks/>
          </p:cNvCxnSpPr>
          <p:nvPr/>
        </p:nvCxnSpPr>
        <p:spPr>
          <a:xfrm flipV="1">
            <a:off x="2936209" y="4135241"/>
            <a:ext cx="0" cy="23225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2" name="Straight Connector 601">
            <a:extLst>
              <a:ext uri="{FF2B5EF4-FFF2-40B4-BE49-F238E27FC236}">
                <a16:creationId xmlns:a16="http://schemas.microsoft.com/office/drawing/2014/main" id="{16E1766B-69B7-4F10-8262-9916A640BB13}"/>
              </a:ext>
            </a:extLst>
          </p:cNvPr>
          <p:cNvCxnSpPr>
            <a:cxnSpLocks/>
          </p:cNvCxnSpPr>
          <p:nvPr/>
        </p:nvCxnSpPr>
        <p:spPr>
          <a:xfrm flipH="1">
            <a:off x="1516818" y="3276926"/>
            <a:ext cx="215604" cy="12388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2816368" y="1194826"/>
            <a:ext cx="682278" cy="732756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2915305" y="1310553"/>
            <a:ext cx="481993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2857481" y="1373689"/>
            <a:ext cx="587311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13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2906587" y="1348692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609" name="TextBox 608">
            <a:extLst>
              <a:ext uri="{FF2B5EF4-FFF2-40B4-BE49-F238E27FC236}">
                <a16:creationId xmlns:a16="http://schemas.microsoft.com/office/drawing/2014/main" id="{6E13739E-D90A-41A3-AAC6-9A129FC7B64B}"/>
              </a:ext>
            </a:extLst>
          </p:cNvPr>
          <p:cNvSpPr txBox="1"/>
          <p:nvPr/>
        </p:nvSpPr>
        <p:spPr>
          <a:xfrm>
            <a:off x="1660373" y="3202799"/>
            <a:ext cx="995214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Badminton (doubles) / Fitness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610" name="TextBox 609">
            <a:extLst>
              <a:ext uri="{FF2B5EF4-FFF2-40B4-BE49-F238E27FC236}">
                <a16:creationId xmlns:a16="http://schemas.microsoft.com/office/drawing/2014/main" id="{CAC39B3C-71A2-467B-9C3D-471CE4F74A49}"/>
              </a:ext>
            </a:extLst>
          </p:cNvPr>
          <p:cNvSpPr txBox="1"/>
          <p:nvPr/>
        </p:nvSpPr>
        <p:spPr>
          <a:xfrm>
            <a:off x="1955982" y="2967883"/>
            <a:ext cx="600047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Rugby</a:t>
            </a:r>
          </a:p>
        </p:txBody>
      </p:sp>
      <p:sp>
        <p:nvSpPr>
          <p:cNvPr id="617" name="TextBox 616">
            <a:extLst>
              <a:ext uri="{FF2B5EF4-FFF2-40B4-BE49-F238E27FC236}">
                <a16:creationId xmlns:a16="http://schemas.microsoft.com/office/drawing/2014/main" id="{1190918D-CD76-475E-B774-31990E605718}"/>
              </a:ext>
            </a:extLst>
          </p:cNvPr>
          <p:cNvSpPr txBox="1"/>
          <p:nvPr/>
        </p:nvSpPr>
        <p:spPr>
          <a:xfrm>
            <a:off x="443290" y="3276926"/>
            <a:ext cx="685463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Rugby</a:t>
            </a:r>
          </a:p>
        </p:txBody>
      </p:sp>
      <p:sp>
        <p:nvSpPr>
          <p:cNvPr id="618" name="TextBox 617">
            <a:extLst>
              <a:ext uri="{FF2B5EF4-FFF2-40B4-BE49-F238E27FC236}">
                <a16:creationId xmlns:a16="http://schemas.microsoft.com/office/drawing/2014/main" id="{8DDC8ABE-B0A8-41E2-9912-B91F32483D97}"/>
              </a:ext>
            </a:extLst>
          </p:cNvPr>
          <p:cNvSpPr txBox="1"/>
          <p:nvPr/>
        </p:nvSpPr>
        <p:spPr>
          <a:xfrm>
            <a:off x="2857481" y="3091047"/>
            <a:ext cx="721748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Tennis</a:t>
            </a:r>
          </a:p>
        </p:txBody>
      </p:sp>
      <p:cxnSp>
        <p:nvCxnSpPr>
          <p:cNvPr id="623" name="Straight Connector 622">
            <a:extLst>
              <a:ext uri="{FF2B5EF4-FFF2-40B4-BE49-F238E27FC236}">
                <a16:creationId xmlns:a16="http://schemas.microsoft.com/office/drawing/2014/main" id="{7D1A76D7-946A-434B-9E20-E66593C9A965}"/>
              </a:ext>
            </a:extLst>
          </p:cNvPr>
          <p:cNvCxnSpPr>
            <a:cxnSpLocks/>
          </p:cNvCxnSpPr>
          <p:nvPr/>
        </p:nvCxnSpPr>
        <p:spPr>
          <a:xfrm>
            <a:off x="1038132" y="3400806"/>
            <a:ext cx="325932" cy="1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9" name="TextBox 628">
            <a:extLst>
              <a:ext uri="{FF2B5EF4-FFF2-40B4-BE49-F238E27FC236}">
                <a16:creationId xmlns:a16="http://schemas.microsoft.com/office/drawing/2014/main" id="{63C3E4F4-94BC-43EB-BC5A-1189207A11DF}"/>
              </a:ext>
            </a:extLst>
          </p:cNvPr>
          <p:cNvSpPr txBox="1"/>
          <p:nvPr/>
        </p:nvSpPr>
        <p:spPr>
          <a:xfrm>
            <a:off x="2813854" y="2379488"/>
            <a:ext cx="795112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Cricket</a:t>
            </a:r>
          </a:p>
        </p:txBody>
      </p:sp>
      <p:cxnSp>
        <p:nvCxnSpPr>
          <p:cNvPr id="684" name="Straight Connector 683">
            <a:extLst>
              <a:ext uri="{FF2B5EF4-FFF2-40B4-BE49-F238E27FC236}">
                <a16:creationId xmlns:a16="http://schemas.microsoft.com/office/drawing/2014/main" id="{6EC0EF18-61C3-4ABD-9EF9-F1AB317163D4}"/>
              </a:ext>
            </a:extLst>
          </p:cNvPr>
          <p:cNvCxnSpPr>
            <a:cxnSpLocks/>
          </p:cNvCxnSpPr>
          <p:nvPr/>
        </p:nvCxnSpPr>
        <p:spPr>
          <a:xfrm flipV="1">
            <a:off x="4351957" y="1683875"/>
            <a:ext cx="0" cy="1970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1807585" y="250800"/>
            <a:ext cx="259897" cy="34685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cxnSp>
        <p:nvCxnSpPr>
          <p:cNvPr id="698" name="Straight Connector 697">
            <a:extLst>
              <a:ext uri="{FF2B5EF4-FFF2-40B4-BE49-F238E27FC236}">
                <a16:creationId xmlns:a16="http://schemas.microsoft.com/office/drawing/2014/main" id="{82114DC5-2A93-4F5B-B516-78F30C55F4AC}"/>
              </a:ext>
            </a:extLst>
          </p:cNvPr>
          <p:cNvCxnSpPr>
            <a:cxnSpLocks/>
          </p:cNvCxnSpPr>
          <p:nvPr/>
        </p:nvCxnSpPr>
        <p:spPr>
          <a:xfrm flipV="1">
            <a:off x="1932330" y="1734242"/>
            <a:ext cx="6874" cy="21988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Straight Connector 699">
            <a:extLst>
              <a:ext uri="{FF2B5EF4-FFF2-40B4-BE49-F238E27FC236}">
                <a16:creationId xmlns:a16="http://schemas.microsoft.com/office/drawing/2014/main" id="{0AB0D70E-B10F-4087-95B9-B201F518328B}"/>
              </a:ext>
            </a:extLst>
          </p:cNvPr>
          <p:cNvCxnSpPr>
            <a:cxnSpLocks/>
          </p:cNvCxnSpPr>
          <p:nvPr/>
        </p:nvCxnSpPr>
        <p:spPr>
          <a:xfrm flipV="1">
            <a:off x="1215343" y="1433442"/>
            <a:ext cx="207081" cy="10972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F210CF94-4A7B-4F73-8689-8D885E5EA126}"/>
              </a:ext>
            </a:extLst>
          </p:cNvPr>
          <p:cNvCxnSpPr>
            <a:cxnSpLocks/>
          </p:cNvCxnSpPr>
          <p:nvPr/>
        </p:nvCxnSpPr>
        <p:spPr>
          <a:xfrm>
            <a:off x="5333232" y="7133743"/>
            <a:ext cx="244015" cy="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4B199B20-F9DE-4E5E-B729-647B5DEA4A7A}"/>
              </a:ext>
            </a:extLst>
          </p:cNvPr>
          <p:cNvCxnSpPr>
            <a:cxnSpLocks/>
          </p:cNvCxnSpPr>
          <p:nvPr/>
        </p:nvCxnSpPr>
        <p:spPr>
          <a:xfrm flipH="1" flipV="1">
            <a:off x="1918495" y="2804758"/>
            <a:ext cx="167215" cy="18779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1975314" y="235784"/>
            <a:ext cx="526978" cy="413286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/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248AFE7A-FB99-4A60-8F84-96FBC1A86D8A}"/>
              </a:ext>
            </a:extLst>
          </p:cNvPr>
          <p:cNvCxnSpPr>
            <a:cxnSpLocks/>
          </p:cNvCxnSpPr>
          <p:nvPr/>
        </p:nvCxnSpPr>
        <p:spPr>
          <a:xfrm>
            <a:off x="1005941" y="8293429"/>
            <a:ext cx="358048" cy="1897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5" name="TextBox 334">
            <a:extLst>
              <a:ext uri="{FF2B5EF4-FFF2-40B4-BE49-F238E27FC236}">
                <a16:creationId xmlns:a16="http://schemas.microsoft.com/office/drawing/2014/main" id="{20302385-97D0-4566-B7B3-14B0B86E34EE}"/>
              </a:ext>
            </a:extLst>
          </p:cNvPr>
          <p:cNvSpPr txBox="1"/>
          <p:nvPr/>
        </p:nvSpPr>
        <p:spPr>
          <a:xfrm>
            <a:off x="2115104" y="9313851"/>
            <a:ext cx="556755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Basketball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337" name="TextBox 336">
            <a:extLst>
              <a:ext uri="{FF2B5EF4-FFF2-40B4-BE49-F238E27FC236}">
                <a16:creationId xmlns:a16="http://schemas.microsoft.com/office/drawing/2014/main" id="{B46D5F65-04AD-4FE1-B8C8-CBF1A07B030B}"/>
              </a:ext>
            </a:extLst>
          </p:cNvPr>
          <p:cNvSpPr txBox="1"/>
          <p:nvPr/>
        </p:nvSpPr>
        <p:spPr>
          <a:xfrm>
            <a:off x="591510" y="8173218"/>
            <a:ext cx="506893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Fitness </a:t>
            </a:r>
            <a:endParaRPr lang="en-US" sz="505" dirty="0"/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21130252">
            <a:off x="4567492" y="9175573"/>
            <a:ext cx="1101418" cy="372091"/>
          </a:xfrm>
          <a:prstGeom prst="rect">
            <a:avLst/>
          </a:prstGeom>
        </p:spPr>
      </p:pic>
      <p:pic>
        <p:nvPicPr>
          <p:cNvPr id="261" name="Picture 16" descr="https://static.thenounproject.com/png/996079-200.png">
            <a:extLst>
              <a:ext uri="{FF2B5EF4-FFF2-40B4-BE49-F238E27FC236}">
                <a16:creationId xmlns:a16="http://schemas.microsoft.com/office/drawing/2014/main" id="{EE8194A5-BB65-46A0-B946-5C9ABEB7E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091" y="12483071"/>
            <a:ext cx="84367" cy="8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52" name="Straight Connector 351">
            <a:extLst>
              <a:ext uri="{FF2B5EF4-FFF2-40B4-BE49-F238E27FC236}">
                <a16:creationId xmlns:a16="http://schemas.microsoft.com/office/drawing/2014/main" id="{986CEF2D-36E8-4283-B4DD-39A68347F71B}"/>
              </a:ext>
            </a:extLst>
          </p:cNvPr>
          <p:cNvCxnSpPr>
            <a:cxnSpLocks/>
          </p:cNvCxnSpPr>
          <p:nvPr/>
        </p:nvCxnSpPr>
        <p:spPr>
          <a:xfrm flipV="1">
            <a:off x="3990581" y="4135242"/>
            <a:ext cx="0" cy="23225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1" name="TextBox 360">
            <a:extLst>
              <a:ext uri="{FF2B5EF4-FFF2-40B4-BE49-F238E27FC236}">
                <a16:creationId xmlns:a16="http://schemas.microsoft.com/office/drawing/2014/main" id="{8E9467B0-E874-4EE0-825A-39780E153BDE}"/>
              </a:ext>
            </a:extLst>
          </p:cNvPr>
          <p:cNvSpPr txBox="1"/>
          <p:nvPr/>
        </p:nvSpPr>
        <p:spPr>
          <a:xfrm>
            <a:off x="2571909" y="4337948"/>
            <a:ext cx="721489" cy="2477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OAA / Badminton (doubles)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4B049-F74B-48F1-A036-FC00BC393C00}"/>
              </a:ext>
            </a:extLst>
          </p:cNvPr>
          <p:cNvSpPr txBox="1"/>
          <p:nvPr/>
        </p:nvSpPr>
        <p:spPr>
          <a:xfrm>
            <a:off x="2438809" y="67492"/>
            <a:ext cx="31035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Modern Love" panose="04090805081005020601" pitchFamily="82" charset="0"/>
                <a:cs typeface="Aharoni" panose="020B0604020202020204" pitchFamily="2" charset="-79"/>
              </a:rPr>
              <a:t>PE Learning Journey</a:t>
            </a:r>
          </a:p>
        </p:txBody>
      </p:sp>
      <p:sp>
        <p:nvSpPr>
          <p:cNvPr id="321" name="TextBox 320">
            <a:extLst>
              <a:ext uri="{FF2B5EF4-FFF2-40B4-BE49-F238E27FC236}">
                <a16:creationId xmlns:a16="http://schemas.microsoft.com/office/drawing/2014/main" id="{EE8B2C4F-3BD0-8142-A4D8-DB3369768FA5}"/>
              </a:ext>
            </a:extLst>
          </p:cNvPr>
          <p:cNvSpPr txBox="1"/>
          <p:nvPr/>
        </p:nvSpPr>
        <p:spPr>
          <a:xfrm>
            <a:off x="1778179" y="8324095"/>
            <a:ext cx="699946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Volleyball </a:t>
            </a:r>
            <a:endParaRPr lang="en-US" dirty="0"/>
          </a:p>
        </p:txBody>
      </p:sp>
      <p:sp>
        <p:nvSpPr>
          <p:cNvPr id="330" name="TextBox 329">
            <a:extLst>
              <a:ext uri="{FF2B5EF4-FFF2-40B4-BE49-F238E27FC236}">
                <a16:creationId xmlns:a16="http://schemas.microsoft.com/office/drawing/2014/main" id="{0133E281-B7C1-AF48-9333-BED6607D7B28}"/>
              </a:ext>
            </a:extLst>
          </p:cNvPr>
          <p:cNvSpPr txBox="1"/>
          <p:nvPr/>
        </p:nvSpPr>
        <p:spPr>
          <a:xfrm>
            <a:off x="2313117" y="7195855"/>
            <a:ext cx="74914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Athletics</a:t>
            </a:r>
          </a:p>
        </p:txBody>
      </p:sp>
      <p:sp>
        <p:nvSpPr>
          <p:cNvPr id="334" name="TextBox 333">
            <a:extLst>
              <a:ext uri="{FF2B5EF4-FFF2-40B4-BE49-F238E27FC236}">
                <a16:creationId xmlns:a16="http://schemas.microsoft.com/office/drawing/2014/main" id="{94BC0702-D788-4545-8CA1-FA86FEF1DBA9}"/>
              </a:ext>
            </a:extLst>
          </p:cNvPr>
          <p:cNvSpPr txBox="1"/>
          <p:nvPr/>
        </p:nvSpPr>
        <p:spPr>
          <a:xfrm>
            <a:off x="3124367" y="7211680"/>
            <a:ext cx="749140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Striking and fielding</a:t>
            </a:r>
            <a:endParaRPr lang="en-US" sz="505" dirty="0"/>
          </a:p>
        </p:txBody>
      </p:sp>
      <p:sp>
        <p:nvSpPr>
          <p:cNvPr id="346" name="TextBox 345">
            <a:extLst>
              <a:ext uri="{FF2B5EF4-FFF2-40B4-BE49-F238E27FC236}">
                <a16:creationId xmlns:a16="http://schemas.microsoft.com/office/drawing/2014/main" id="{3D1F51EB-2C75-B04B-85F1-CFDD9DA1F28E}"/>
              </a:ext>
            </a:extLst>
          </p:cNvPr>
          <p:cNvSpPr txBox="1"/>
          <p:nvPr/>
        </p:nvSpPr>
        <p:spPr>
          <a:xfrm>
            <a:off x="3163825" y="8085169"/>
            <a:ext cx="617743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Striking and fielding</a:t>
            </a:r>
            <a:endParaRPr lang="en-US" sz="505" dirty="0"/>
          </a:p>
        </p:txBody>
      </p: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862AC299-6FED-1749-BBF9-92AB83BF88F7}"/>
              </a:ext>
            </a:extLst>
          </p:cNvPr>
          <p:cNvCxnSpPr>
            <a:cxnSpLocks/>
          </p:cNvCxnSpPr>
          <p:nvPr/>
        </p:nvCxnSpPr>
        <p:spPr>
          <a:xfrm flipH="1">
            <a:off x="3170884" y="6077873"/>
            <a:ext cx="12736" cy="317031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7" name="TextBox 356">
            <a:extLst>
              <a:ext uri="{FF2B5EF4-FFF2-40B4-BE49-F238E27FC236}">
                <a16:creationId xmlns:a16="http://schemas.microsoft.com/office/drawing/2014/main" id="{77117528-2728-C144-8852-5C59B3417C54}"/>
              </a:ext>
            </a:extLst>
          </p:cNvPr>
          <p:cNvSpPr txBox="1"/>
          <p:nvPr/>
        </p:nvSpPr>
        <p:spPr>
          <a:xfrm>
            <a:off x="2861524" y="5852562"/>
            <a:ext cx="602279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Volleyball</a:t>
            </a:r>
          </a:p>
        </p:txBody>
      </p:sp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2B8F8DE3-3236-4444-BF44-0E5E93DE67F0}"/>
              </a:ext>
            </a:extLst>
          </p:cNvPr>
          <p:cNvCxnSpPr>
            <a:cxnSpLocks/>
          </p:cNvCxnSpPr>
          <p:nvPr/>
        </p:nvCxnSpPr>
        <p:spPr>
          <a:xfrm flipH="1">
            <a:off x="1593868" y="6114766"/>
            <a:ext cx="205152" cy="108521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0" name="TextBox 359">
            <a:extLst>
              <a:ext uri="{FF2B5EF4-FFF2-40B4-BE49-F238E27FC236}">
                <a16:creationId xmlns:a16="http://schemas.microsoft.com/office/drawing/2014/main" id="{6E56D733-C0FF-2A4D-B70E-C9832485500F}"/>
              </a:ext>
            </a:extLst>
          </p:cNvPr>
          <p:cNvSpPr txBox="1"/>
          <p:nvPr/>
        </p:nvSpPr>
        <p:spPr>
          <a:xfrm>
            <a:off x="677659" y="6410833"/>
            <a:ext cx="936973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Badminton / Basketball</a:t>
            </a:r>
          </a:p>
        </p:txBody>
      </p:sp>
      <p:sp>
        <p:nvSpPr>
          <p:cNvPr id="364" name="TextBox 363">
            <a:extLst>
              <a:ext uri="{FF2B5EF4-FFF2-40B4-BE49-F238E27FC236}">
                <a16:creationId xmlns:a16="http://schemas.microsoft.com/office/drawing/2014/main" id="{9F0F6CE7-B024-1A40-9EAC-77B0EC042351}"/>
              </a:ext>
            </a:extLst>
          </p:cNvPr>
          <p:cNvSpPr txBox="1"/>
          <p:nvPr/>
        </p:nvSpPr>
        <p:spPr>
          <a:xfrm>
            <a:off x="1834277" y="6005063"/>
            <a:ext cx="549141" cy="1692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Rugby</a:t>
            </a:r>
            <a:endParaRPr lang="en-US" sz="500" dirty="0">
              <a:ea typeface="Calibri"/>
              <a:cs typeface="Calibri"/>
            </a:endParaRPr>
          </a:p>
        </p:txBody>
      </p:sp>
      <p:cxnSp>
        <p:nvCxnSpPr>
          <p:cNvPr id="365" name="Straight Connector 364">
            <a:extLst>
              <a:ext uri="{FF2B5EF4-FFF2-40B4-BE49-F238E27FC236}">
                <a16:creationId xmlns:a16="http://schemas.microsoft.com/office/drawing/2014/main" id="{13F3C151-2E56-474C-AEA8-20822A2ED22C}"/>
              </a:ext>
            </a:extLst>
          </p:cNvPr>
          <p:cNvCxnSpPr>
            <a:cxnSpLocks/>
          </p:cNvCxnSpPr>
          <p:nvPr/>
        </p:nvCxnSpPr>
        <p:spPr>
          <a:xfrm flipH="1">
            <a:off x="2915516" y="3795279"/>
            <a:ext cx="5157" cy="17210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6" name="TextBox 365">
            <a:extLst>
              <a:ext uri="{FF2B5EF4-FFF2-40B4-BE49-F238E27FC236}">
                <a16:creationId xmlns:a16="http://schemas.microsoft.com/office/drawing/2014/main" id="{39B0F773-FA53-DC45-BA4E-E588BBC54971}"/>
              </a:ext>
            </a:extLst>
          </p:cNvPr>
          <p:cNvSpPr txBox="1"/>
          <p:nvPr/>
        </p:nvSpPr>
        <p:spPr>
          <a:xfrm>
            <a:off x="2664711" y="3546295"/>
            <a:ext cx="542997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OAA</a:t>
            </a:r>
          </a:p>
        </p:txBody>
      </p:sp>
      <p:cxnSp>
        <p:nvCxnSpPr>
          <p:cNvPr id="400" name="Straight Connector 399">
            <a:extLst>
              <a:ext uri="{FF2B5EF4-FFF2-40B4-BE49-F238E27FC236}">
                <a16:creationId xmlns:a16="http://schemas.microsoft.com/office/drawing/2014/main" id="{9F382D3D-5292-D548-9210-EAAE87DE0388}"/>
              </a:ext>
            </a:extLst>
          </p:cNvPr>
          <p:cNvCxnSpPr>
            <a:cxnSpLocks/>
          </p:cNvCxnSpPr>
          <p:nvPr/>
        </p:nvCxnSpPr>
        <p:spPr>
          <a:xfrm>
            <a:off x="1794096" y="2501488"/>
            <a:ext cx="48855" cy="167051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3" name="TextBox 442">
            <a:extLst>
              <a:ext uri="{FF2B5EF4-FFF2-40B4-BE49-F238E27FC236}">
                <a16:creationId xmlns:a16="http://schemas.microsoft.com/office/drawing/2014/main" id="{FED1C593-FDFF-7B4E-8981-D00BE61564F2}"/>
              </a:ext>
            </a:extLst>
          </p:cNvPr>
          <p:cNvSpPr txBox="1"/>
          <p:nvPr/>
        </p:nvSpPr>
        <p:spPr>
          <a:xfrm>
            <a:off x="1270031" y="2380062"/>
            <a:ext cx="744747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Volleyball</a:t>
            </a:r>
          </a:p>
        </p:txBody>
      </p:sp>
      <p:cxnSp>
        <p:nvCxnSpPr>
          <p:cNvPr id="472" name="Straight Connector 471">
            <a:extLst>
              <a:ext uri="{FF2B5EF4-FFF2-40B4-BE49-F238E27FC236}">
                <a16:creationId xmlns:a16="http://schemas.microsoft.com/office/drawing/2014/main" id="{15F97C03-2587-9F40-9487-824D059CF9F9}"/>
              </a:ext>
            </a:extLst>
          </p:cNvPr>
          <p:cNvCxnSpPr>
            <a:cxnSpLocks/>
          </p:cNvCxnSpPr>
          <p:nvPr/>
        </p:nvCxnSpPr>
        <p:spPr>
          <a:xfrm flipH="1">
            <a:off x="5541563" y="2210338"/>
            <a:ext cx="27468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3" name="Straight Connector 472">
            <a:extLst>
              <a:ext uri="{FF2B5EF4-FFF2-40B4-BE49-F238E27FC236}">
                <a16:creationId xmlns:a16="http://schemas.microsoft.com/office/drawing/2014/main" id="{C8FDE4AF-65C2-E442-AD52-71784ED5FB1A}"/>
              </a:ext>
            </a:extLst>
          </p:cNvPr>
          <p:cNvCxnSpPr>
            <a:cxnSpLocks/>
          </p:cNvCxnSpPr>
          <p:nvPr/>
        </p:nvCxnSpPr>
        <p:spPr>
          <a:xfrm flipH="1" flipV="1">
            <a:off x="5449558" y="1761399"/>
            <a:ext cx="421187" cy="155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4" name="Straight Connector 473">
            <a:extLst>
              <a:ext uri="{FF2B5EF4-FFF2-40B4-BE49-F238E27FC236}">
                <a16:creationId xmlns:a16="http://schemas.microsoft.com/office/drawing/2014/main" id="{A49060A8-6546-7448-B832-B58FABE32F18}"/>
              </a:ext>
            </a:extLst>
          </p:cNvPr>
          <p:cNvCxnSpPr>
            <a:cxnSpLocks/>
          </p:cNvCxnSpPr>
          <p:nvPr/>
        </p:nvCxnSpPr>
        <p:spPr>
          <a:xfrm flipH="1" flipV="1">
            <a:off x="4923914" y="2855114"/>
            <a:ext cx="73064" cy="2249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>
            <a:extLst>
              <a:ext uri="{FF2B5EF4-FFF2-40B4-BE49-F238E27FC236}">
                <a16:creationId xmlns:a16="http://schemas.microsoft.com/office/drawing/2014/main" id="{1F92AA60-C5B6-7342-AF5B-69D8DE2585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0" y="-18547"/>
            <a:ext cx="1008063" cy="943417"/>
          </a:xfrm>
          <a:prstGeom prst="rect">
            <a:avLst/>
          </a:prstGeom>
        </p:spPr>
      </p:pic>
      <p:sp>
        <p:nvSpPr>
          <p:cNvPr id="304" name="TextBox 303">
            <a:extLst>
              <a:ext uri="{FF2B5EF4-FFF2-40B4-BE49-F238E27FC236}">
                <a16:creationId xmlns:a16="http://schemas.microsoft.com/office/drawing/2014/main" id="{68D80085-1EAF-4D13-8A21-9279B03B8C99}"/>
              </a:ext>
            </a:extLst>
          </p:cNvPr>
          <p:cNvSpPr txBox="1"/>
          <p:nvPr/>
        </p:nvSpPr>
        <p:spPr>
          <a:xfrm>
            <a:off x="4210850" y="8362583"/>
            <a:ext cx="602902" cy="272415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Fitness / Badminton</a:t>
            </a:r>
            <a:endParaRPr lang="en-US" sz="500" dirty="0">
              <a:ea typeface="Calibri"/>
              <a:cs typeface="Calibri"/>
            </a:endParaRPr>
          </a:p>
        </p:txBody>
      </p: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1C7F283D-8A7D-4B45-AAA6-8F9098A50046}"/>
              </a:ext>
            </a:extLst>
          </p:cNvPr>
          <p:cNvCxnSpPr>
            <a:cxnSpLocks/>
          </p:cNvCxnSpPr>
          <p:nvPr/>
        </p:nvCxnSpPr>
        <p:spPr>
          <a:xfrm>
            <a:off x="3522751" y="8535834"/>
            <a:ext cx="0" cy="28646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93F4728B-BFDE-4F82-9538-291B7EE34617}"/>
              </a:ext>
            </a:extLst>
          </p:cNvPr>
          <p:cNvCxnSpPr>
            <a:cxnSpLocks/>
          </p:cNvCxnSpPr>
          <p:nvPr/>
        </p:nvCxnSpPr>
        <p:spPr>
          <a:xfrm>
            <a:off x="2930838" y="8539037"/>
            <a:ext cx="0" cy="28646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CEA1575E-6017-40E5-BB0F-A170ADDBE940}"/>
              </a:ext>
            </a:extLst>
          </p:cNvPr>
          <p:cNvCxnSpPr>
            <a:cxnSpLocks/>
          </p:cNvCxnSpPr>
          <p:nvPr/>
        </p:nvCxnSpPr>
        <p:spPr>
          <a:xfrm flipH="1">
            <a:off x="2392012" y="8567212"/>
            <a:ext cx="28023" cy="270399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D288A02E-16BE-478B-A78E-BB6FD559E9E1}"/>
              </a:ext>
            </a:extLst>
          </p:cNvPr>
          <p:cNvCxnSpPr>
            <a:cxnSpLocks/>
          </p:cNvCxnSpPr>
          <p:nvPr/>
        </p:nvCxnSpPr>
        <p:spPr>
          <a:xfrm flipH="1" flipV="1">
            <a:off x="1735912" y="7825389"/>
            <a:ext cx="210105" cy="13537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7" name="Straight Connector 316">
            <a:extLst>
              <a:ext uri="{FF2B5EF4-FFF2-40B4-BE49-F238E27FC236}">
                <a16:creationId xmlns:a16="http://schemas.microsoft.com/office/drawing/2014/main" id="{A78CD1CB-E8F5-476A-8FA9-7A4BC4826BAE}"/>
              </a:ext>
            </a:extLst>
          </p:cNvPr>
          <p:cNvCxnSpPr>
            <a:cxnSpLocks/>
          </p:cNvCxnSpPr>
          <p:nvPr/>
        </p:nvCxnSpPr>
        <p:spPr>
          <a:xfrm flipV="1">
            <a:off x="3494892" y="7760665"/>
            <a:ext cx="0" cy="255712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55F0C110-3AFD-4641-A993-C73F2027A2C5}"/>
              </a:ext>
            </a:extLst>
          </p:cNvPr>
          <p:cNvCxnSpPr>
            <a:cxnSpLocks/>
          </p:cNvCxnSpPr>
          <p:nvPr/>
        </p:nvCxnSpPr>
        <p:spPr>
          <a:xfrm flipH="1">
            <a:off x="1556784" y="8364423"/>
            <a:ext cx="247879" cy="11298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6" name="TextBox 335">
            <a:extLst>
              <a:ext uri="{FF2B5EF4-FFF2-40B4-BE49-F238E27FC236}">
                <a16:creationId xmlns:a16="http://schemas.microsoft.com/office/drawing/2014/main" id="{3DB5F216-A5AE-4F7E-901D-DED129CB406B}"/>
              </a:ext>
            </a:extLst>
          </p:cNvPr>
          <p:cNvSpPr txBox="1"/>
          <p:nvPr/>
        </p:nvSpPr>
        <p:spPr>
          <a:xfrm>
            <a:off x="2350122" y="8043231"/>
            <a:ext cx="699946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Athletics</a:t>
            </a:r>
          </a:p>
        </p:txBody>
      </p: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DD5007F8-F3D3-4807-8DD2-B613C4773274}"/>
              </a:ext>
            </a:extLst>
          </p:cNvPr>
          <p:cNvCxnSpPr>
            <a:cxnSpLocks/>
          </p:cNvCxnSpPr>
          <p:nvPr/>
        </p:nvCxnSpPr>
        <p:spPr>
          <a:xfrm flipV="1">
            <a:off x="3535133" y="9017122"/>
            <a:ext cx="0" cy="26296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F02BAF71-52F3-44B9-916D-10DA36A9D719}"/>
              </a:ext>
            </a:extLst>
          </p:cNvPr>
          <p:cNvCxnSpPr>
            <a:cxnSpLocks/>
          </p:cNvCxnSpPr>
          <p:nvPr/>
        </p:nvCxnSpPr>
        <p:spPr>
          <a:xfrm flipV="1">
            <a:off x="3962237" y="8989625"/>
            <a:ext cx="0" cy="26296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2" name="Straight Connector 341">
            <a:extLst>
              <a:ext uri="{FF2B5EF4-FFF2-40B4-BE49-F238E27FC236}">
                <a16:creationId xmlns:a16="http://schemas.microsoft.com/office/drawing/2014/main" id="{5BF8E565-6993-4377-9CB3-44E1C6ACD1D1}"/>
              </a:ext>
            </a:extLst>
          </p:cNvPr>
          <p:cNvCxnSpPr>
            <a:cxnSpLocks/>
          </p:cNvCxnSpPr>
          <p:nvPr/>
        </p:nvCxnSpPr>
        <p:spPr>
          <a:xfrm flipV="1">
            <a:off x="4487412" y="8993623"/>
            <a:ext cx="0" cy="26296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4" name="Straight Connector 343">
            <a:extLst>
              <a:ext uri="{FF2B5EF4-FFF2-40B4-BE49-F238E27FC236}">
                <a16:creationId xmlns:a16="http://schemas.microsoft.com/office/drawing/2014/main" id="{C9C3FBDF-9B10-4480-84C0-D4605392778A}"/>
              </a:ext>
            </a:extLst>
          </p:cNvPr>
          <p:cNvCxnSpPr>
            <a:cxnSpLocks/>
          </p:cNvCxnSpPr>
          <p:nvPr/>
        </p:nvCxnSpPr>
        <p:spPr>
          <a:xfrm>
            <a:off x="3967223" y="8557040"/>
            <a:ext cx="0" cy="28646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3678019E-A6AC-4212-85C7-2F859A0A1931}"/>
              </a:ext>
            </a:extLst>
          </p:cNvPr>
          <p:cNvCxnSpPr>
            <a:cxnSpLocks/>
          </p:cNvCxnSpPr>
          <p:nvPr/>
        </p:nvCxnSpPr>
        <p:spPr>
          <a:xfrm flipH="1" flipV="1">
            <a:off x="2700355" y="7735352"/>
            <a:ext cx="13512" cy="321636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C910EB79-C427-4B08-8C55-8DB8F6B1DFE6}"/>
              </a:ext>
            </a:extLst>
          </p:cNvPr>
          <p:cNvCxnSpPr>
            <a:cxnSpLocks/>
          </p:cNvCxnSpPr>
          <p:nvPr/>
        </p:nvCxnSpPr>
        <p:spPr>
          <a:xfrm flipH="1">
            <a:off x="2684681" y="7381925"/>
            <a:ext cx="7346" cy="227949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B60519C8-F8BC-480A-894E-33AE84C00994}"/>
              </a:ext>
            </a:extLst>
          </p:cNvPr>
          <p:cNvCxnSpPr>
            <a:cxnSpLocks/>
          </p:cNvCxnSpPr>
          <p:nvPr/>
        </p:nvCxnSpPr>
        <p:spPr>
          <a:xfrm>
            <a:off x="1296939" y="7458939"/>
            <a:ext cx="224160" cy="22139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C50A427E-D0C9-4455-AC67-3803E8E9EAFF}"/>
              </a:ext>
            </a:extLst>
          </p:cNvPr>
          <p:cNvCxnSpPr>
            <a:cxnSpLocks/>
          </p:cNvCxnSpPr>
          <p:nvPr/>
        </p:nvCxnSpPr>
        <p:spPr>
          <a:xfrm>
            <a:off x="2443671" y="4814645"/>
            <a:ext cx="0" cy="305924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1EAF6136-5FC4-4231-A4AB-68233EA8D8A5}"/>
              </a:ext>
            </a:extLst>
          </p:cNvPr>
          <p:cNvCxnSpPr>
            <a:cxnSpLocks/>
          </p:cNvCxnSpPr>
          <p:nvPr/>
        </p:nvCxnSpPr>
        <p:spPr>
          <a:xfrm flipV="1">
            <a:off x="3132037" y="6569777"/>
            <a:ext cx="0" cy="283456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5" name="Straight Connector 404">
            <a:extLst>
              <a:ext uri="{FF2B5EF4-FFF2-40B4-BE49-F238E27FC236}">
                <a16:creationId xmlns:a16="http://schemas.microsoft.com/office/drawing/2014/main" id="{2DDAC661-6A58-4E4C-ADCB-15EB89072A86}"/>
              </a:ext>
            </a:extLst>
          </p:cNvPr>
          <p:cNvCxnSpPr>
            <a:cxnSpLocks/>
          </p:cNvCxnSpPr>
          <p:nvPr/>
        </p:nvCxnSpPr>
        <p:spPr>
          <a:xfrm flipV="1">
            <a:off x="2438809" y="5308055"/>
            <a:ext cx="0" cy="362357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Straight Connector 410">
            <a:extLst>
              <a:ext uri="{FF2B5EF4-FFF2-40B4-BE49-F238E27FC236}">
                <a16:creationId xmlns:a16="http://schemas.microsoft.com/office/drawing/2014/main" id="{D774335E-3FEB-4BAD-8E77-91392521AE1B}"/>
              </a:ext>
            </a:extLst>
          </p:cNvPr>
          <p:cNvCxnSpPr>
            <a:cxnSpLocks/>
          </p:cNvCxnSpPr>
          <p:nvPr/>
        </p:nvCxnSpPr>
        <p:spPr>
          <a:xfrm>
            <a:off x="3195632" y="2525262"/>
            <a:ext cx="0" cy="19285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Connector 476">
            <a:extLst>
              <a:ext uri="{FF2B5EF4-FFF2-40B4-BE49-F238E27FC236}">
                <a16:creationId xmlns:a16="http://schemas.microsoft.com/office/drawing/2014/main" id="{F6E43403-F31D-492D-B991-FD19B42189D9}"/>
              </a:ext>
            </a:extLst>
          </p:cNvPr>
          <p:cNvCxnSpPr>
            <a:cxnSpLocks/>
          </p:cNvCxnSpPr>
          <p:nvPr/>
        </p:nvCxnSpPr>
        <p:spPr>
          <a:xfrm flipV="1">
            <a:off x="3202597" y="2891788"/>
            <a:ext cx="4478" cy="22257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9" name="TextBox 478">
            <a:extLst>
              <a:ext uri="{FF2B5EF4-FFF2-40B4-BE49-F238E27FC236}">
                <a16:creationId xmlns:a16="http://schemas.microsoft.com/office/drawing/2014/main" id="{015D8D5C-936E-4A96-B1F3-F7A13317B832}"/>
              </a:ext>
            </a:extLst>
          </p:cNvPr>
          <p:cNvSpPr txBox="1"/>
          <p:nvPr/>
        </p:nvSpPr>
        <p:spPr>
          <a:xfrm>
            <a:off x="4704897" y="3078486"/>
            <a:ext cx="753457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All Y12 units begin</a:t>
            </a:r>
          </a:p>
        </p:txBody>
      </p:sp>
      <p:sp>
        <p:nvSpPr>
          <p:cNvPr id="480" name="TextBox 479">
            <a:extLst>
              <a:ext uri="{FF2B5EF4-FFF2-40B4-BE49-F238E27FC236}">
                <a16:creationId xmlns:a16="http://schemas.microsoft.com/office/drawing/2014/main" id="{0BCE2432-A898-4319-8B78-A3326A931A4A}"/>
              </a:ext>
            </a:extLst>
          </p:cNvPr>
          <p:cNvSpPr txBox="1"/>
          <p:nvPr/>
        </p:nvSpPr>
        <p:spPr>
          <a:xfrm>
            <a:off x="5830664" y="1610488"/>
            <a:ext cx="863422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3 Sports organisation and development (exam in May) 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00D1339D-E434-41C9-BA36-8051D30FCC4C}"/>
              </a:ext>
            </a:extLst>
          </p:cNvPr>
          <p:cNvSpPr txBox="1"/>
          <p:nvPr/>
        </p:nvSpPr>
        <p:spPr>
          <a:xfrm>
            <a:off x="5125321" y="966220"/>
            <a:ext cx="542997" cy="48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11 Physical activity for specific groups</a:t>
            </a:r>
          </a:p>
        </p:txBody>
      </p:sp>
      <p:sp>
        <p:nvSpPr>
          <p:cNvPr id="484" name="TextBox 483">
            <a:extLst>
              <a:ext uri="{FF2B5EF4-FFF2-40B4-BE49-F238E27FC236}">
                <a16:creationId xmlns:a16="http://schemas.microsoft.com/office/drawing/2014/main" id="{FE35A9D9-006C-4008-8DE1-652246015A01}"/>
              </a:ext>
            </a:extLst>
          </p:cNvPr>
          <p:cNvSpPr txBox="1"/>
          <p:nvPr/>
        </p:nvSpPr>
        <p:spPr>
          <a:xfrm>
            <a:off x="5813087" y="2097467"/>
            <a:ext cx="812499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2 sports coaching and activity leadership  </a:t>
            </a:r>
          </a:p>
        </p:txBody>
      </p:sp>
      <p:sp>
        <p:nvSpPr>
          <p:cNvPr id="485" name="TextBox 484">
            <a:extLst>
              <a:ext uri="{FF2B5EF4-FFF2-40B4-BE49-F238E27FC236}">
                <a16:creationId xmlns:a16="http://schemas.microsoft.com/office/drawing/2014/main" id="{6D1C6815-B223-490A-90F7-7352C197595C}"/>
              </a:ext>
            </a:extLst>
          </p:cNvPr>
          <p:cNvSpPr txBox="1"/>
          <p:nvPr/>
        </p:nvSpPr>
        <p:spPr>
          <a:xfrm>
            <a:off x="3545344" y="883717"/>
            <a:ext cx="542997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5 performance analysis in sport</a:t>
            </a:r>
          </a:p>
        </p:txBody>
      </p:sp>
      <p:sp>
        <p:nvSpPr>
          <p:cNvPr id="486" name="TextBox 485">
            <a:extLst>
              <a:ext uri="{FF2B5EF4-FFF2-40B4-BE49-F238E27FC236}">
                <a16:creationId xmlns:a16="http://schemas.microsoft.com/office/drawing/2014/main" id="{2C88A09B-D315-453A-8096-7E5D310762B3}"/>
              </a:ext>
            </a:extLst>
          </p:cNvPr>
          <p:cNvSpPr txBox="1"/>
          <p:nvPr/>
        </p:nvSpPr>
        <p:spPr>
          <a:xfrm>
            <a:off x="4055204" y="1852344"/>
            <a:ext cx="75854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Unit13 Health and fitness testing</a:t>
            </a:r>
          </a:p>
        </p:txBody>
      </p:sp>
      <p:sp>
        <p:nvSpPr>
          <p:cNvPr id="489" name="TextBox 488">
            <a:extLst>
              <a:ext uri="{FF2B5EF4-FFF2-40B4-BE49-F238E27FC236}">
                <a16:creationId xmlns:a16="http://schemas.microsoft.com/office/drawing/2014/main" id="{E3535F7D-8E95-487A-99E1-18181618DDB4}"/>
              </a:ext>
            </a:extLst>
          </p:cNvPr>
          <p:cNvSpPr txBox="1"/>
          <p:nvPr/>
        </p:nvSpPr>
        <p:spPr>
          <a:xfrm>
            <a:off x="1362839" y="1943784"/>
            <a:ext cx="1173788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4 working safely in sport, exercise, health and leisure (exam in Jan)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3505B429-4235-4661-906B-454F293F0B33}"/>
              </a:ext>
            </a:extLst>
          </p:cNvPr>
          <p:cNvSpPr txBox="1"/>
          <p:nvPr/>
        </p:nvSpPr>
        <p:spPr>
          <a:xfrm>
            <a:off x="269413" y="869468"/>
            <a:ext cx="73695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19 Sport and exercise psychology</a:t>
            </a:r>
          </a:p>
        </p:txBody>
      </p:sp>
      <p:sp>
        <p:nvSpPr>
          <p:cNvPr id="491" name="TextBox 490">
            <a:extLst>
              <a:ext uri="{FF2B5EF4-FFF2-40B4-BE49-F238E27FC236}">
                <a16:creationId xmlns:a16="http://schemas.microsoft.com/office/drawing/2014/main" id="{802036D6-53A4-46A4-95BA-3AE8CA9F3E43}"/>
              </a:ext>
            </a:extLst>
          </p:cNvPr>
          <p:cNvSpPr txBox="1"/>
          <p:nvPr/>
        </p:nvSpPr>
        <p:spPr>
          <a:xfrm>
            <a:off x="552378" y="1432763"/>
            <a:ext cx="54299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Unit17 sports injuries and rehabilitation</a:t>
            </a:r>
          </a:p>
        </p:txBody>
      </p:sp>
      <p:cxnSp>
        <p:nvCxnSpPr>
          <p:cNvPr id="492" name="Straight Connector 491">
            <a:extLst>
              <a:ext uri="{FF2B5EF4-FFF2-40B4-BE49-F238E27FC236}">
                <a16:creationId xmlns:a16="http://schemas.microsoft.com/office/drawing/2014/main" id="{46DC84A9-870A-42FC-A0A3-1BEF5DA1F989}"/>
              </a:ext>
            </a:extLst>
          </p:cNvPr>
          <p:cNvCxnSpPr>
            <a:cxnSpLocks/>
          </p:cNvCxnSpPr>
          <p:nvPr/>
        </p:nvCxnSpPr>
        <p:spPr>
          <a:xfrm>
            <a:off x="1813357" y="1334769"/>
            <a:ext cx="2689" cy="2083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3" name="TextBox 492">
            <a:extLst>
              <a:ext uri="{FF2B5EF4-FFF2-40B4-BE49-F238E27FC236}">
                <a16:creationId xmlns:a16="http://schemas.microsoft.com/office/drawing/2014/main" id="{DA84B116-635A-487F-92F2-904DB35C7BE4}"/>
              </a:ext>
            </a:extLst>
          </p:cNvPr>
          <p:cNvSpPr txBox="1"/>
          <p:nvPr/>
        </p:nvSpPr>
        <p:spPr>
          <a:xfrm>
            <a:off x="1630707" y="1123361"/>
            <a:ext cx="744483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8 Organisation of sports events</a:t>
            </a:r>
          </a:p>
        </p:txBody>
      </p:sp>
      <p:cxnSp>
        <p:nvCxnSpPr>
          <p:cNvPr id="495" name="Straight Connector 494">
            <a:extLst>
              <a:ext uri="{FF2B5EF4-FFF2-40B4-BE49-F238E27FC236}">
                <a16:creationId xmlns:a16="http://schemas.microsoft.com/office/drawing/2014/main" id="{F09F3F06-F54F-458B-B7A0-D2CD187D30DF}"/>
              </a:ext>
            </a:extLst>
          </p:cNvPr>
          <p:cNvCxnSpPr>
            <a:cxnSpLocks/>
          </p:cNvCxnSpPr>
          <p:nvPr/>
        </p:nvCxnSpPr>
        <p:spPr>
          <a:xfrm flipH="1">
            <a:off x="1413099" y="869468"/>
            <a:ext cx="289130" cy="142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6" name="TextBox 495">
            <a:extLst>
              <a:ext uri="{FF2B5EF4-FFF2-40B4-BE49-F238E27FC236}">
                <a16:creationId xmlns:a16="http://schemas.microsoft.com/office/drawing/2014/main" id="{0920EA2F-C2A1-474C-A295-622EEFE4EB74}"/>
              </a:ext>
            </a:extLst>
          </p:cNvPr>
          <p:cNvSpPr txBox="1"/>
          <p:nvPr/>
        </p:nvSpPr>
        <p:spPr>
          <a:xfrm>
            <a:off x="1583119" y="803897"/>
            <a:ext cx="100518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18 practical skills in sport and physical activity.</a:t>
            </a:r>
          </a:p>
        </p:txBody>
      </p: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AC8A5990-D0FF-43FE-B9E5-5BC4DD9BE404}"/>
              </a:ext>
            </a:extLst>
          </p:cNvPr>
          <p:cNvCxnSpPr>
            <a:cxnSpLocks/>
          </p:cNvCxnSpPr>
          <p:nvPr/>
        </p:nvCxnSpPr>
        <p:spPr>
          <a:xfrm>
            <a:off x="1036049" y="883717"/>
            <a:ext cx="244363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8" name="Straight Connector 497">
            <a:extLst>
              <a:ext uri="{FF2B5EF4-FFF2-40B4-BE49-F238E27FC236}">
                <a16:creationId xmlns:a16="http://schemas.microsoft.com/office/drawing/2014/main" id="{82FC7D35-EBEA-415E-8F6B-CC86D29BF22F}"/>
              </a:ext>
            </a:extLst>
          </p:cNvPr>
          <p:cNvCxnSpPr>
            <a:cxnSpLocks/>
          </p:cNvCxnSpPr>
          <p:nvPr/>
        </p:nvCxnSpPr>
        <p:spPr>
          <a:xfrm>
            <a:off x="2686198" y="1319769"/>
            <a:ext cx="2689" cy="2083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0" name="TextBox 499">
            <a:extLst>
              <a:ext uri="{FF2B5EF4-FFF2-40B4-BE49-F238E27FC236}">
                <a16:creationId xmlns:a16="http://schemas.microsoft.com/office/drawing/2014/main" id="{2898F667-0833-4060-AE71-45F930C7E820}"/>
              </a:ext>
            </a:extLst>
          </p:cNvPr>
          <p:cNvSpPr txBox="1"/>
          <p:nvPr/>
        </p:nvSpPr>
        <p:spPr>
          <a:xfrm>
            <a:off x="2443896" y="949580"/>
            <a:ext cx="542997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2 sports coaching and activity leadership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41DB3E0F-6675-41CB-AB31-431CEF978AC4}"/>
              </a:ext>
            </a:extLst>
          </p:cNvPr>
          <p:cNvSpPr/>
          <p:nvPr/>
        </p:nvSpPr>
        <p:spPr>
          <a:xfrm>
            <a:off x="44306" y="8389228"/>
            <a:ext cx="946755" cy="147555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95A70ABD-9643-4629-9696-94D2573F613A}"/>
              </a:ext>
            </a:extLst>
          </p:cNvPr>
          <p:cNvCxnSpPr>
            <a:cxnSpLocks/>
          </p:cNvCxnSpPr>
          <p:nvPr/>
        </p:nvCxnSpPr>
        <p:spPr>
          <a:xfrm flipH="1" flipV="1">
            <a:off x="120060" y="8512594"/>
            <a:ext cx="879" cy="239141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8B2923AE-FDC6-4C21-9182-A028A1C9BF9C}"/>
              </a:ext>
            </a:extLst>
          </p:cNvPr>
          <p:cNvSpPr txBox="1"/>
          <p:nvPr/>
        </p:nvSpPr>
        <p:spPr>
          <a:xfrm>
            <a:off x="137231" y="8512594"/>
            <a:ext cx="67225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= CORE PE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440E6E31-D529-47A5-A6BA-5EEED0B39695}"/>
              </a:ext>
            </a:extLst>
          </p:cNvPr>
          <p:cNvSpPr txBox="1"/>
          <p:nvPr/>
        </p:nvSpPr>
        <p:spPr>
          <a:xfrm>
            <a:off x="5874518" y="8550388"/>
            <a:ext cx="863422" cy="101566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600" dirty="0"/>
              <a:t>In Y9 core PE we focus on closing the gap in pupils knowledge and skills from Y7/Y8. We focus on skill development, technique, tactics and strategies and analysis. 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B991FFF-7574-D07D-E3BA-9CFD3B29093B}"/>
              </a:ext>
            </a:extLst>
          </p:cNvPr>
          <p:cNvCxnSpPr>
            <a:cxnSpLocks/>
          </p:cNvCxnSpPr>
          <p:nvPr/>
        </p:nvCxnSpPr>
        <p:spPr>
          <a:xfrm flipH="1">
            <a:off x="5438434" y="8898881"/>
            <a:ext cx="425450" cy="71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0F6D2C25-79EF-4CB1-956B-8E767CED66FC}"/>
              </a:ext>
            </a:extLst>
          </p:cNvPr>
          <p:cNvCxnSpPr>
            <a:cxnSpLocks/>
          </p:cNvCxnSpPr>
          <p:nvPr/>
        </p:nvCxnSpPr>
        <p:spPr>
          <a:xfrm flipH="1" flipV="1">
            <a:off x="119181" y="8829747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TextBox 204">
            <a:extLst>
              <a:ext uri="{FF2B5EF4-FFF2-40B4-BE49-F238E27FC236}">
                <a16:creationId xmlns:a16="http://schemas.microsoft.com/office/drawing/2014/main" id="{DA13947A-79E2-4EEF-A46E-053E741B3206}"/>
              </a:ext>
            </a:extLst>
          </p:cNvPr>
          <p:cNvSpPr txBox="1"/>
          <p:nvPr/>
        </p:nvSpPr>
        <p:spPr>
          <a:xfrm>
            <a:off x="163258" y="8829747"/>
            <a:ext cx="67225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= CNAT</a:t>
            </a:r>
          </a:p>
        </p:txBody>
      </p: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8516A57A-151E-4707-BD05-9690A773CD34}"/>
              </a:ext>
            </a:extLst>
          </p:cNvPr>
          <p:cNvCxnSpPr>
            <a:cxnSpLocks/>
          </p:cNvCxnSpPr>
          <p:nvPr/>
        </p:nvCxnSpPr>
        <p:spPr>
          <a:xfrm>
            <a:off x="5561304" y="7434936"/>
            <a:ext cx="286696" cy="20438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>
            <a:extLst>
              <a:ext uri="{FF2B5EF4-FFF2-40B4-BE49-F238E27FC236}">
                <a16:creationId xmlns:a16="http://schemas.microsoft.com/office/drawing/2014/main" id="{BDE66D7E-0232-4DA4-9395-20DE09C48EB9}"/>
              </a:ext>
            </a:extLst>
          </p:cNvPr>
          <p:cNvCxnSpPr>
            <a:cxnSpLocks/>
          </p:cNvCxnSpPr>
          <p:nvPr/>
        </p:nvCxnSpPr>
        <p:spPr>
          <a:xfrm>
            <a:off x="5355674" y="7735016"/>
            <a:ext cx="197095" cy="234814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EDC6E270-D0C9-4AA4-B35F-F33591CA1A2F}"/>
              </a:ext>
            </a:extLst>
          </p:cNvPr>
          <p:cNvCxnSpPr>
            <a:cxnSpLocks/>
          </p:cNvCxnSpPr>
          <p:nvPr/>
        </p:nvCxnSpPr>
        <p:spPr>
          <a:xfrm flipH="1" flipV="1">
            <a:off x="5114789" y="6111622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1EF87780-20FC-4E24-A35B-84A3ADDA6DC2}"/>
              </a:ext>
            </a:extLst>
          </p:cNvPr>
          <p:cNvCxnSpPr>
            <a:cxnSpLocks/>
          </p:cNvCxnSpPr>
          <p:nvPr/>
        </p:nvCxnSpPr>
        <p:spPr>
          <a:xfrm flipH="1" flipV="1">
            <a:off x="124481" y="9181817"/>
            <a:ext cx="879" cy="239141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8F547A07-A06E-494E-9DD9-4F9ACF5256F4}"/>
              </a:ext>
            </a:extLst>
          </p:cNvPr>
          <p:cNvCxnSpPr>
            <a:cxnSpLocks/>
          </p:cNvCxnSpPr>
          <p:nvPr/>
        </p:nvCxnSpPr>
        <p:spPr>
          <a:xfrm flipH="1" flipV="1">
            <a:off x="4490288" y="6175833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994A4711-ABB9-470A-A6F0-783540BDFACB}"/>
              </a:ext>
            </a:extLst>
          </p:cNvPr>
          <p:cNvCxnSpPr>
            <a:cxnSpLocks/>
          </p:cNvCxnSpPr>
          <p:nvPr/>
        </p:nvCxnSpPr>
        <p:spPr>
          <a:xfrm flipH="1" flipV="1">
            <a:off x="3628682" y="6195412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28074256-FBA9-4905-BE25-EE91FCD7BB51}"/>
              </a:ext>
            </a:extLst>
          </p:cNvPr>
          <p:cNvCxnSpPr>
            <a:cxnSpLocks/>
          </p:cNvCxnSpPr>
          <p:nvPr/>
        </p:nvCxnSpPr>
        <p:spPr>
          <a:xfrm flipH="1" flipV="1">
            <a:off x="2479772" y="6184658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130F114A-C502-49EA-92CC-FCED90443A79}"/>
              </a:ext>
            </a:extLst>
          </p:cNvPr>
          <p:cNvCxnSpPr>
            <a:cxnSpLocks/>
          </p:cNvCxnSpPr>
          <p:nvPr/>
        </p:nvCxnSpPr>
        <p:spPr>
          <a:xfrm flipV="1">
            <a:off x="1530164" y="5893195"/>
            <a:ext cx="134215" cy="7486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Straight Connector 226">
            <a:extLst>
              <a:ext uri="{FF2B5EF4-FFF2-40B4-BE49-F238E27FC236}">
                <a16:creationId xmlns:a16="http://schemas.microsoft.com/office/drawing/2014/main" id="{BCB21013-DAFF-4D46-92CF-05D62875B57C}"/>
              </a:ext>
            </a:extLst>
          </p:cNvPr>
          <p:cNvCxnSpPr>
            <a:cxnSpLocks/>
          </p:cNvCxnSpPr>
          <p:nvPr/>
        </p:nvCxnSpPr>
        <p:spPr>
          <a:xfrm flipH="1">
            <a:off x="2155051" y="5326384"/>
            <a:ext cx="6002" cy="17450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231">
            <a:extLst>
              <a:ext uri="{FF2B5EF4-FFF2-40B4-BE49-F238E27FC236}">
                <a16:creationId xmlns:a16="http://schemas.microsoft.com/office/drawing/2014/main" id="{A5AAB4B4-27BB-4194-A538-3C7A6FE76ECC}"/>
              </a:ext>
            </a:extLst>
          </p:cNvPr>
          <p:cNvCxnSpPr>
            <a:cxnSpLocks/>
          </p:cNvCxnSpPr>
          <p:nvPr/>
        </p:nvCxnSpPr>
        <p:spPr>
          <a:xfrm flipH="1">
            <a:off x="2799623" y="5364427"/>
            <a:ext cx="6002" cy="17450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2C2D0F6D-E9FB-419B-B3DD-5BE51B315898}"/>
              </a:ext>
            </a:extLst>
          </p:cNvPr>
          <p:cNvCxnSpPr>
            <a:cxnSpLocks/>
          </p:cNvCxnSpPr>
          <p:nvPr/>
        </p:nvCxnSpPr>
        <p:spPr>
          <a:xfrm flipH="1">
            <a:off x="3523207" y="5367529"/>
            <a:ext cx="6002" cy="17450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88D5391C-E538-4E39-A11D-AAE10541186A}"/>
              </a:ext>
            </a:extLst>
          </p:cNvPr>
          <p:cNvCxnSpPr>
            <a:cxnSpLocks/>
          </p:cNvCxnSpPr>
          <p:nvPr/>
        </p:nvCxnSpPr>
        <p:spPr>
          <a:xfrm flipH="1">
            <a:off x="4956512" y="7797617"/>
            <a:ext cx="6002" cy="17450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7530A7C7-29FB-44CA-8193-BE787E3B508F}"/>
              </a:ext>
            </a:extLst>
          </p:cNvPr>
          <p:cNvSpPr txBox="1"/>
          <p:nvPr/>
        </p:nvSpPr>
        <p:spPr>
          <a:xfrm>
            <a:off x="5776480" y="7589549"/>
            <a:ext cx="590575" cy="3231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Equipment, clothing and safety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1847DA6F-D5CC-44E3-BF3F-D4B6F0A27EF4}"/>
              </a:ext>
            </a:extLst>
          </p:cNvPr>
          <p:cNvSpPr txBox="1"/>
          <p:nvPr/>
        </p:nvSpPr>
        <p:spPr>
          <a:xfrm>
            <a:off x="4733083" y="5819995"/>
            <a:ext cx="747055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>
                <a:ea typeface="Calibri"/>
                <a:cs typeface="Calibri"/>
              </a:rPr>
              <a:t>Participate</a:t>
            </a:r>
            <a:r>
              <a:rPr lang="en-US" sz="500" dirty="0">
                <a:ea typeface="Calibri"/>
                <a:cs typeface="Calibri"/>
              </a:rPr>
              <a:t> in OAA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2FE6C819-4F6E-44EC-BC98-BEE8255D01FD}"/>
              </a:ext>
            </a:extLst>
          </p:cNvPr>
          <p:cNvSpPr txBox="1"/>
          <p:nvPr/>
        </p:nvSpPr>
        <p:spPr>
          <a:xfrm>
            <a:off x="4124949" y="5917739"/>
            <a:ext cx="747055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Evaluate OAA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27472FF6-9F17-4CE4-9229-77D3C78E7C66}"/>
              </a:ext>
            </a:extLst>
          </p:cNvPr>
          <p:cNvSpPr txBox="1"/>
          <p:nvPr/>
        </p:nvSpPr>
        <p:spPr>
          <a:xfrm>
            <a:off x="5358525" y="8046129"/>
            <a:ext cx="59057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Provision of OAA</a:t>
            </a:r>
          </a:p>
        </p:txBody>
      </p:sp>
      <p:cxnSp>
        <p:nvCxnSpPr>
          <p:cNvPr id="243" name="Straight Connector 242">
            <a:extLst>
              <a:ext uri="{FF2B5EF4-FFF2-40B4-BE49-F238E27FC236}">
                <a16:creationId xmlns:a16="http://schemas.microsoft.com/office/drawing/2014/main" id="{FCE1409B-72CD-411F-994A-8AD1D960C9D9}"/>
              </a:ext>
            </a:extLst>
          </p:cNvPr>
          <p:cNvCxnSpPr>
            <a:cxnSpLocks/>
          </p:cNvCxnSpPr>
          <p:nvPr/>
        </p:nvCxnSpPr>
        <p:spPr>
          <a:xfrm flipV="1">
            <a:off x="5549368" y="6426875"/>
            <a:ext cx="314516" cy="185290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243">
            <a:extLst>
              <a:ext uri="{FF2B5EF4-FFF2-40B4-BE49-F238E27FC236}">
                <a16:creationId xmlns:a16="http://schemas.microsoft.com/office/drawing/2014/main" id="{530F65DE-1C20-440D-B85A-1853CE9F1D31}"/>
              </a:ext>
            </a:extLst>
          </p:cNvPr>
          <p:cNvSpPr txBox="1"/>
          <p:nvPr/>
        </p:nvSpPr>
        <p:spPr>
          <a:xfrm>
            <a:off x="5848000" y="6243703"/>
            <a:ext cx="709663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Plan an OAA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36DFCE80-D31D-4247-BAEF-5C5F4C20C852}"/>
              </a:ext>
            </a:extLst>
          </p:cNvPr>
          <p:cNvSpPr txBox="1"/>
          <p:nvPr/>
        </p:nvSpPr>
        <p:spPr>
          <a:xfrm>
            <a:off x="3243518" y="5944387"/>
            <a:ext cx="74705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 err="1">
                <a:ea typeface="Calibri"/>
                <a:cs typeface="Calibri"/>
              </a:rPr>
              <a:t>Organising</a:t>
            </a:r>
            <a:r>
              <a:rPr lang="en-US" sz="500" dirty="0">
                <a:ea typeface="Calibri"/>
                <a:cs typeface="Calibri"/>
              </a:rPr>
              <a:t> and planning a session</a:t>
            </a:r>
          </a:p>
        </p:txBody>
      </p:sp>
      <p:sp>
        <p:nvSpPr>
          <p:cNvPr id="246" name="TextBox 245">
            <a:extLst>
              <a:ext uri="{FF2B5EF4-FFF2-40B4-BE49-F238E27FC236}">
                <a16:creationId xmlns:a16="http://schemas.microsoft.com/office/drawing/2014/main" id="{F31F9AAC-065E-4AB1-B74C-FD82E9E46589}"/>
              </a:ext>
            </a:extLst>
          </p:cNvPr>
          <p:cNvSpPr txBox="1"/>
          <p:nvPr/>
        </p:nvSpPr>
        <p:spPr>
          <a:xfrm>
            <a:off x="2261496" y="5979519"/>
            <a:ext cx="74705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Delivering a sports activity session</a:t>
            </a:r>
            <a:endParaRPr lang="en-US" sz="505" dirty="0"/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8DC093DE-A9B5-4C94-BF77-B30D45B5E0F4}"/>
              </a:ext>
            </a:extLst>
          </p:cNvPr>
          <p:cNvSpPr txBox="1"/>
          <p:nvPr/>
        </p:nvSpPr>
        <p:spPr>
          <a:xfrm>
            <a:off x="524273" y="4758586"/>
            <a:ext cx="74705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Reviewing your own performance </a:t>
            </a:r>
            <a:endParaRPr lang="en-US" sz="505" dirty="0"/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6ACBC997-7432-4C67-9720-0159E37DF22B}"/>
              </a:ext>
            </a:extLst>
          </p:cNvPr>
          <p:cNvSpPr txBox="1"/>
          <p:nvPr/>
        </p:nvSpPr>
        <p:spPr>
          <a:xfrm>
            <a:off x="1779304" y="5513524"/>
            <a:ext cx="747055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Methods to improve</a:t>
            </a:r>
            <a:endParaRPr lang="en-US" sz="505" dirty="0"/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AA053F27-722B-4941-A750-DCF6CB690C9B}"/>
              </a:ext>
            </a:extLst>
          </p:cNvPr>
          <p:cNvSpPr txBox="1"/>
          <p:nvPr/>
        </p:nvSpPr>
        <p:spPr>
          <a:xfrm>
            <a:off x="3206850" y="5538687"/>
            <a:ext cx="74705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Participate in  OAA following the plan</a:t>
            </a:r>
          </a:p>
        </p:txBody>
      </p:sp>
      <p:sp>
        <p:nvSpPr>
          <p:cNvPr id="251" name="TextBox 250">
            <a:extLst>
              <a:ext uri="{FF2B5EF4-FFF2-40B4-BE49-F238E27FC236}">
                <a16:creationId xmlns:a16="http://schemas.microsoft.com/office/drawing/2014/main" id="{4582694D-DC53-458E-A4F7-8423B3E0A555}"/>
              </a:ext>
            </a:extLst>
          </p:cNvPr>
          <p:cNvSpPr txBox="1"/>
          <p:nvPr/>
        </p:nvSpPr>
        <p:spPr>
          <a:xfrm>
            <a:off x="3932652" y="5547155"/>
            <a:ext cx="74705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Evaluate participation in  OAA</a:t>
            </a:r>
          </a:p>
        </p:txBody>
      </p: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EAA65147-D5D3-4E9E-8AD4-F8E194186404}"/>
              </a:ext>
            </a:extLst>
          </p:cNvPr>
          <p:cNvCxnSpPr>
            <a:cxnSpLocks/>
            <a:endCxn id="404" idx="1"/>
          </p:cNvCxnSpPr>
          <p:nvPr/>
        </p:nvCxnSpPr>
        <p:spPr>
          <a:xfrm>
            <a:off x="5642968" y="4808156"/>
            <a:ext cx="231550" cy="5250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AF553EA8-6DC4-4B9C-90E0-13BA16D95D2E}"/>
              </a:ext>
            </a:extLst>
          </p:cNvPr>
          <p:cNvCxnSpPr>
            <a:cxnSpLocks/>
          </p:cNvCxnSpPr>
          <p:nvPr/>
        </p:nvCxnSpPr>
        <p:spPr>
          <a:xfrm>
            <a:off x="5611048" y="4448321"/>
            <a:ext cx="215736" cy="0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B17CC655-7ABC-4BA6-AA51-4AFC0507B338}"/>
              </a:ext>
            </a:extLst>
          </p:cNvPr>
          <p:cNvCxnSpPr>
            <a:cxnSpLocks/>
          </p:cNvCxnSpPr>
          <p:nvPr/>
        </p:nvCxnSpPr>
        <p:spPr>
          <a:xfrm flipV="1">
            <a:off x="5497143" y="4122884"/>
            <a:ext cx="312470" cy="13328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Straight Connector 257">
            <a:extLst>
              <a:ext uri="{FF2B5EF4-FFF2-40B4-BE49-F238E27FC236}">
                <a16:creationId xmlns:a16="http://schemas.microsoft.com/office/drawing/2014/main" id="{97963BD7-DDC6-4C6C-B62A-BA579ABF058E}"/>
              </a:ext>
            </a:extLst>
          </p:cNvPr>
          <p:cNvCxnSpPr>
            <a:cxnSpLocks/>
          </p:cNvCxnSpPr>
          <p:nvPr/>
        </p:nvCxnSpPr>
        <p:spPr>
          <a:xfrm flipH="1" flipV="1">
            <a:off x="4972676" y="3687260"/>
            <a:ext cx="7800" cy="24332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Straight Connector 259">
            <a:extLst>
              <a:ext uri="{FF2B5EF4-FFF2-40B4-BE49-F238E27FC236}">
                <a16:creationId xmlns:a16="http://schemas.microsoft.com/office/drawing/2014/main" id="{D122E10C-B4C9-48A5-9B30-D2587CBB8490}"/>
              </a:ext>
            </a:extLst>
          </p:cNvPr>
          <p:cNvCxnSpPr>
            <a:cxnSpLocks/>
          </p:cNvCxnSpPr>
          <p:nvPr/>
        </p:nvCxnSpPr>
        <p:spPr>
          <a:xfrm flipV="1">
            <a:off x="3414925" y="3703840"/>
            <a:ext cx="0" cy="25931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E1965409-13F9-48CA-9C6D-16F49FB58E4C}"/>
              </a:ext>
            </a:extLst>
          </p:cNvPr>
          <p:cNvCxnSpPr>
            <a:cxnSpLocks/>
            <a:endCxn id="426" idx="2"/>
          </p:cNvCxnSpPr>
          <p:nvPr/>
        </p:nvCxnSpPr>
        <p:spPr>
          <a:xfrm flipV="1">
            <a:off x="2524544" y="3733269"/>
            <a:ext cx="6167" cy="285736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TextBox 268">
            <a:extLst>
              <a:ext uri="{FF2B5EF4-FFF2-40B4-BE49-F238E27FC236}">
                <a16:creationId xmlns:a16="http://schemas.microsoft.com/office/drawing/2014/main" id="{C0AC032D-D55D-406A-B3BC-D867E7CD21DB}"/>
              </a:ext>
            </a:extLst>
          </p:cNvPr>
          <p:cNvSpPr txBox="1"/>
          <p:nvPr/>
        </p:nvSpPr>
        <p:spPr>
          <a:xfrm>
            <a:off x="173131" y="9164958"/>
            <a:ext cx="67225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= GCSE</a:t>
            </a: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A43369E6-FCBE-43A2-9084-551BC8135E78}"/>
              </a:ext>
            </a:extLst>
          </p:cNvPr>
          <p:cNvCxnSpPr>
            <a:cxnSpLocks/>
          </p:cNvCxnSpPr>
          <p:nvPr/>
        </p:nvCxnSpPr>
        <p:spPr>
          <a:xfrm flipH="1" flipV="1">
            <a:off x="4960446" y="7408992"/>
            <a:ext cx="10137" cy="20111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F2CC41F6-545B-45CC-9BA6-18F85E9B4EF6}"/>
              </a:ext>
            </a:extLst>
          </p:cNvPr>
          <p:cNvCxnSpPr>
            <a:cxnSpLocks/>
          </p:cNvCxnSpPr>
          <p:nvPr/>
        </p:nvCxnSpPr>
        <p:spPr>
          <a:xfrm flipH="1" flipV="1">
            <a:off x="5207446" y="6919976"/>
            <a:ext cx="255560" cy="1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A9ED7B9E-4C12-423D-B4AF-E36BBB203A70}"/>
              </a:ext>
            </a:extLst>
          </p:cNvPr>
          <p:cNvCxnSpPr>
            <a:cxnSpLocks/>
          </p:cNvCxnSpPr>
          <p:nvPr/>
        </p:nvCxnSpPr>
        <p:spPr>
          <a:xfrm>
            <a:off x="4472204" y="6516333"/>
            <a:ext cx="3758" cy="221073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0A248860-8E6F-49AC-B59B-2B32F8C95ADD}"/>
              </a:ext>
            </a:extLst>
          </p:cNvPr>
          <p:cNvCxnSpPr>
            <a:cxnSpLocks/>
          </p:cNvCxnSpPr>
          <p:nvPr/>
        </p:nvCxnSpPr>
        <p:spPr>
          <a:xfrm>
            <a:off x="3634767" y="6549725"/>
            <a:ext cx="3758" cy="221073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FD0C376E-3F2A-48BE-AEB3-937490188A86}"/>
              </a:ext>
            </a:extLst>
          </p:cNvPr>
          <p:cNvCxnSpPr>
            <a:cxnSpLocks/>
          </p:cNvCxnSpPr>
          <p:nvPr/>
        </p:nvCxnSpPr>
        <p:spPr>
          <a:xfrm flipH="1">
            <a:off x="2459157" y="6542083"/>
            <a:ext cx="3096" cy="375057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D213AAAB-AE3A-4B37-B9A1-104042DD7E3D}"/>
              </a:ext>
            </a:extLst>
          </p:cNvPr>
          <p:cNvCxnSpPr>
            <a:cxnSpLocks/>
          </p:cNvCxnSpPr>
          <p:nvPr/>
        </p:nvCxnSpPr>
        <p:spPr>
          <a:xfrm flipH="1">
            <a:off x="1592240" y="6509151"/>
            <a:ext cx="109989" cy="182906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Connector 282">
            <a:extLst>
              <a:ext uri="{FF2B5EF4-FFF2-40B4-BE49-F238E27FC236}">
                <a16:creationId xmlns:a16="http://schemas.microsoft.com/office/drawing/2014/main" id="{2B21A991-BF9D-4CB6-BD55-1DC3B2CD956A}"/>
              </a:ext>
            </a:extLst>
          </p:cNvPr>
          <p:cNvCxnSpPr>
            <a:cxnSpLocks/>
          </p:cNvCxnSpPr>
          <p:nvPr/>
        </p:nvCxnSpPr>
        <p:spPr>
          <a:xfrm flipH="1" flipV="1">
            <a:off x="1006371" y="6084635"/>
            <a:ext cx="297882" cy="345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Straight Connector 285">
            <a:extLst>
              <a:ext uri="{FF2B5EF4-FFF2-40B4-BE49-F238E27FC236}">
                <a16:creationId xmlns:a16="http://schemas.microsoft.com/office/drawing/2014/main" id="{C013EB49-73ED-43D7-B5C0-5C67F4C853DB}"/>
              </a:ext>
            </a:extLst>
          </p:cNvPr>
          <p:cNvCxnSpPr>
            <a:cxnSpLocks/>
          </p:cNvCxnSpPr>
          <p:nvPr/>
        </p:nvCxnSpPr>
        <p:spPr>
          <a:xfrm flipH="1" flipV="1">
            <a:off x="1058096" y="5781990"/>
            <a:ext cx="279918" cy="45319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1EA7E4F7-386F-4BBF-BDEB-BC66500A2FFE}"/>
              </a:ext>
            </a:extLst>
          </p:cNvPr>
          <p:cNvCxnSpPr>
            <a:cxnSpLocks/>
          </p:cNvCxnSpPr>
          <p:nvPr/>
        </p:nvCxnSpPr>
        <p:spPr>
          <a:xfrm flipH="1" flipV="1">
            <a:off x="1891137" y="4876642"/>
            <a:ext cx="46396" cy="233914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0" name="Straight Connector 289">
            <a:extLst>
              <a:ext uri="{FF2B5EF4-FFF2-40B4-BE49-F238E27FC236}">
                <a16:creationId xmlns:a16="http://schemas.microsoft.com/office/drawing/2014/main" id="{22F54F3A-65D5-4599-A8CB-350870AFDDB4}"/>
              </a:ext>
            </a:extLst>
          </p:cNvPr>
          <p:cNvCxnSpPr>
            <a:cxnSpLocks/>
          </p:cNvCxnSpPr>
          <p:nvPr/>
        </p:nvCxnSpPr>
        <p:spPr>
          <a:xfrm flipH="1" flipV="1">
            <a:off x="2848377" y="4886402"/>
            <a:ext cx="3679" cy="212884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292">
            <a:extLst>
              <a:ext uri="{FF2B5EF4-FFF2-40B4-BE49-F238E27FC236}">
                <a16:creationId xmlns:a16="http://schemas.microsoft.com/office/drawing/2014/main" id="{DA449073-B5A1-49B0-A613-967BF16CC637}"/>
              </a:ext>
            </a:extLst>
          </p:cNvPr>
          <p:cNvCxnSpPr>
            <a:cxnSpLocks/>
          </p:cNvCxnSpPr>
          <p:nvPr/>
        </p:nvCxnSpPr>
        <p:spPr>
          <a:xfrm flipH="1" flipV="1">
            <a:off x="4129535" y="4902774"/>
            <a:ext cx="5055" cy="218592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6" name="TextBox 295">
            <a:extLst>
              <a:ext uri="{FF2B5EF4-FFF2-40B4-BE49-F238E27FC236}">
                <a16:creationId xmlns:a16="http://schemas.microsoft.com/office/drawing/2014/main" id="{EAC9D04E-D0D3-4A3D-963F-B09CD24348C8}"/>
              </a:ext>
            </a:extLst>
          </p:cNvPr>
          <p:cNvSpPr txBox="1"/>
          <p:nvPr/>
        </p:nvSpPr>
        <p:spPr>
          <a:xfrm>
            <a:off x="4595484" y="7143781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Skeletal system</a:t>
            </a:r>
          </a:p>
        </p:txBody>
      </p:sp>
      <p:sp>
        <p:nvSpPr>
          <p:cNvPr id="300" name="TextBox 299">
            <a:extLst>
              <a:ext uri="{FF2B5EF4-FFF2-40B4-BE49-F238E27FC236}">
                <a16:creationId xmlns:a16="http://schemas.microsoft.com/office/drawing/2014/main" id="{D5E16ED7-4813-4277-AD22-96C9915D570E}"/>
              </a:ext>
            </a:extLst>
          </p:cNvPr>
          <p:cNvSpPr txBox="1"/>
          <p:nvPr/>
        </p:nvSpPr>
        <p:spPr>
          <a:xfrm>
            <a:off x="4551008" y="6837096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Muscular system</a:t>
            </a:r>
          </a:p>
        </p:txBody>
      </p:sp>
      <p:sp>
        <p:nvSpPr>
          <p:cNvPr id="303" name="TextBox 302">
            <a:extLst>
              <a:ext uri="{FF2B5EF4-FFF2-40B4-BE49-F238E27FC236}">
                <a16:creationId xmlns:a16="http://schemas.microsoft.com/office/drawing/2014/main" id="{035954CB-47B1-495A-A362-70A81BFD6EB0}"/>
              </a:ext>
            </a:extLst>
          </p:cNvPr>
          <p:cNvSpPr txBox="1"/>
          <p:nvPr/>
        </p:nvSpPr>
        <p:spPr>
          <a:xfrm>
            <a:off x="4118443" y="6738504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Levers</a:t>
            </a:r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AFD19E61-1D55-40C0-AC75-CBBE96D9D91A}"/>
              </a:ext>
            </a:extLst>
          </p:cNvPr>
          <p:cNvSpPr txBox="1"/>
          <p:nvPr/>
        </p:nvSpPr>
        <p:spPr>
          <a:xfrm>
            <a:off x="3277964" y="6788753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Planes and axis</a:t>
            </a:r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FE4F9A1A-8866-4644-837C-B0B0B3957366}"/>
              </a:ext>
            </a:extLst>
          </p:cNvPr>
          <p:cNvSpPr txBox="1"/>
          <p:nvPr/>
        </p:nvSpPr>
        <p:spPr>
          <a:xfrm>
            <a:off x="2178864" y="6931794"/>
            <a:ext cx="72178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Cardiovascular system</a:t>
            </a:r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E8DA8533-D66B-43F5-8DEE-A104DEE50D5F}"/>
              </a:ext>
            </a:extLst>
          </p:cNvPr>
          <p:cNvSpPr txBox="1"/>
          <p:nvPr/>
        </p:nvSpPr>
        <p:spPr>
          <a:xfrm>
            <a:off x="1085993" y="6729101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Respiratory system</a:t>
            </a:r>
          </a:p>
        </p:txBody>
      </p:sp>
      <p:sp>
        <p:nvSpPr>
          <p:cNvPr id="312" name="TextBox 311">
            <a:extLst>
              <a:ext uri="{FF2B5EF4-FFF2-40B4-BE49-F238E27FC236}">
                <a16:creationId xmlns:a16="http://schemas.microsoft.com/office/drawing/2014/main" id="{11971860-0C38-4345-A0BD-ECD74C72D53A}"/>
              </a:ext>
            </a:extLst>
          </p:cNvPr>
          <p:cNvSpPr txBox="1"/>
          <p:nvPr/>
        </p:nvSpPr>
        <p:spPr>
          <a:xfrm>
            <a:off x="275521" y="5956606"/>
            <a:ext cx="72178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Short and long term effects of exercise</a:t>
            </a:r>
          </a:p>
        </p:txBody>
      </p:sp>
      <p:sp>
        <p:nvSpPr>
          <p:cNvPr id="313" name="TextBox 312">
            <a:extLst>
              <a:ext uri="{FF2B5EF4-FFF2-40B4-BE49-F238E27FC236}">
                <a16:creationId xmlns:a16="http://schemas.microsoft.com/office/drawing/2014/main" id="{FD17DF39-64B0-40A1-AE58-FA2373AD1D22}"/>
              </a:ext>
            </a:extLst>
          </p:cNvPr>
          <p:cNvSpPr txBox="1"/>
          <p:nvPr/>
        </p:nvSpPr>
        <p:spPr>
          <a:xfrm>
            <a:off x="369328" y="5277431"/>
            <a:ext cx="72178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Physical training and testing</a:t>
            </a:r>
          </a:p>
        </p:txBody>
      </p:sp>
      <p:cxnSp>
        <p:nvCxnSpPr>
          <p:cNvPr id="319" name="Straight Connector 318">
            <a:extLst>
              <a:ext uri="{FF2B5EF4-FFF2-40B4-BE49-F238E27FC236}">
                <a16:creationId xmlns:a16="http://schemas.microsoft.com/office/drawing/2014/main" id="{3DACF3FF-EED1-44F3-9628-63E9F0F272E3}"/>
              </a:ext>
            </a:extLst>
          </p:cNvPr>
          <p:cNvCxnSpPr>
            <a:cxnSpLocks/>
          </p:cNvCxnSpPr>
          <p:nvPr/>
        </p:nvCxnSpPr>
        <p:spPr>
          <a:xfrm flipH="1" flipV="1">
            <a:off x="1097062" y="5432805"/>
            <a:ext cx="279918" cy="45319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0" name="TextBox 319">
            <a:extLst>
              <a:ext uri="{FF2B5EF4-FFF2-40B4-BE49-F238E27FC236}">
                <a16:creationId xmlns:a16="http://schemas.microsoft.com/office/drawing/2014/main" id="{31781045-6571-4D33-BA8C-5955D0E89247}"/>
              </a:ext>
            </a:extLst>
          </p:cNvPr>
          <p:cNvSpPr txBox="1"/>
          <p:nvPr/>
        </p:nvSpPr>
        <p:spPr>
          <a:xfrm>
            <a:off x="471770" y="5685687"/>
            <a:ext cx="721780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Health, fitness, exercise and performance</a:t>
            </a:r>
          </a:p>
        </p:txBody>
      </p:sp>
      <p:sp>
        <p:nvSpPr>
          <p:cNvPr id="322" name="TextBox 321">
            <a:extLst>
              <a:ext uri="{FF2B5EF4-FFF2-40B4-BE49-F238E27FC236}">
                <a16:creationId xmlns:a16="http://schemas.microsoft.com/office/drawing/2014/main" id="{BE8AB00A-380D-4C0B-A89F-8220C2F6F414}"/>
              </a:ext>
            </a:extLst>
          </p:cNvPr>
          <p:cNvSpPr txBox="1"/>
          <p:nvPr/>
        </p:nvSpPr>
        <p:spPr>
          <a:xfrm>
            <a:off x="1523996" y="4643824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Injuries</a:t>
            </a:r>
          </a:p>
        </p:txBody>
      </p:sp>
      <p:sp>
        <p:nvSpPr>
          <p:cNvPr id="324" name="TextBox 323">
            <a:extLst>
              <a:ext uri="{FF2B5EF4-FFF2-40B4-BE49-F238E27FC236}">
                <a16:creationId xmlns:a16="http://schemas.microsoft.com/office/drawing/2014/main" id="{0E5684D2-02B0-4C83-9200-106C57002F48}"/>
              </a:ext>
            </a:extLst>
          </p:cNvPr>
          <p:cNvSpPr txBox="1"/>
          <p:nvPr/>
        </p:nvSpPr>
        <p:spPr>
          <a:xfrm>
            <a:off x="2477041" y="4629065"/>
            <a:ext cx="72178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Performance enhancing drugs</a:t>
            </a:r>
          </a:p>
        </p:txBody>
      </p:sp>
      <p:sp>
        <p:nvSpPr>
          <p:cNvPr id="329" name="TextBox 328">
            <a:extLst>
              <a:ext uri="{FF2B5EF4-FFF2-40B4-BE49-F238E27FC236}">
                <a16:creationId xmlns:a16="http://schemas.microsoft.com/office/drawing/2014/main" id="{D491EA4B-5BD9-4328-A221-83A761B7EE56}"/>
              </a:ext>
            </a:extLst>
          </p:cNvPr>
          <p:cNvSpPr txBox="1"/>
          <p:nvPr/>
        </p:nvSpPr>
        <p:spPr>
          <a:xfrm>
            <a:off x="3822214" y="4636797"/>
            <a:ext cx="633116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Personal exercise </a:t>
            </a:r>
            <a:r>
              <a:rPr lang="en-US" sz="505" dirty="0" err="1"/>
              <a:t>programme</a:t>
            </a:r>
            <a:endParaRPr lang="en-US" sz="505" dirty="0"/>
          </a:p>
        </p:txBody>
      </p:sp>
      <p:cxnSp>
        <p:nvCxnSpPr>
          <p:cNvPr id="331" name="Straight Connector 330">
            <a:extLst>
              <a:ext uri="{FF2B5EF4-FFF2-40B4-BE49-F238E27FC236}">
                <a16:creationId xmlns:a16="http://schemas.microsoft.com/office/drawing/2014/main" id="{9DC10636-D968-42EC-A053-29615B143137}"/>
              </a:ext>
            </a:extLst>
          </p:cNvPr>
          <p:cNvCxnSpPr>
            <a:cxnSpLocks/>
          </p:cNvCxnSpPr>
          <p:nvPr/>
        </p:nvCxnSpPr>
        <p:spPr>
          <a:xfrm flipH="1" flipV="1">
            <a:off x="5157359" y="4678335"/>
            <a:ext cx="242322" cy="15078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3" name="TextBox 332">
            <a:extLst>
              <a:ext uri="{FF2B5EF4-FFF2-40B4-BE49-F238E27FC236}">
                <a16:creationId xmlns:a16="http://schemas.microsoft.com/office/drawing/2014/main" id="{CD813225-617B-41CB-9FF7-7A437D62C0D8}"/>
              </a:ext>
            </a:extLst>
          </p:cNvPr>
          <p:cNvSpPr txBox="1"/>
          <p:nvPr/>
        </p:nvSpPr>
        <p:spPr>
          <a:xfrm>
            <a:off x="4545606" y="4572970"/>
            <a:ext cx="633116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Personal exercise </a:t>
            </a:r>
            <a:r>
              <a:rPr lang="en-US" sz="505" dirty="0" err="1"/>
              <a:t>programme</a:t>
            </a:r>
            <a:endParaRPr lang="en-US" sz="505" dirty="0"/>
          </a:p>
        </p:txBody>
      </p:sp>
      <p:cxnSp>
        <p:nvCxnSpPr>
          <p:cNvPr id="338" name="Straight Connector 337">
            <a:extLst>
              <a:ext uri="{FF2B5EF4-FFF2-40B4-BE49-F238E27FC236}">
                <a16:creationId xmlns:a16="http://schemas.microsoft.com/office/drawing/2014/main" id="{C40E9866-880E-4F64-9C55-796CE723EB75}"/>
              </a:ext>
            </a:extLst>
          </p:cNvPr>
          <p:cNvCxnSpPr>
            <a:cxnSpLocks/>
          </p:cNvCxnSpPr>
          <p:nvPr/>
        </p:nvCxnSpPr>
        <p:spPr>
          <a:xfrm>
            <a:off x="4334898" y="4161875"/>
            <a:ext cx="6071" cy="224302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D803ACD7-6A85-40BB-9877-77023A1B7598}"/>
              </a:ext>
            </a:extLst>
          </p:cNvPr>
          <p:cNvCxnSpPr>
            <a:cxnSpLocks/>
          </p:cNvCxnSpPr>
          <p:nvPr/>
        </p:nvCxnSpPr>
        <p:spPr>
          <a:xfrm>
            <a:off x="3429160" y="4098831"/>
            <a:ext cx="6071" cy="224302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999E4089-C8A1-4E5B-B9A8-2E12128D8526}"/>
              </a:ext>
            </a:extLst>
          </p:cNvPr>
          <p:cNvCxnSpPr>
            <a:cxnSpLocks/>
            <a:endCxn id="350" idx="0"/>
          </p:cNvCxnSpPr>
          <p:nvPr/>
        </p:nvCxnSpPr>
        <p:spPr>
          <a:xfrm flipH="1">
            <a:off x="2373530" y="4110339"/>
            <a:ext cx="7329" cy="224091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C9BF6A1C-0FB4-432D-B40C-6B0541973A27}"/>
              </a:ext>
            </a:extLst>
          </p:cNvPr>
          <p:cNvCxnSpPr>
            <a:cxnSpLocks/>
          </p:cNvCxnSpPr>
          <p:nvPr/>
        </p:nvCxnSpPr>
        <p:spPr>
          <a:xfrm flipH="1">
            <a:off x="1871369" y="4083789"/>
            <a:ext cx="94816" cy="123383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" name="TextBox 347">
            <a:extLst>
              <a:ext uri="{FF2B5EF4-FFF2-40B4-BE49-F238E27FC236}">
                <a16:creationId xmlns:a16="http://schemas.microsoft.com/office/drawing/2014/main" id="{E51EC3C4-6F8A-47C9-B4E3-556EECC72D18}"/>
              </a:ext>
            </a:extLst>
          </p:cNvPr>
          <p:cNvSpPr txBox="1"/>
          <p:nvPr/>
        </p:nvSpPr>
        <p:spPr>
          <a:xfrm>
            <a:off x="4068983" y="4363639"/>
            <a:ext cx="639755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Wellbeing</a:t>
            </a:r>
          </a:p>
        </p:txBody>
      </p:sp>
      <p:sp>
        <p:nvSpPr>
          <p:cNvPr id="349" name="TextBox 348">
            <a:extLst>
              <a:ext uri="{FF2B5EF4-FFF2-40B4-BE49-F238E27FC236}">
                <a16:creationId xmlns:a16="http://schemas.microsoft.com/office/drawing/2014/main" id="{1A29C141-CBF4-4602-BFB2-C0B889EA6F08}"/>
              </a:ext>
            </a:extLst>
          </p:cNvPr>
          <p:cNvSpPr txBox="1"/>
          <p:nvPr/>
        </p:nvSpPr>
        <p:spPr>
          <a:xfrm>
            <a:off x="3138323" y="4348107"/>
            <a:ext cx="639755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Lifestyle choices</a:t>
            </a:r>
          </a:p>
        </p:txBody>
      </p:sp>
      <p:sp>
        <p:nvSpPr>
          <p:cNvPr id="350" name="TextBox 349">
            <a:extLst>
              <a:ext uri="{FF2B5EF4-FFF2-40B4-BE49-F238E27FC236}">
                <a16:creationId xmlns:a16="http://schemas.microsoft.com/office/drawing/2014/main" id="{72F7F52C-0EEC-4ABC-BF0E-6E842CD73566}"/>
              </a:ext>
            </a:extLst>
          </p:cNvPr>
          <p:cNvSpPr txBox="1"/>
          <p:nvPr/>
        </p:nvSpPr>
        <p:spPr>
          <a:xfrm>
            <a:off x="2075117" y="4334430"/>
            <a:ext cx="596825" cy="334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Consequences of sedentary lifestyles</a:t>
            </a:r>
          </a:p>
        </p:txBody>
      </p:sp>
      <p:sp>
        <p:nvSpPr>
          <p:cNvPr id="351" name="TextBox 350">
            <a:extLst>
              <a:ext uri="{FF2B5EF4-FFF2-40B4-BE49-F238E27FC236}">
                <a16:creationId xmlns:a16="http://schemas.microsoft.com/office/drawing/2014/main" id="{02DDBBE9-90DE-4717-9F92-701BB0FC7425}"/>
              </a:ext>
            </a:extLst>
          </p:cNvPr>
          <p:cNvSpPr txBox="1"/>
          <p:nvPr/>
        </p:nvSpPr>
        <p:spPr>
          <a:xfrm>
            <a:off x="1503916" y="4246728"/>
            <a:ext cx="596825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Maintaining healthy weight and energy balance</a:t>
            </a:r>
          </a:p>
        </p:txBody>
      </p: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09E2AC83-0A29-43A1-8B5A-0D6AD2D94CAF}"/>
              </a:ext>
            </a:extLst>
          </p:cNvPr>
          <p:cNvCxnSpPr>
            <a:cxnSpLocks/>
          </p:cNvCxnSpPr>
          <p:nvPr/>
        </p:nvCxnSpPr>
        <p:spPr>
          <a:xfrm flipH="1">
            <a:off x="1206366" y="3832273"/>
            <a:ext cx="278909" cy="111118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Connector 353">
            <a:extLst>
              <a:ext uri="{FF2B5EF4-FFF2-40B4-BE49-F238E27FC236}">
                <a16:creationId xmlns:a16="http://schemas.microsoft.com/office/drawing/2014/main" id="{4B633EBC-F915-42A7-BE53-CC2238C8D00D}"/>
              </a:ext>
            </a:extLst>
          </p:cNvPr>
          <p:cNvCxnSpPr>
            <a:cxnSpLocks/>
          </p:cNvCxnSpPr>
          <p:nvPr/>
        </p:nvCxnSpPr>
        <p:spPr>
          <a:xfrm flipH="1">
            <a:off x="1162728" y="3650800"/>
            <a:ext cx="276575" cy="2647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" name="TextBox 357">
            <a:extLst>
              <a:ext uri="{FF2B5EF4-FFF2-40B4-BE49-F238E27FC236}">
                <a16:creationId xmlns:a16="http://schemas.microsoft.com/office/drawing/2014/main" id="{1F67FE79-B6CA-48B9-B0C7-DA2C7FC87D96}"/>
              </a:ext>
            </a:extLst>
          </p:cNvPr>
          <p:cNvSpPr txBox="1"/>
          <p:nvPr/>
        </p:nvSpPr>
        <p:spPr>
          <a:xfrm>
            <a:off x="499579" y="3864590"/>
            <a:ext cx="685463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Classification of skills</a:t>
            </a: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115DD413-DC2C-4EDF-B5A7-9DAEE2BD0C66}"/>
              </a:ext>
            </a:extLst>
          </p:cNvPr>
          <p:cNvSpPr txBox="1"/>
          <p:nvPr/>
        </p:nvSpPr>
        <p:spPr>
          <a:xfrm>
            <a:off x="373656" y="3597128"/>
            <a:ext cx="685463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Practice structures</a:t>
            </a:r>
          </a:p>
        </p:txBody>
      </p:sp>
      <p:cxnSp>
        <p:nvCxnSpPr>
          <p:cNvPr id="363" name="Straight Connector 362">
            <a:extLst>
              <a:ext uri="{FF2B5EF4-FFF2-40B4-BE49-F238E27FC236}">
                <a16:creationId xmlns:a16="http://schemas.microsoft.com/office/drawing/2014/main" id="{951EC773-9A69-4E9A-874F-D92CE8062A75}"/>
              </a:ext>
            </a:extLst>
          </p:cNvPr>
          <p:cNvCxnSpPr>
            <a:cxnSpLocks/>
          </p:cNvCxnSpPr>
          <p:nvPr/>
        </p:nvCxnSpPr>
        <p:spPr>
          <a:xfrm flipH="1" flipV="1">
            <a:off x="1137700" y="2979248"/>
            <a:ext cx="245025" cy="144898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0" name="Straight Connector 369">
            <a:extLst>
              <a:ext uri="{FF2B5EF4-FFF2-40B4-BE49-F238E27FC236}">
                <a16:creationId xmlns:a16="http://schemas.microsoft.com/office/drawing/2014/main" id="{91821BD0-3870-44AA-8AE8-4F121092813B}"/>
              </a:ext>
            </a:extLst>
          </p:cNvPr>
          <p:cNvCxnSpPr>
            <a:cxnSpLocks/>
          </p:cNvCxnSpPr>
          <p:nvPr/>
        </p:nvCxnSpPr>
        <p:spPr>
          <a:xfrm flipH="1" flipV="1">
            <a:off x="1308710" y="2729399"/>
            <a:ext cx="211033" cy="20669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1" name="TextBox 370">
            <a:extLst>
              <a:ext uri="{FF2B5EF4-FFF2-40B4-BE49-F238E27FC236}">
                <a16:creationId xmlns:a16="http://schemas.microsoft.com/office/drawing/2014/main" id="{BFB5FEA2-E7A1-4583-8CBD-E5B92B07557D}"/>
              </a:ext>
            </a:extLst>
          </p:cNvPr>
          <p:cNvSpPr txBox="1"/>
          <p:nvPr/>
        </p:nvSpPr>
        <p:spPr>
          <a:xfrm>
            <a:off x="463817" y="2861724"/>
            <a:ext cx="685463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SMART targets</a:t>
            </a:r>
          </a:p>
        </p:txBody>
      </p:sp>
      <p:sp>
        <p:nvSpPr>
          <p:cNvPr id="379" name="TextBox 378">
            <a:extLst>
              <a:ext uri="{FF2B5EF4-FFF2-40B4-BE49-F238E27FC236}">
                <a16:creationId xmlns:a16="http://schemas.microsoft.com/office/drawing/2014/main" id="{4825737B-5988-42D5-BB33-F97B977BD8F9}"/>
              </a:ext>
            </a:extLst>
          </p:cNvPr>
          <p:cNvSpPr txBox="1"/>
          <p:nvPr/>
        </p:nvSpPr>
        <p:spPr>
          <a:xfrm>
            <a:off x="798908" y="2542587"/>
            <a:ext cx="685463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Guidance</a:t>
            </a:r>
          </a:p>
        </p:txBody>
      </p:sp>
      <p:sp>
        <p:nvSpPr>
          <p:cNvPr id="381" name="TextBox 380">
            <a:extLst>
              <a:ext uri="{FF2B5EF4-FFF2-40B4-BE49-F238E27FC236}">
                <a16:creationId xmlns:a16="http://schemas.microsoft.com/office/drawing/2014/main" id="{1D259E2D-0F00-411F-A42E-CD17E86F7903}"/>
              </a:ext>
            </a:extLst>
          </p:cNvPr>
          <p:cNvSpPr txBox="1"/>
          <p:nvPr/>
        </p:nvSpPr>
        <p:spPr>
          <a:xfrm>
            <a:off x="1657127" y="2275418"/>
            <a:ext cx="103828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Types of feedback. Advantages and disadvantages. </a:t>
            </a:r>
          </a:p>
        </p:txBody>
      </p:sp>
      <p:cxnSp>
        <p:nvCxnSpPr>
          <p:cNvPr id="382" name="Straight Connector 381">
            <a:extLst>
              <a:ext uri="{FF2B5EF4-FFF2-40B4-BE49-F238E27FC236}">
                <a16:creationId xmlns:a16="http://schemas.microsoft.com/office/drawing/2014/main" id="{4C1078CF-A5AE-455E-AAAA-2AB321D07E39}"/>
              </a:ext>
            </a:extLst>
          </p:cNvPr>
          <p:cNvCxnSpPr>
            <a:cxnSpLocks/>
          </p:cNvCxnSpPr>
          <p:nvPr/>
        </p:nvCxnSpPr>
        <p:spPr>
          <a:xfrm flipH="1" flipV="1">
            <a:off x="2212429" y="2554719"/>
            <a:ext cx="10429" cy="271856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5" name="Straight Connector 384">
            <a:extLst>
              <a:ext uri="{FF2B5EF4-FFF2-40B4-BE49-F238E27FC236}">
                <a16:creationId xmlns:a16="http://schemas.microsoft.com/office/drawing/2014/main" id="{5F22DCF5-B5DF-49D9-BB1F-97B8C64A5044}"/>
              </a:ext>
            </a:extLst>
          </p:cNvPr>
          <p:cNvCxnSpPr>
            <a:cxnSpLocks/>
          </p:cNvCxnSpPr>
          <p:nvPr/>
        </p:nvCxnSpPr>
        <p:spPr>
          <a:xfrm flipH="1" flipV="1">
            <a:off x="2904644" y="2482610"/>
            <a:ext cx="10429" cy="271856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1" name="TextBox 390">
            <a:extLst>
              <a:ext uri="{FF2B5EF4-FFF2-40B4-BE49-F238E27FC236}">
                <a16:creationId xmlns:a16="http://schemas.microsoft.com/office/drawing/2014/main" id="{CF27ABE9-56E0-4D3C-A3B6-9C039794ADAF}"/>
              </a:ext>
            </a:extLst>
          </p:cNvPr>
          <p:cNvSpPr txBox="1"/>
          <p:nvPr/>
        </p:nvSpPr>
        <p:spPr>
          <a:xfrm>
            <a:off x="2338559" y="2132956"/>
            <a:ext cx="103828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Participation rates, socio – groups. </a:t>
            </a:r>
          </a:p>
        </p:txBody>
      </p:sp>
      <p:cxnSp>
        <p:nvCxnSpPr>
          <p:cNvPr id="393" name="Straight Connector 392">
            <a:extLst>
              <a:ext uri="{FF2B5EF4-FFF2-40B4-BE49-F238E27FC236}">
                <a16:creationId xmlns:a16="http://schemas.microsoft.com/office/drawing/2014/main" id="{83D29FDD-F047-4810-A051-BB72B748FDDC}"/>
              </a:ext>
            </a:extLst>
          </p:cNvPr>
          <p:cNvCxnSpPr>
            <a:cxnSpLocks/>
          </p:cNvCxnSpPr>
          <p:nvPr/>
        </p:nvCxnSpPr>
        <p:spPr>
          <a:xfrm flipH="1" flipV="1">
            <a:off x="3458200" y="2379488"/>
            <a:ext cx="16488" cy="30197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6" name="TextBox 395">
            <a:extLst>
              <a:ext uri="{FF2B5EF4-FFF2-40B4-BE49-F238E27FC236}">
                <a16:creationId xmlns:a16="http://schemas.microsoft.com/office/drawing/2014/main" id="{CC5CF60C-E60E-4ED6-AB71-582041090575}"/>
              </a:ext>
            </a:extLst>
          </p:cNvPr>
          <p:cNvSpPr txBox="1"/>
          <p:nvPr/>
        </p:nvSpPr>
        <p:spPr>
          <a:xfrm>
            <a:off x="3008177" y="2088564"/>
            <a:ext cx="103828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 err="1"/>
              <a:t>Commercialisation</a:t>
            </a:r>
            <a:r>
              <a:rPr lang="en-US" sz="505" dirty="0"/>
              <a:t> and the golden triangle</a:t>
            </a:r>
          </a:p>
        </p:txBody>
      </p:sp>
      <p:cxnSp>
        <p:nvCxnSpPr>
          <p:cNvPr id="401" name="Straight Connector 400">
            <a:extLst>
              <a:ext uri="{FF2B5EF4-FFF2-40B4-BE49-F238E27FC236}">
                <a16:creationId xmlns:a16="http://schemas.microsoft.com/office/drawing/2014/main" id="{90BB0AEE-995C-4765-9664-F3BA65147907}"/>
              </a:ext>
            </a:extLst>
          </p:cNvPr>
          <p:cNvCxnSpPr>
            <a:cxnSpLocks/>
          </p:cNvCxnSpPr>
          <p:nvPr/>
        </p:nvCxnSpPr>
        <p:spPr>
          <a:xfrm flipV="1">
            <a:off x="3856530" y="2478728"/>
            <a:ext cx="6989" cy="219143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2" name="TextBox 401">
            <a:extLst>
              <a:ext uri="{FF2B5EF4-FFF2-40B4-BE49-F238E27FC236}">
                <a16:creationId xmlns:a16="http://schemas.microsoft.com/office/drawing/2014/main" id="{08892018-96C5-4C8A-AE1C-95AB1AE919CF}"/>
              </a:ext>
            </a:extLst>
          </p:cNvPr>
          <p:cNvSpPr txBox="1"/>
          <p:nvPr/>
        </p:nvSpPr>
        <p:spPr>
          <a:xfrm>
            <a:off x="3526215" y="2261705"/>
            <a:ext cx="795112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Sporting </a:t>
            </a:r>
            <a:r>
              <a:rPr lang="en-US" sz="505" dirty="0" err="1"/>
              <a:t>behaviour</a:t>
            </a:r>
            <a:endParaRPr lang="en-US" sz="505" dirty="0"/>
          </a:p>
        </p:txBody>
      </p:sp>
      <p:sp>
        <p:nvSpPr>
          <p:cNvPr id="404" name="TextBox 403">
            <a:extLst>
              <a:ext uri="{FF2B5EF4-FFF2-40B4-BE49-F238E27FC236}">
                <a16:creationId xmlns:a16="http://schemas.microsoft.com/office/drawing/2014/main" id="{7827A5C8-4045-47D0-9E6C-44CC4D38FDDF}"/>
              </a:ext>
            </a:extLst>
          </p:cNvPr>
          <p:cNvSpPr txBox="1"/>
          <p:nvPr/>
        </p:nvSpPr>
        <p:spPr>
          <a:xfrm>
            <a:off x="5874518" y="4697921"/>
            <a:ext cx="633116" cy="32547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User groups, barriers, solutions. </a:t>
            </a:r>
          </a:p>
        </p:txBody>
      </p:sp>
      <p:sp>
        <p:nvSpPr>
          <p:cNvPr id="413" name="TextBox 412">
            <a:extLst>
              <a:ext uri="{FF2B5EF4-FFF2-40B4-BE49-F238E27FC236}">
                <a16:creationId xmlns:a16="http://schemas.microsoft.com/office/drawing/2014/main" id="{9DCE5E38-2FF4-4476-B66A-11FA31FAE7DF}"/>
              </a:ext>
            </a:extLst>
          </p:cNvPr>
          <p:cNvSpPr txBox="1"/>
          <p:nvPr/>
        </p:nvSpPr>
        <p:spPr>
          <a:xfrm>
            <a:off x="5903641" y="4261399"/>
            <a:ext cx="633116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Popularity of sport</a:t>
            </a:r>
          </a:p>
        </p:txBody>
      </p:sp>
      <p:sp>
        <p:nvSpPr>
          <p:cNvPr id="414" name="TextBox 413">
            <a:extLst>
              <a:ext uri="{FF2B5EF4-FFF2-40B4-BE49-F238E27FC236}">
                <a16:creationId xmlns:a16="http://schemas.microsoft.com/office/drawing/2014/main" id="{574D86D4-CC92-41D8-B521-4AFE006EE834}"/>
              </a:ext>
            </a:extLst>
          </p:cNvPr>
          <p:cNvSpPr txBox="1"/>
          <p:nvPr/>
        </p:nvSpPr>
        <p:spPr>
          <a:xfrm>
            <a:off x="5880737" y="3929606"/>
            <a:ext cx="633116" cy="1700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Sports values</a:t>
            </a:r>
          </a:p>
        </p:txBody>
      </p:sp>
      <p:cxnSp>
        <p:nvCxnSpPr>
          <p:cNvPr id="415" name="Straight Connector 414">
            <a:extLst>
              <a:ext uri="{FF2B5EF4-FFF2-40B4-BE49-F238E27FC236}">
                <a16:creationId xmlns:a16="http://schemas.microsoft.com/office/drawing/2014/main" id="{469DAD30-4701-4EF4-B21E-CBF4BD7F08FA}"/>
              </a:ext>
            </a:extLst>
          </p:cNvPr>
          <p:cNvCxnSpPr>
            <a:cxnSpLocks/>
          </p:cNvCxnSpPr>
          <p:nvPr/>
        </p:nvCxnSpPr>
        <p:spPr>
          <a:xfrm flipV="1">
            <a:off x="5101620" y="3729863"/>
            <a:ext cx="185387" cy="201020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6" name="TextBox 415">
            <a:extLst>
              <a:ext uri="{FF2B5EF4-FFF2-40B4-BE49-F238E27FC236}">
                <a16:creationId xmlns:a16="http://schemas.microsoft.com/office/drawing/2014/main" id="{634ECAB8-66D2-4ED4-95A0-B3BD036B9E4F}"/>
              </a:ext>
            </a:extLst>
          </p:cNvPr>
          <p:cNvSpPr txBox="1"/>
          <p:nvPr/>
        </p:nvSpPr>
        <p:spPr>
          <a:xfrm>
            <a:off x="5223923" y="3556981"/>
            <a:ext cx="888790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Olympic and Paralympic movement</a:t>
            </a:r>
          </a:p>
        </p:txBody>
      </p:sp>
      <p:sp>
        <p:nvSpPr>
          <p:cNvPr id="420" name="TextBox 419">
            <a:extLst>
              <a:ext uri="{FF2B5EF4-FFF2-40B4-BE49-F238E27FC236}">
                <a16:creationId xmlns:a16="http://schemas.microsoft.com/office/drawing/2014/main" id="{77B14897-FB1C-4E0C-AE53-97EFDC515B9C}"/>
              </a:ext>
            </a:extLst>
          </p:cNvPr>
          <p:cNvSpPr txBox="1"/>
          <p:nvPr/>
        </p:nvSpPr>
        <p:spPr>
          <a:xfrm>
            <a:off x="4600318" y="3423990"/>
            <a:ext cx="888790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Sports values, initiatives and campaigns</a:t>
            </a:r>
          </a:p>
        </p:txBody>
      </p: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9F8F2373-51B7-4EBD-904E-23EE8726E671}"/>
              </a:ext>
            </a:extLst>
          </p:cNvPr>
          <p:cNvCxnSpPr>
            <a:cxnSpLocks/>
          </p:cNvCxnSpPr>
          <p:nvPr/>
        </p:nvCxnSpPr>
        <p:spPr>
          <a:xfrm flipV="1">
            <a:off x="4413177" y="3687260"/>
            <a:ext cx="0" cy="25931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2" name="TextBox 421">
            <a:extLst>
              <a:ext uri="{FF2B5EF4-FFF2-40B4-BE49-F238E27FC236}">
                <a16:creationId xmlns:a16="http://schemas.microsoft.com/office/drawing/2014/main" id="{4D2C7650-766A-44BC-B5EB-F59EEF5A5C39}"/>
              </a:ext>
            </a:extLst>
          </p:cNvPr>
          <p:cNvSpPr txBox="1"/>
          <p:nvPr/>
        </p:nvSpPr>
        <p:spPr>
          <a:xfrm>
            <a:off x="4191378" y="3337852"/>
            <a:ext cx="683637" cy="40318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Sporting etiquette and behavior performers/spectators</a:t>
            </a:r>
          </a:p>
        </p:txBody>
      </p:sp>
      <p:sp>
        <p:nvSpPr>
          <p:cNvPr id="423" name="TextBox 422">
            <a:extLst>
              <a:ext uri="{FF2B5EF4-FFF2-40B4-BE49-F238E27FC236}">
                <a16:creationId xmlns:a16="http://schemas.microsoft.com/office/drawing/2014/main" id="{6F2358A4-37B9-424E-AE4F-DD1249B42BEB}"/>
              </a:ext>
            </a:extLst>
          </p:cNvPr>
          <p:cNvSpPr txBox="1"/>
          <p:nvPr/>
        </p:nvSpPr>
        <p:spPr>
          <a:xfrm>
            <a:off x="3143363" y="3451774"/>
            <a:ext cx="64620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Performance enhancing drugs</a:t>
            </a:r>
          </a:p>
        </p:txBody>
      </p:sp>
      <p:sp>
        <p:nvSpPr>
          <p:cNvPr id="426" name="TextBox 425">
            <a:extLst>
              <a:ext uri="{FF2B5EF4-FFF2-40B4-BE49-F238E27FC236}">
                <a16:creationId xmlns:a16="http://schemas.microsoft.com/office/drawing/2014/main" id="{296974C0-4885-4CC9-BD67-E89D05BADAB4}"/>
              </a:ext>
            </a:extLst>
          </p:cNvPr>
          <p:cNvSpPr txBox="1"/>
          <p:nvPr/>
        </p:nvSpPr>
        <p:spPr>
          <a:xfrm>
            <a:off x="2207607" y="3485509"/>
            <a:ext cx="64620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Performance enhancing drugs</a:t>
            </a:r>
          </a:p>
        </p:txBody>
      </p: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73FF9D50-E1BC-4DA0-B5A7-E14738CD0D50}"/>
              </a:ext>
            </a:extLst>
          </p:cNvPr>
          <p:cNvCxnSpPr>
            <a:cxnSpLocks/>
          </p:cNvCxnSpPr>
          <p:nvPr/>
        </p:nvCxnSpPr>
        <p:spPr>
          <a:xfrm flipV="1">
            <a:off x="1609567" y="3627667"/>
            <a:ext cx="163973" cy="16202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8" name="TextBox 427">
            <a:extLst>
              <a:ext uri="{FF2B5EF4-FFF2-40B4-BE49-F238E27FC236}">
                <a16:creationId xmlns:a16="http://schemas.microsoft.com/office/drawing/2014/main" id="{14E217D2-6117-44A1-BFEE-A6F65FF11B4E}"/>
              </a:ext>
            </a:extLst>
          </p:cNvPr>
          <p:cNvSpPr txBox="1"/>
          <p:nvPr/>
        </p:nvSpPr>
        <p:spPr>
          <a:xfrm>
            <a:off x="1546941" y="3370837"/>
            <a:ext cx="87445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Major sports events (features, positives, negatives)_</a:t>
            </a:r>
          </a:p>
        </p:txBody>
      </p: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0785D818-3F59-463A-B7C8-10003CE7CB11}"/>
              </a:ext>
            </a:extLst>
          </p:cNvPr>
          <p:cNvCxnSpPr>
            <a:cxnSpLocks/>
          </p:cNvCxnSpPr>
          <p:nvPr/>
        </p:nvCxnSpPr>
        <p:spPr>
          <a:xfrm>
            <a:off x="2873509" y="2804758"/>
            <a:ext cx="0" cy="425018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4" name="TextBox 433">
            <a:extLst>
              <a:ext uri="{FF2B5EF4-FFF2-40B4-BE49-F238E27FC236}">
                <a16:creationId xmlns:a16="http://schemas.microsoft.com/office/drawing/2014/main" id="{027BF6AD-E176-400C-9854-47A36092A6B3}"/>
              </a:ext>
            </a:extLst>
          </p:cNvPr>
          <p:cNvSpPr txBox="1"/>
          <p:nvPr/>
        </p:nvSpPr>
        <p:spPr>
          <a:xfrm>
            <a:off x="2619662" y="3261219"/>
            <a:ext cx="536518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National governing bodies</a:t>
            </a:r>
          </a:p>
        </p:txBody>
      </p: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47535110-DC57-403E-B2EC-2F84F47B76AA}"/>
              </a:ext>
            </a:extLst>
          </p:cNvPr>
          <p:cNvCxnSpPr>
            <a:cxnSpLocks/>
          </p:cNvCxnSpPr>
          <p:nvPr/>
        </p:nvCxnSpPr>
        <p:spPr>
          <a:xfrm>
            <a:off x="3470426" y="2826575"/>
            <a:ext cx="0" cy="425018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6" name="TextBox 435">
            <a:extLst>
              <a:ext uri="{FF2B5EF4-FFF2-40B4-BE49-F238E27FC236}">
                <a16:creationId xmlns:a16="http://schemas.microsoft.com/office/drawing/2014/main" id="{701DF218-3A02-4CB4-B91A-0E28FEAF3871}"/>
              </a:ext>
            </a:extLst>
          </p:cNvPr>
          <p:cNvSpPr txBox="1"/>
          <p:nvPr/>
        </p:nvSpPr>
        <p:spPr>
          <a:xfrm>
            <a:off x="2961606" y="3248906"/>
            <a:ext cx="96497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Technology in sport (role, positives, negatives)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D3381B7-6D3D-497B-BF5E-4679FABEB53C}"/>
              </a:ext>
            </a:extLst>
          </p:cNvPr>
          <p:cNvCxnSpPr>
            <a:cxnSpLocks/>
          </p:cNvCxnSpPr>
          <p:nvPr/>
        </p:nvCxnSpPr>
        <p:spPr>
          <a:xfrm flipH="1" flipV="1">
            <a:off x="1345644" y="5079304"/>
            <a:ext cx="163225" cy="1629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8" name="TextBox 437">
            <a:extLst>
              <a:ext uri="{FF2B5EF4-FFF2-40B4-BE49-F238E27FC236}">
                <a16:creationId xmlns:a16="http://schemas.microsoft.com/office/drawing/2014/main" id="{74B98E22-87C5-43C6-933B-7524AB8C2A73}"/>
              </a:ext>
            </a:extLst>
          </p:cNvPr>
          <p:cNvSpPr txBox="1"/>
          <p:nvPr/>
        </p:nvSpPr>
        <p:spPr>
          <a:xfrm>
            <a:off x="4719397" y="8111140"/>
            <a:ext cx="633116" cy="1700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Practical OAA. </a:t>
            </a:r>
          </a:p>
        </p:txBody>
      </p: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28ADECBD-7525-4B90-9254-FC83E111F1F8}"/>
              </a:ext>
            </a:extLst>
          </p:cNvPr>
          <p:cNvCxnSpPr>
            <a:cxnSpLocks/>
          </p:cNvCxnSpPr>
          <p:nvPr/>
        </p:nvCxnSpPr>
        <p:spPr>
          <a:xfrm>
            <a:off x="4710020" y="4128861"/>
            <a:ext cx="0" cy="202646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94C3F11D-0257-4B6A-8CBD-0907FB70BC8F}"/>
              </a:ext>
            </a:extLst>
          </p:cNvPr>
          <p:cNvCxnSpPr>
            <a:cxnSpLocks/>
          </p:cNvCxnSpPr>
          <p:nvPr/>
        </p:nvCxnSpPr>
        <p:spPr>
          <a:xfrm flipV="1">
            <a:off x="3991352" y="2391662"/>
            <a:ext cx="253564" cy="30710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2" name="TextBox 441">
            <a:extLst>
              <a:ext uri="{FF2B5EF4-FFF2-40B4-BE49-F238E27FC236}">
                <a16:creationId xmlns:a16="http://schemas.microsoft.com/office/drawing/2014/main" id="{4C81007B-4EF9-4AEF-B05B-CA4AF525496F}"/>
              </a:ext>
            </a:extLst>
          </p:cNvPr>
          <p:cNvSpPr txBox="1"/>
          <p:nvPr/>
        </p:nvSpPr>
        <p:spPr>
          <a:xfrm>
            <a:off x="4328919" y="2269665"/>
            <a:ext cx="410756" cy="17004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505" b="1" dirty="0"/>
              <a:t>EXAM </a:t>
            </a:r>
          </a:p>
        </p:txBody>
      </p:sp>
      <p:sp>
        <p:nvSpPr>
          <p:cNvPr id="513" name="TextBox 512">
            <a:extLst>
              <a:ext uri="{FF2B5EF4-FFF2-40B4-BE49-F238E27FC236}">
                <a16:creationId xmlns:a16="http://schemas.microsoft.com/office/drawing/2014/main" id="{438A3388-F1F0-4215-8923-5EC09098DE06}"/>
              </a:ext>
            </a:extLst>
          </p:cNvPr>
          <p:cNvSpPr txBox="1"/>
          <p:nvPr/>
        </p:nvSpPr>
        <p:spPr>
          <a:xfrm>
            <a:off x="3931987" y="3222453"/>
            <a:ext cx="353722" cy="17004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505" b="1" dirty="0"/>
              <a:t>EXAM </a:t>
            </a:r>
          </a:p>
        </p:txBody>
      </p:sp>
      <p:cxnSp>
        <p:nvCxnSpPr>
          <p:cNvPr id="514" name="Straight Connector 513">
            <a:extLst>
              <a:ext uri="{FF2B5EF4-FFF2-40B4-BE49-F238E27FC236}">
                <a16:creationId xmlns:a16="http://schemas.microsoft.com/office/drawing/2014/main" id="{24D8D438-685E-49FB-871E-4C4BF1C7B7C5}"/>
              </a:ext>
            </a:extLst>
          </p:cNvPr>
          <p:cNvCxnSpPr>
            <a:cxnSpLocks/>
          </p:cNvCxnSpPr>
          <p:nvPr/>
        </p:nvCxnSpPr>
        <p:spPr>
          <a:xfrm>
            <a:off x="3943983" y="2874363"/>
            <a:ext cx="128444" cy="27682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5" name="Straight Connector 514">
            <a:extLst>
              <a:ext uri="{FF2B5EF4-FFF2-40B4-BE49-F238E27FC236}">
                <a16:creationId xmlns:a16="http://schemas.microsoft.com/office/drawing/2014/main" id="{EE837B13-0AE0-4F0A-BB15-A5EFC13A100E}"/>
              </a:ext>
            </a:extLst>
          </p:cNvPr>
          <p:cNvCxnSpPr>
            <a:cxnSpLocks/>
          </p:cNvCxnSpPr>
          <p:nvPr/>
        </p:nvCxnSpPr>
        <p:spPr>
          <a:xfrm>
            <a:off x="5636089" y="4948175"/>
            <a:ext cx="141901" cy="157104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6" name="TextBox 515">
            <a:extLst>
              <a:ext uri="{FF2B5EF4-FFF2-40B4-BE49-F238E27FC236}">
                <a16:creationId xmlns:a16="http://schemas.microsoft.com/office/drawing/2014/main" id="{B47A3603-C9DF-40C8-B4F0-EA9CDF220422}"/>
              </a:ext>
            </a:extLst>
          </p:cNvPr>
          <p:cNvSpPr txBox="1"/>
          <p:nvPr/>
        </p:nvSpPr>
        <p:spPr>
          <a:xfrm>
            <a:off x="5695187" y="5115490"/>
            <a:ext cx="758548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Practical - varitety or team and individual sports / new and emerging</a:t>
            </a:r>
          </a:p>
        </p:txBody>
      </p:sp>
      <p:cxnSp>
        <p:nvCxnSpPr>
          <p:cNvPr id="517" name="Straight Connector 516">
            <a:extLst>
              <a:ext uri="{FF2B5EF4-FFF2-40B4-BE49-F238E27FC236}">
                <a16:creationId xmlns:a16="http://schemas.microsoft.com/office/drawing/2014/main" id="{1F477F0C-28A9-4674-9E42-09EFDBD4A037}"/>
              </a:ext>
            </a:extLst>
          </p:cNvPr>
          <p:cNvCxnSpPr>
            <a:cxnSpLocks/>
          </p:cNvCxnSpPr>
          <p:nvPr/>
        </p:nvCxnSpPr>
        <p:spPr>
          <a:xfrm>
            <a:off x="1484371" y="217098"/>
            <a:ext cx="136580" cy="1627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8" name="TextBox 517">
            <a:extLst>
              <a:ext uri="{FF2B5EF4-FFF2-40B4-BE49-F238E27FC236}">
                <a16:creationId xmlns:a16="http://schemas.microsoft.com/office/drawing/2014/main" id="{FC3E8682-FDC3-4F69-A2D3-3D77F0452697}"/>
              </a:ext>
            </a:extLst>
          </p:cNvPr>
          <p:cNvSpPr txBox="1"/>
          <p:nvPr/>
        </p:nvSpPr>
        <p:spPr>
          <a:xfrm>
            <a:off x="813724" y="13702"/>
            <a:ext cx="73695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2, 4, 8, 18 , 17, 19 final submission</a:t>
            </a:r>
          </a:p>
        </p:txBody>
      </p:sp>
      <p:cxnSp>
        <p:nvCxnSpPr>
          <p:cNvPr id="326" name="Straight Connector 325">
            <a:extLst>
              <a:ext uri="{FF2B5EF4-FFF2-40B4-BE49-F238E27FC236}">
                <a16:creationId xmlns:a16="http://schemas.microsoft.com/office/drawing/2014/main" id="{C0AA9292-81BE-44E1-A7DF-16CB3E4F868B}"/>
              </a:ext>
            </a:extLst>
          </p:cNvPr>
          <p:cNvCxnSpPr>
            <a:cxnSpLocks/>
          </p:cNvCxnSpPr>
          <p:nvPr/>
        </p:nvCxnSpPr>
        <p:spPr>
          <a:xfrm flipH="1" flipV="1">
            <a:off x="5433568" y="2618538"/>
            <a:ext cx="171051" cy="1850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7" name="TextBox 406">
            <a:extLst>
              <a:ext uri="{FF2B5EF4-FFF2-40B4-BE49-F238E27FC236}">
                <a16:creationId xmlns:a16="http://schemas.microsoft.com/office/drawing/2014/main" id="{CE843864-05E4-49F2-9308-46E39D434183}"/>
              </a:ext>
            </a:extLst>
          </p:cNvPr>
          <p:cNvSpPr txBox="1"/>
          <p:nvPr/>
        </p:nvSpPr>
        <p:spPr>
          <a:xfrm>
            <a:off x="5739819" y="2865245"/>
            <a:ext cx="75345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1 body systems (exam in May)</a:t>
            </a:r>
          </a:p>
        </p:txBody>
      </p:sp>
      <p:sp>
        <p:nvSpPr>
          <p:cNvPr id="410" name="TextBox 409">
            <a:extLst>
              <a:ext uri="{FF2B5EF4-FFF2-40B4-BE49-F238E27FC236}">
                <a16:creationId xmlns:a16="http://schemas.microsoft.com/office/drawing/2014/main" id="{3DAE0225-594B-4897-85A6-169721C40064}"/>
              </a:ext>
            </a:extLst>
          </p:cNvPr>
          <p:cNvSpPr txBox="1"/>
          <p:nvPr/>
        </p:nvSpPr>
        <p:spPr>
          <a:xfrm>
            <a:off x="3236504" y="1836009"/>
            <a:ext cx="856034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All Y12 units  submission and Y13 units begin</a:t>
            </a:r>
          </a:p>
        </p:txBody>
      </p: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99FE479E-C312-4C33-B4CB-E03E3C3A1DE2}"/>
              </a:ext>
            </a:extLst>
          </p:cNvPr>
          <p:cNvCxnSpPr>
            <a:cxnSpLocks/>
          </p:cNvCxnSpPr>
          <p:nvPr/>
        </p:nvCxnSpPr>
        <p:spPr>
          <a:xfrm flipV="1">
            <a:off x="3663522" y="1674408"/>
            <a:ext cx="6874" cy="21988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3BA8B64D692B439F487FEB4AEAF080" ma:contentTypeVersion="15" ma:contentTypeDescription="Create a new document." ma:contentTypeScope="" ma:versionID="1064c8debfa0042691827ec0118a47fe">
  <xsd:schema xmlns:xsd="http://www.w3.org/2001/XMLSchema" xmlns:xs="http://www.w3.org/2001/XMLSchema" xmlns:p="http://schemas.microsoft.com/office/2006/metadata/properties" xmlns:ns2="621d91ce-8702-4245-9c26-3442427943f9" xmlns:ns3="12051537-012d-452c-856a-d366a1bfae18" targetNamespace="http://schemas.microsoft.com/office/2006/metadata/properties" ma:root="true" ma:fieldsID="1fe1cbab6f0babbd29833121844dd98f" ns2:_="" ns3:_="">
    <xsd:import namespace="621d91ce-8702-4245-9c26-3442427943f9"/>
    <xsd:import namespace="12051537-012d-452c-856a-d366a1bfae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1d91ce-8702-4245-9c26-3442427943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934b6a4-3378-4c18-a2af-370e31c87c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51537-012d-452c-856a-d366a1bfae18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21d1d28-04a7-47f0-b637-658a901a92bf}" ma:internalName="TaxCatchAll" ma:showField="CatchAllData" ma:web="12051537-012d-452c-856a-d366a1bfae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2051537-012d-452c-856a-d366a1bfae18">
      <UserInfo>
        <DisplayName/>
        <AccountId xsi:nil="true"/>
        <AccountType/>
      </UserInfo>
    </SharedWithUsers>
    <lcf76f155ced4ddcb4097134ff3c332f xmlns="621d91ce-8702-4245-9c26-3442427943f9">
      <Terms xmlns="http://schemas.microsoft.com/office/infopath/2007/PartnerControls"/>
    </lcf76f155ced4ddcb4097134ff3c332f>
    <TaxCatchAll xmlns="12051537-012d-452c-856a-d366a1bfae18" xsi:nil="true"/>
  </documentManagement>
</p:properties>
</file>

<file path=customXml/itemProps1.xml><?xml version="1.0" encoding="utf-8"?>
<ds:datastoreItem xmlns:ds="http://schemas.openxmlformats.org/officeDocument/2006/customXml" ds:itemID="{71C25C33-70DA-4F42-9BEC-7643DD910E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A1729E8-37AF-4402-A25D-553826F55F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1d91ce-8702-4245-9c26-3442427943f9"/>
    <ds:schemaRef ds:uri="12051537-012d-452c-856a-d366a1bfae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252F45A-D59A-423B-ADE4-A9AA3D36D39F}">
  <ds:schemaRefs>
    <ds:schemaRef ds:uri="http://purl.org/dc/dcmitype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57565e44-8b24-4f66-aa76-9dc29aad0991"/>
    <ds:schemaRef ds:uri="http://purl.org/dc/elements/1.1/"/>
    <ds:schemaRef ds:uri="c831d9e8-80e4-4025-8f7f-e56b4d92be4a"/>
    <ds:schemaRef ds:uri="http://purl.org/dc/terms/"/>
    <ds:schemaRef ds:uri="http://schemas.microsoft.com/office/infopath/2007/PartnerControls"/>
    <ds:schemaRef ds:uri="http://schemas.microsoft.com/office/2006/metadata/properties"/>
    <ds:schemaRef ds:uri="12051537-012d-452c-856a-d366a1bfae18"/>
    <ds:schemaRef ds:uri="621d91ce-8702-4245-9c26-3442427943f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17996</TotalTime>
  <Words>472</Words>
  <Application>Microsoft Office PowerPoint</Application>
  <PresentationFormat>A4 Paper (210x297 mm)</PresentationFormat>
  <Paragraphs>124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A Hewitt</cp:lastModifiedBy>
  <cp:revision>514</cp:revision>
  <cp:lastPrinted>2018-09-02T17:44:52Z</cp:lastPrinted>
  <dcterms:created xsi:type="dcterms:W3CDTF">2018-02-08T08:28:53Z</dcterms:created>
  <dcterms:modified xsi:type="dcterms:W3CDTF">2024-10-03T16:12:43Z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0x010100E73BA8B64D692B439F487FEB4AEAF080</vt:lpwstr>
  </property>
  <property fmtid="{D5CDD505-2E9C-101B-9397-08002B2CF9AE}" pid="3" name="Order">
    <vt:r8>405500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activity">
    <vt:lpwstr>{"FileActivityType":"9","FileActivityTimeStamp":"2024-04-02T15:16:12.340Z","FileActivityUsersOnPage":[{"DisplayName":"M Horner","Id":"marie.horner@sharemat.co.uk"}],"FileActivityNavigationId":null}</vt:lpwstr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bool>false</vt:bool>
  </property>
  <property fmtid="{D5CDD505-2E9C-101B-9397-08002B2CF9AE}" pid="11" name="xd_ProgID">
    <vt:lpwstr/>
  </property>
  <property fmtid="{D5CDD505-2E9C-101B-9397-08002B2CF9AE}" pid="12" name="TemplateUrl">
    <vt:lpwstr/>
  </property>
  <property fmtid="{D5CDD505-2E9C-101B-9397-08002B2CF9AE}" pid="13" name="MediaServiceImageTags">
    <vt:lpwstr/>
  </property>
</Properties>
</file>