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9"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178EC-BEE8-49A1-8A6B-9A051A6EB9D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A2B5633-5613-4F92-AE52-4DDE357CA9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9BA8E93-6120-4C4C-B07A-7B55727F3540}"/>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5" name="Footer Placeholder 4">
            <a:extLst>
              <a:ext uri="{FF2B5EF4-FFF2-40B4-BE49-F238E27FC236}">
                <a16:creationId xmlns:a16="http://schemas.microsoft.com/office/drawing/2014/main" id="{998BBC06-CFB7-43E9-AFEC-69A2EBC30B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595B57-41E1-4B99-8DE0-95100CEC6791}"/>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179097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9C6DC-F0BA-41AB-9A2C-7E852B6F86D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D0881E5-810B-4213-B7BE-06E0C79847C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D3FA68A-6505-424D-942E-71EE9B57A8B9}"/>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5" name="Footer Placeholder 4">
            <a:extLst>
              <a:ext uri="{FF2B5EF4-FFF2-40B4-BE49-F238E27FC236}">
                <a16:creationId xmlns:a16="http://schemas.microsoft.com/office/drawing/2014/main" id="{731CCF0D-0A8A-43E8-8FFF-AE54B24A5A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41ECF3-FFED-4817-A828-C4E2DE814E68}"/>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3072177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BFED2-02DC-49C0-B7B2-4BF0BD2605C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51FC8EF-BABF-4288-B38F-3A73AB2D68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5CFF0FB-CE8D-4C00-B9C5-661F64875A50}"/>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5" name="Footer Placeholder 4">
            <a:extLst>
              <a:ext uri="{FF2B5EF4-FFF2-40B4-BE49-F238E27FC236}">
                <a16:creationId xmlns:a16="http://schemas.microsoft.com/office/drawing/2014/main" id="{9C20D6E6-8707-4E16-9D32-62126D1C2C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CDE9C9-4CA7-44DA-9D54-5DF9B350B6C5}"/>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1321779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982C-D4F1-4EAC-A829-76F0878498A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899C7F3-4620-4109-93B7-B57E54D2794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936EF1D-B0DA-407F-B555-A2D57E82289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4FED6AE-5C0D-4CFA-AFF6-5224761ADCB2}"/>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6" name="Footer Placeholder 5">
            <a:extLst>
              <a:ext uri="{FF2B5EF4-FFF2-40B4-BE49-F238E27FC236}">
                <a16:creationId xmlns:a16="http://schemas.microsoft.com/office/drawing/2014/main" id="{D1E528E2-2993-45EB-87A1-C6F352A947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06D0CB-07D7-41AE-9C51-FEDFB35CB486}"/>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1583599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9F6F3-D15F-4E4F-9E59-F4EC1576A96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4909047-ABB2-4B88-A899-93A27CD6C3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01238DD-2354-4C7F-9DA0-6AB2907C679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2E3D220-2AD5-46F4-8516-4B0C6B6C89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94D4357-6CFC-41A4-A37D-2623AACFDF2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FF1948D-EBED-4BBB-88AA-A865E41D8174}"/>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8" name="Footer Placeholder 7">
            <a:extLst>
              <a:ext uri="{FF2B5EF4-FFF2-40B4-BE49-F238E27FC236}">
                <a16:creationId xmlns:a16="http://schemas.microsoft.com/office/drawing/2014/main" id="{E8204CC2-169D-4491-B9BB-1DAAB02850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D9C07C8-B0E4-423B-A0B1-A541AC12A794}"/>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369300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0D251-C467-4FD5-8039-EE3A66D0730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C501296-FFD0-493D-B3C1-7F5137443978}"/>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4" name="Footer Placeholder 3">
            <a:extLst>
              <a:ext uri="{FF2B5EF4-FFF2-40B4-BE49-F238E27FC236}">
                <a16:creationId xmlns:a16="http://schemas.microsoft.com/office/drawing/2014/main" id="{A9FDEA9B-4EC8-4C4F-9616-510643B0F1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803BBF-11C6-4B8C-BED2-03CBAD5D8AC1}"/>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3845629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08EF53-94D0-48AF-8AF2-9CFE27407419}"/>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3" name="Footer Placeholder 2">
            <a:extLst>
              <a:ext uri="{FF2B5EF4-FFF2-40B4-BE49-F238E27FC236}">
                <a16:creationId xmlns:a16="http://schemas.microsoft.com/office/drawing/2014/main" id="{8EB74FFD-05DF-499F-8DEC-AFDA8969A21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70D3018-DD35-4325-97C9-0DD9552F5D58}"/>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2348656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D08EF-546A-415A-8809-A49C78D7DBE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7267A30-24AD-43CF-B565-2ABCAEAABF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0EEDBF1-B707-49DA-AC49-FF7D96B0CF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811F11-1DF2-46FB-8098-5CE279E6B73D}"/>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6" name="Footer Placeholder 5">
            <a:extLst>
              <a:ext uri="{FF2B5EF4-FFF2-40B4-BE49-F238E27FC236}">
                <a16:creationId xmlns:a16="http://schemas.microsoft.com/office/drawing/2014/main" id="{4CF0AF7E-45D9-458D-861D-D1B44B8142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765629-DAB9-4EA7-BEC2-58CAA590BE1F}"/>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1390223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35F45-2C78-4867-81DF-9667B8FAB98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223B6FE-3EEF-4132-8CD7-2018F05536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43659A0-754C-4E7B-8BAB-4BCE3AE3AA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87D8D44-AECC-40D2-82D6-01C5C093741F}"/>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6" name="Footer Placeholder 5">
            <a:extLst>
              <a:ext uri="{FF2B5EF4-FFF2-40B4-BE49-F238E27FC236}">
                <a16:creationId xmlns:a16="http://schemas.microsoft.com/office/drawing/2014/main" id="{119A8723-ED1B-4E95-AB8A-BEA6D1F62D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16B25E-9953-4728-8248-E8B386F9F552}"/>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666847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7CBDF-A0B5-4984-9312-F18A6D85F63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5E772E9-0401-4583-AEB4-0DA7F3F84C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9243A43-8CBC-44B4-AF75-55B4C0BFFF32}"/>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5" name="Footer Placeholder 4">
            <a:extLst>
              <a:ext uri="{FF2B5EF4-FFF2-40B4-BE49-F238E27FC236}">
                <a16:creationId xmlns:a16="http://schemas.microsoft.com/office/drawing/2014/main" id="{E8E00D4E-8177-4498-90F8-A05DEFD150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8E3319-31B2-4988-8125-1C3072653CA8}"/>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994416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647832-D052-43D8-8C66-A31DA121F0A5}"/>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9C0E48D-3397-4E49-96A4-39DEF64A440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41DA15-4AED-4E7E-A23F-06E1B492DB23}"/>
              </a:ext>
            </a:extLst>
          </p:cNvPr>
          <p:cNvSpPr>
            <a:spLocks noGrp="1"/>
          </p:cNvSpPr>
          <p:nvPr>
            <p:ph type="dt" sz="half" idx="10"/>
          </p:nvPr>
        </p:nvSpPr>
        <p:spPr/>
        <p:txBody>
          <a:bodyPr/>
          <a:lstStyle/>
          <a:p>
            <a:fld id="{6D4FD769-F754-4761-AD2E-57B0709C986A}" type="datetimeFigureOut">
              <a:rPr lang="en-GB" smtClean="0"/>
              <a:t>26/02/2024</a:t>
            </a:fld>
            <a:endParaRPr lang="en-GB"/>
          </a:p>
        </p:txBody>
      </p:sp>
      <p:sp>
        <p:nvSpPr>
          <p:cNvPr id="5" name="Footer Placeholder 4">
            <a:extLst>
              <a:ext uri="{FF2B5EF4-FFF2-40B4-BE49-F238E27FC236}">
                <a16:creationId xmlns:a16="http://schemas.microsoft.com/office/drawing/2014/main" id="{0AF49BB1-B637-4DC5-8F5A-84A3588869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68A325-4FF3-4DE3-9ED0-21EC3AF89109}"/>
              </a:ext>
            </a:extLst>
          </p:cNvPr>
          <p:cNvSpPr>
            <a:spLocks noGrp="1"/>
          </p:cNvSpPr>
          <p:nvPr>
            <p:ph type="sldNum" sz="quarter" idx="12"/>
          </p:nvPr>
        </p:nvSpPr>
        <p:spPr/>
        <p:txBody>
          <a:bodyPr/>
          <a:lstStyle/>
          <a:p>
            <a:fld id="{99EA269D-EEFA-4425-A09A-439E401D6693}" type="slidenum">
              <a:rPr lang="en-GB" smtClean="0"/>
              <a:t>‹#›</a:t>
            </a:fld>
            <a:endParaRPr lang="en-GB"/>
          </a:p>
        </p:txBody>
      </p:sp>
    </p:spTree>
    <p:extLst>
      <p:ext uri="{BB962C8B-B14F-4D97-AF65-F5344CB8AC3E}">
        <p14:creationId xmlns:p14="http://schemas.microsoft.com/office/powerpoint/2010/main" val="3354228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0501F0-EA28-4B7E-98D2-2E1F9CD536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C84BF25-B7C4-4D7D-836C-C0786619A9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8BE8F06-9C56-4B2E-AFC4-694D302993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4FD769-F754-4761-AD2E-57B0709C986A}" type="datetimeFigureOut">
              <a:rPr lang="en-GB" smtClean="0"/>
              <a:t>26/02/2024</a:t>
            </a:fld>
            <a:endParaRPr lang="en-GB"/>
          </a:p>
        </p:txBody>
      </p:sp>
      <p:sp>
        <p:nvSpPr>
          <p:cNvPr id="5" name="Footer Placeholder 4">
            <a:extLst>
              <a:ext uri="{FF2B5EF4-FFF2-40B4-BE49-F238E27FC236}">
                <a16:creationId xmlns:a16="http://schemas.microsoft.com/office/drawing/2014/main" id="{27E73E64-F851-4380-8954-4AEDE0039D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E31AF8-16A8-47D0-8B91-E9DC19AAC29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EA269D-EEFA-4425-A09A-439E401D6693}" type="slidenum">
              <a:rPr lang="en-GB" smtClean="0"/>
              <a:t>‹#›</a:t>
            </a:fld>
            <a:endParaRPr lang="en-GB"/>
          </a:p>
        </p:txBody>
      </p:sp>
    </p:spTree>
    <p:extLst>
      <p:ext uri="{BB962C8B-B14F-4D97-AF65-F5344CB8AC3E}">
        <p14:creationId xmlns:p14="http://schemas.microsoft.com/office/powerpoint/2010/main" val="1492148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649BB-30A8-4BB9-BB09-F5A0D9FF3551}"/>
              </a:ext>
            </a:extLst>
          </p:cNvPr>
          <p:cNvSpPr>
            <a:spLocks noGrp="1"/>
          </p:cNvSpPr>
          <p:nvPr>
            <p:ph type="ctrTitle"/>
          </p:nvPr>
        </p:nvSpPr>
        <p:spPr/>
        <p:txBody>
          <a:bodyPr/>
          <a:lstStyle/>
          <a:p>
            <a:r>
              <a:rPr lang="en-GB" b="0" i="0" dirty="0">
                <a:solidFill>
                  <a:srgbClr val="000000"/>
                </a:solidFill>
                <a:effectLst/>
                <a:latin typeface="anton" pitchFamily="2" charset="0"/>
              </a:rPr>
              <a:t>Positive routines to support the exam season</a:t>
            </a:r>
            <a:endParaRPr lang="en-GB" dirty="0">
              <a:latin typeface="anton" pitchFamily="2" charset="0"/>
            </a:endParaRPr>
          </a:p>
        </p:txBody>
      </p:sp>
      <p:sp>
        <p:nvSpPr>
          <p:cNvPr id="3" name="Subtitle 2">
            <a:extLst>
              <a:ext uri="{FF2B5EF4-FFF2-40B4-BE49-F238E27FC236}">
                <a16:creationId xmlns:a16="http://schemas.microsoft.com/office/drawing/2014/main" id="{BC006A0A-0603-41EC-9DB4-C1A380401756}"/>
              </a:ext>
            </a:extLst>
          </p:cNvPr>
          <p:cNvSpPr>
            <a:spLocks noGrp="1"/>
          </p:cNvSpPr>
          <p:nvPr>
            <p:ph type="subTitle" idx="1"/>
          </p:nvPr>
        </p:nvSpPr>
        <p:spPr>
          <a:xfrm>
            <a:off x="1524000" y="4247990"/>
            <a:ext cx="9144000" cy="1655762"/>
          </a:xfrm>
        </p:spPr>
        <p:txBody>
          <a:bodyPr/>
          <a:lstStyle/>
          <a:p>
            <a:endParaRPr lang="en-GB" dirty="0"/>
          </a:p>
        </p:txBody>
      </p:sp>
      <p:pic>
        <p:nvPicPr>
          <p:cNvPr id="4" name="Picture 3">
            <a:extLst>
              <a:ext uri="{FF2B5EF4-FFF2-40B4-BE49-F238E27FC236}">
                <a16:creationId xmlns:a16="http://schemas.microsoft.com/office/drawing/2014/main" id="{1DADE8A3-C45D-41BC-A8E2-E13B15E839BB}"/>
              </a:ext>
            </a:extLst>
          </p:cNvPr>
          <p:cNvPicPr>
            <a:picLocks noChangeAspect="1"/>
          </p:cNvPicPr>
          <p:nvPr/>
        </p:nvPicPr>
        <p:blipFill>
          <a:blip r:embed="rId2"/>
          <a:stretch>
            <a:fillRect/>
          </a:stretch>
        </p:blipFill>
        <p:spPr>
          <a:xfrm>
            <a:off x="116322" y="0"/>
            <a:ext cx="1858623" cy="1306060"/>
          </a:xfrm>
          <a:prstGeom prst="rect">
            <a:avLst/>
          </a:prstGeom>
        </p:spPr>
      </p:pic>
    </p:spTree>
    <p:extLst>
      <p:ext uri="{BB962C8B-B14F-4D97-AF65-F5344CB8AC3E}">
        <p14:creationId xmlns:p14="http://schemas.microsoft.com/office/powerpoint/2010/main" val="2025817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84C-F598-4EB8-B8A3-D3363B9DC34F}"/>
              </a:ext>
            </a:extLst>
          </p:cNvPr>
          <p:cNvSpPr>
            <a:spLocks noGrp="1"/>
          </p:cNvSpPr>
          <p:nvPr>
            <p:ph type="title"/>
          </p:nvPr>
        </p:nvSpPr>
        <p:spPr>
          <a:xfrm>
            <a:off x="807748" y="-72232"/>
            <a:ext cx="10515600" cy="1325563"/>
          </a:xfrm>
        </p:spPr>
        <p:txBody>
          <a:bodyPr/>
          <a:lstStyle/>
          <a:p>
            <a:pPr algn="ctr"/>
            <a:r>
              <a:rPr lang="en-GB" dirty="0">
                <a:latin typeface="anton" pitchFamily="2" charset="0"/>
              </a:rPr>
              <a:t>WHY? </a:t>
            </a:r>
            <a:endParaRPr lang="en-GB" dirty="0"/>
          </a:p>
        </p:txBody>
      </p:sp>
      <p:sp>
        <p:nvSpPr>
          <p:cNvPr id="3" name="Content Placeholder 2">
            <a:extLst>
              <a:ext uri="{FF2B5EF4-FFF2-40B4-BE49-F238E27FC236}">
                <a16:creationId xmlns:a16="http://schemas.microsoft.com/office/drawing/2014/main" id="{8E9677F2-7E35-4216-8B44-9966CAE0C118}"/>
              </a:ext>
            </a:extLst>
          </p:cNvPr>
          <p:cNvSpPr>
            <a:spLocks noGrp="1"/>
          </p:cNvSpPr>
          <p:nvPr>
            <p:ph idx="1"/>
          </p:nvPr>
        </p:nvSpPr>
        <p:spPr>
          <a:xfrm>
            <a:off x="204049" y="848150"/>
            <a:ext cx="10515600" cy="885862"/>
          </a:xfrm>
        </p:spPr>
        <p:txBody>
          <a:bodyPr/>
          <a:lstStyle/>
          <a:p>
            <a:pPr marL="0" indent="0">
              <a:buNone/>
            </a:pPr>
            <a:r>
              <a:rPr lang="en-GB" dirty="0"/>
              <a:t>Research has shown how a </a:t>
            </a:r>
            <a:r>
              <a:rPr lang="en-GB" u="sng" dirty="0"/>
              <a:t>student’s mindset </a:t>
            </a:r>
            <a:r>
              <a:rPr lang="en-GB" dirty="0"/>
              <a:t>can influence their academic performance, and their ability to navigate challenges.</a:t>
            </a:r>
          </a:p>
          <a:p>
            <a:endParaRPr lang="en-GB" dirty="0"/>
          </a:p>
        </p:txBody>
      </p:sp>
      <p:pic>
        <p:nvPicPr>
          <p:cNvPr id="5" name="Picture 4">
            <a:extLst>
              <a:ext uri="{FF2B5EF4-FFF2-40B4-BE49-F238E27FC236}">
                <a16:creationId xmlns:a16="http://schemas.microsoft.com/office/drawing/2014/main" id="{09A506EB-D408-4E4B-8153-A78F872B09CF}"/>
              </a:ext>
            </a:extLst>
          </p:cNvPr>
          <p:cNvPicPr>
            <a:picLocks noChangeAspect="1"/>
          </p:cNvPicPr>
          <p:nvPr/>
        </p:nvPicPr>
        <p:blipFill>
          <a:blip r:embed="rId2"/>
          <a:stretch>
            <a:fillRect/>
          </a:stretch>
        </p:blipFill>
        <p:spPr>
          <a:xfrm>
            <a:off x="10454697" y="96043"/>
            <a:ext cx="1737303" cy="1729582"/>
          </a:xfrm>
          <a:prstGeom prst="rect">
            <a:avLst/>
          </a:prstGeom>
        </p:spPr>
      </p:pic>
      <p:pic>
        <p:nvPicPr>
          <p:cNvPr id="2050" name="Picture 2" descr="7 tips to help you cope with exam stress | UCL News - UCL – University  College London">
            <a:extLst>
              <a:ext uri="{FF2B5EF4-FFF2-40B4-BE49-F238E27FC236}">
                <a16:creationId xmlns:a16="http://schemas.microsoft.com/office/drawing/2014/main" id="{A76AE193-B9AE-4152-99D2-4B685E1A0C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08539"/>
            <a:ext cx="3845968" cy="295458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o photo description available.">
            <a:extLst>
              <a:ext uri="{FF2B5EF4-FFF2-40B4-BE49-F238E27FC236}">
                <a16:creationId xmlns:a16="http://schemas.microsoft.com/office/drawing/2014/main" id="{ADA1D7F2-EFF0-41C3-B092-2C8F0021CE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4169" y="1664484"/>
            <a:ext cx="7340650" cy="51935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9C179D71-8E8E-420E-8996-04B4F1D2DCEF}"/>
              </a:ext>
            </a:extLst>
          </p:cNvPr>
          <p:cNvPicPr>
            <a:picLocks noChangeAspect="1"/>
          </p:cNvPicPr>
          <p:nvPr/>
        </p:nvPicPr>
        <p:blipFill>
          <a:blip r:embed="rId5"/>
          <a:stretch>
            <a:fillRect/>
          </a:stretch>
        </p:blipFill>
        <p:spPr>
          <a:xfrm>
            <a:off x="116322" y="0"/>
            <a:ext cx="1142027" cy="802506"/>
          </a:xfrm>
          <a:prstGeom prst="rect">
            <a:avLst/>
          </a:prstGeom>
        </p:spPr>
      </p:pic>
    </p:spTree>
    <p:extLst>
      <p:ext uri="{BB962C8B-B14F-4D97-AF65-F5344CB8AC3E}">
        <p14:creationId xmlns:p14="http://schemas.microsoft.com/office/powerpoint/2010/main" val="336393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A65D3-6B5D-4161-88B2-1FAC8FF99297}"/>
              </a:ext>
            </a:extLst>
          </p:cNvPr>
          <p:cNvSpPr>
            <a:spLocks noGrp="1"/>
          </p:cNvSpPr>
          <p:nvPr>
            <p:ph type="title"/>
          </p:nvPr>
        </p:nvSpPr>
        <p:spPr>
          <a:xfrm>
            <a:off x="838200" y="-234994"/>
            <a:ext cx="10515600" cy="1325563"/>
          </a:xfrm>
        </p:spPr>
        <p:txBody>
          <a:bodyPr/>
          <a:lstStyle/>
          <a:p>
            <a:pPr algn="ctr"/>
            <a:r>
              <a:rPr lang="en-GB" dirty="0">
                <a:latin typeface="anton" pitchFamily="2" charset="0"/>
              </a:rPr>
              <a:t>STRATEGIES</a:t>
            </a:r>
          </a:p>
        </p:txBody>
      </p:sp>
      <p:sp>
        <p:nvSpPr>
          <p:cNvPr id="3" name="Content Placeholder 2">
            <a:extLst>
              <a:ext uri="{FF2B5EF4-FFF2-40B4-BE49-F238E27FC236}">
                <a16:creationId xmlns:a16="http://schemas.microsoft.com/office/drawing/2014/main" id="{C41DFBC9-C3A3-439C-8114-3F2D9E22618C}"/>
              </a:ext>
            </a:extLst>
          </p:cNvPr>
          <p:cNvSpPr>
            <a:spLocks noGrp="1"/>
          </p:cNvSpPr>
          <p:nvPr>
            <p:ph idx="1"/>
          </p:nvPr>
        </p:nvSpPr>
        <p:spPr>
          <a:xfrm>
            <a:off x="838200" y="947956"/>
            <a:ext cx="10515600" cy="5570289"/>
          </a:xfrm>
        </p:spPr>
        <p:txBody>
          <a:bodyPr>
            <a:normAutofit fontScale="70000" lnSpcReduction="20000"/>
          </a:bodyPr>
          <a:lstStyle/>
          <a:p>
            <a:pPr marL="0" indent="0">
              <a:buNone/>
            </a:pPr>
            <a:endParaRPr lang="en-GB" dirty="0"/>
          </a:p>
          <a:p>
            <a:r>
              <a:rPr lang="en-GB" u="sng" dirty="0">
                <a:latin typeface="anton" pitchFamily="2" charset="0"/>
              </a:rPr>
              <a:t>EXERCISE</a:t>
            </a:r>
          </a:p>
          <a:p>
            <a:pPr marL="0" indent="0">
              <a:buNone/>
            </a:pPr>
            <a:r>
              <a:rPr lang="en-GB" dirty="0"/>
              <a:t>Try to encourage them to get active. Even if only for 30 minutes a day. A walk, a run, anything. It will help the brain and the body too.</a:t>
            </a:r>
          </a:p>
          <a:p>
            <a:r>
              <a:rPr lang="en-GB" u="sng" dirty="0">
                <a:latin typeface="anton" pitchFamily="2" charset="0"/>
              </a:rPr>
              <a:t>DIET.</a:t>
            </a:r>
          </a:p>
          <a:p>
            <a:pPr marL="0" indent="0">
              <a:buNone/>
            </a:pPr>
            <a:r>
              <a:rPr lang="en-GB" dirty="0"/>
              <a:t>Eating a balanced diet is important for energy levels and brain power. Try to encourage 3 meals a day, even if food the first thing in the morning isn’t their thing, offer a snack for break time. </a:t>
            </a:r>
          </a:p>
          <a:p>
            <a:r>
              <a:rPr lang="en-GB" b="0" i="0" u="sng" dirty="0">
                <a:solidFill>
                  <a:srgbClr val="06020F"/>
                </a:solidFill>
                <a:effectLst/>
                <a:latin typeface="anton" pitchFamily="2" charset="0"/>
              </a:rPr>
              <a:t>SLEEP</a:t>
            </a:r>
          </a:p>
          <a:p>
            <a:pPr marL="0" indent="0">
              <a:buNone/>
            </a:pPr>
            <a:r>
              <a:rPr lang="en-GB" dirty="0">
                <a:solidFill>
                  <a:srgbClr val="06020F"/>
                </a:solidFill>
              </a:rPr>
              <a:t>8 hours is essential! </a:t>
            </a:r>
            <a:endParaRPr lang="en-GB" dirty="0"/>
          </a:p>
          <a:p>
            <a:r>
              <a:rPr lang="en-GB" u="sng" dirty="0">
                <a:latin typeface="anton" pitchFamily="2" charset="0"/>
              </a:rPr>
              <a:t>PLANNING</a:t>
            </a:r>
            <a:r>
              <a:rPr lang="en-GB" dirty="0">
                <a:latin typeface="anton" pitchFamily="2" charset="0"/>
              </a:rPr>
              <a:t>.</a:t>
            </a:r>
          </a:p>
          <a:p>
            <a:pPr marL="0" indent="0">
              <a:buNone/>
            </a:pPr>
            <a:r>
              <a:rPr lang="en-GB" dirty="0"/>
              <a:t>Plan revision – This means where, what, and when, for how long, who with, and WHY. </a:t>
            </a:r>
          </a:p>
          <a:p>
            <a:r>
              <a:rPr lang="en-GB" u="sng" dirty="0">
                <a:latin typeface="anton" pitchFamily="2" charset="0"/>
              </a:rPr>
              <a:t>BALANCE.</a:t>
            </a:r>
          </a:p>
          <a:p>
            <a:pPr marL="0" indent="0">
              <a:buNone/>
            </a:pPr>
            <a:r>
              <a:rPr lang="en-GB" dirty="0"/>
              <a:t>Try to balance good revision with good breaks. The cram just doesn’t work, and shouldn’t be a model we follow. </a:t>
            </a:r>
          </a:p>
          <a:p>
            <a:r>
              <a:rPr lang="en-GB" u="sng" dirty="0">
                <a:latin typeface="anton" pitchFamily="2" charset="0"/>
              </a:rPr>
              <a:t>REMEMBER TO BREATHE</a:t>
            </a:r>
          </a:p>
          <a:p>
            <a:pPr marL="0" indent="0">
              <a:buNone/>
            </a:pPr>
            <a:r>
              <a:rPr lang="en-GB" dirty="0"/>
              <a:t>Practicing breathing techniques during an exam season can really help lower stress and anxiety levels. Simple techniques like breathing in and out in timed </a:t>
            </a:r>
          </a:p>
          <a:p>
            <a:pPr marL="0" indent="0">
              <a:buNone/>
            </a:pPr>
            <a:endParaRPr lang="en-GB" dirty="0"/>
          </a:p>
          <a:p>
            <a:endParaRPr lang="en-GB" dirty="0"/>
          </a:p>
          <a:p>
            <a:endParaRPr lang="en-GB" dirty="0"/>
          </a:p>
          <a:p>
            <a:endParaRPr lang="en-GB" dirty="0"/>
          </a:p>
        </p:txBody>
      </p:sp>
      <p:pic>
        <p:nvPicPr>
          <p:cNvPr id="7" name="Picture 6">
            <a:extLst>
              <a:ext uri="{FF2B5EF4-FFF2-40B4-BE49-F238E27FC236}">
                <a16:creationId xmlns:a16="http://schemas.microsoft.com/office/drawing/2014/main" id="{1C2D67F5-4CCB-4219-8133-C6B03BAD6974}"/>
              </a:ext>
            </a:extLst>
          </p:cNvPr>
          <p:cNvPicPr>
            <a:picLocks noChangeAspect="1"/>
          </p:cNvPicPr>
          <p:nvPr/>
        </p:nvPicPr>
        <p:blipFill>
          <a:blip r:embed="rId2"/>
          <a:stretch>
            <a:fillRect/>
          </a:stretch>
        </p:blipFill>
        <p:spPr>
          <a:xfrm>
            <a:off x="10711626" y="0"/>
            <a:ext cx="1480374" cy="1427920"/>
          </a:xfrm>
          <a:prstGeom prst="rect">
            <a:avLst/>
          </a:prstGeom>
        </p:spPr>
      </p:pic>
      <p:pic>
        <p:nvPicPr>
          <p:cNvPr id="8" name="Picture 7">
            <a:extLst>
              <a:ext uri="{FF2B5EF4-FFF2-40B4-BE49-F238E27FC236}">
                <a16:creationId xmlns:a16="http://schemas.microsoft.com/office/drawing/2014/main" id="{1627CF87-77FF-4A53-B54A-30451197253F}"/>
              </a:ext>
            </a:extLst>
          </p:cNvPr>
          <p:cNvPicPr>
            <a:picLocks noChangeAspect="1"/>
          </p:cNvPicPr>
          <p:nvPr/>
        </p:nvPicPr>
        <p:blipFill>
          <a:blip r:embed="rId3"/>
          <a:stretch>
            <a:fillRect/>
          </a:stretch>
        </p:blipFill>
        <p:spPr>
          <a:xfrm>
            <a:off x="116323" y="0"/>
            <a:ext cx="1480374" cy="1040263"/>
          </a:xfrm>
          <a:prstGeom prst="rect">
            <a:avLst/>
          </a:prstGeom>
        </p:spPr>
      </p:pic>
    </p:spTree>
    <p:extLst>
      <p:ext uri="{BB962C8B-B14F-4D97-AF65-F5344CB8AC3E}">
        <p14:creationId xmlns:p14="http://schemas.microsoft.com/office/powerpoint/2010/main" val="2841664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0F12D-1115-4096-9CA3-F20265050BB1}"/>
              </a:ext>
            </a:extLst>
          </p:cNvPr>
          <p:cNvSpPr>
            <a:spLocks noGrp="1"/>
          </p:cNvSpPr>
          <p:nvPr>
            <p:ph type="title"/>
          </p:nvPr>
        </p:nvSpPr>
        <p:spPr>
          <a:xfrm>
            <a:off x="838200" y="-272438"/>
            <a:ext cx="10515600" cy="1325563"/>
          </a:xfrm>
        </p:spPr>
        <p:txBody>
          <a:bodyPr/>
          <a:lstStyle/>
          <a:p>
            <a:pPr algn="ctr"/>
            <a:r>
              <a:rPr lang="en-GB" dirty="0">
                <a:latin typeface="anton" pitchFamily="2" charset="0"/>
              </a:rPr>
              <a:t>STRATEGIES</a:t>
            </a:r>
            <a:endParaRPr lang="en-GB" dirty="0"/>
          </a:p>
        </p:txBody>
      </p:sp>
      <p:sp>
        <p:nvSpPr>
          <p:cNvPr id="3" name="Content Placeholder 2">
            <a:extLst>
              <a:ext uri="{FF2B5EF4-FFF2-40B4-BE49-F238E27FC236}">
                <a16:creationId xmlns:a16="http://schemas.microsoft.com/office/drawing/2014/main" id="{F321481D-1166-4FEF-BF7F-60A845501A72}"/>
              </a:ext>
            </a:extLst>
          </p:cNvPr>
          <p:cNvSpPr>
            <a:spLocks noGrp="1"/>
          </p:cNvSpPr>
          <p:nvPr>
            <p:ph idx="1"/>
          </p:nvPr>
        </p:nvSpPr>
        <p:spPr>
          <a:xfrm>
            <a:off x="838200" y="746619"/>
            <a:ext cx="10515600" cy="6207853"/>
          </a:xfrm>
        </p:spPr>
        <p:txBody>
          <a:bodyPr>
            <a:noAutofit/>
          </a:bodyPr>
          <a:lstStyle/>
          <a:p>
            <a:r>
              <a:rPr lang="en-GB" sz="1800" u="sng" dirty="0">
                <a:latin typeface="anton" pitchFamily="2" charset="0"/>
              </a:rPr>
              <a:t>SET REALISTIC GOALS</a:t>
            </a:r>
          </a:p>
          <a:p>
            <a:pPr marL="0" indent="0">
              <a:buNone/>
            </a:pPr>
            <a:r>
              <a:rPr lang="en-GB" sz="1800" dirty="0"/>
              <a:t>Encourage them to set realistic goals by understanding what they need to do to achieve their target grades. This means realistic goals on outcome, but also realistic goals by the amount of revision they can complete in one day/week/etc.</a:t>
            </a:r>
          </a:p>
          <a:p>
            <a:r>
              <a:rPr lang="en-GB" sz="1800" u="sng" dirty="0">
                <a:latin typeface="anton" pitchFamily="2" charset="0"/>
              </a:rPr>
              <a:t>SELF-BELIEF</a:t>
            </a:r>
          </a:p>
          <a:p>
            <a:pPr marL="0" indent="0">
              <a:buNone/>
            </a:pPr>
            <a:r>
              <a:rPr lang="en-GB" sz="1800" dirty="0"/>
              <a:t>Constant self-belief is difficult – but during an exam season – big them up as often as possible. They can do it. If they think like that, they’ll do better than someone who doesn’t. </a:t>
            </a:r>
          </a:p>
          <a:p>
            <a:r>
              <a:rPr lang="en-GB" sz="1800" u="sng" dirty="0">
                <a:latin typeface="anton" pitchFamily="2" charset="0"/>
              </a:rPr>
              <a:t>REWARD, LOTS</a:t>
            </a:r>
          </a:p>
          <a:p>
            <a:pPr marL="0" indent="0">
              <a:buNone/>
            </a:pPr>
            <a:r>
              <a:rPr lang="en-GB" sz="1800" dirty="0"/>
              <a:t>Extrinsic motivation is powerful in young people. Try to reward them as often as possible. Make the ordinary seem super special. Make deals with them. “If you can show me X,Y,Z – you can do this” </a:t>
            </a:r>
          </a:p>
          <a:p>
            <a:r>
              <a:rPr lang="en-GB" sz="1800" u="sng" dirty="0">
                <a:latin typeface="anton" pitchFamily="2" charset="0"/>
              </a:rPr>
              <a:t>INDULGE SILLY</a:t>
            </a:r>
          </a:p>
          <a:p>
            <a:pPr marL="0" indent="0">
              <a:buNone/>
            </a:pPr>
            <a:r>
              <a:rPr lang="en-GB" sz="1800" dirty="0"/>
              <a:t>Linked to the above. Give them time to be kids. Let them do daft stuff between revision. Let them play. A balance is super important. </a:t>
            </a:r>
          </a:p>
          <a:p>
            <a:r>
              <a:rPr lang="en-GB" sz="1800" u="sng" dirty="0">
                <a:latin typeface="anton" pitchFamily="2" charset="0"/>
              </a:rPr>
              <a:t>MAKE YOUR EXAM SEASON STRATEGY CLEAR TO FRIENDS AND FAMILY</a:t>
            </a:r>
          </a:p>
          <a:p>
            <a:pPr marL="0" indent="0">
              <a:buNone/>
            </a:pPr>
            <a:r>
              <a:rPr lang="en-GB" sz="1800" dirty="0"/>
              <a:t>Share the revision schedule with immediate family and make it the responsibility of all family members to hold them to account to it. If everyone buys in, it will become a family culture – and will feel more ordinary.  </a:t>
            </a:r>
          </a:p>
          <a:p>
            <a:r>
              <a:rPr lang="en-GB" sz="1800" u="sng" dirty="0">
                <a:latin typeface="anton" pitchFamily="2" charset="0"/>
              </a:rPr>
              <a:t>REMIND YOURSELF OF THE THINGS YOU DO WELL</a:t>
            </a:r>
          </a:p>
          <a:p>
            <a:pPr marL="0" indent="0">
              <a:buNone/>
            </a:pPr>
            <a:r>
              <a:rPr lang="en-GB" sz="1800" dirty="0"/>
              <a:t>Shower them with reminders about what they do well – who they are and what you love about them. It’s a stressful time and they will need the reminder that they are not defined by these results. </a:t>
            </a:r>
          </a:p>
          <a:p>
            <a:endParaRPr lang="en-GB" sz="1800" dirty="0"/>
          </a:p>
        </p:txBody>
      </p:sp>
      <p:pic>
        <p:nvPicPr>
          <p:cNvPr id="4" name="Picture 3">
            <a:extLst>
              <a:ext uri="{FF2B5EF4-FFF2-40B4-BE49-F238E27FC236}">
                <a16:creationId xmlns:a16="http://schemas.microsoft.com/office/drawing/2014/main" id="{1E21E733-006F-4E1C-92A1-5B47E1DAE70F}"/>
              </a:ext>
            </a:extLst>
          </p:cNvPr>
          <p:cNvPicPr>
            <a:picLocks noChangeAspect="1"/>
          </p:cNvPicPr>
          <p:nvPr/>
        </p:nvPicPr>
        <p:blipFill>
          <a:blip r:embed="rId2"/>
          <a:stretch>
            <a:fillRect/>
          </a:stretch>
        </p:blipFill>
        <p:spPr>
          <a:xfrm>
            <a:off x="10972812" y="0"/>
            <a:ext cx="1219187" cy="1175988"/>
          </a:xfrm>
          <a:prstGeom prst="rect">
            <a:avLst/>
          </a:prstGeom>
        </p:spPr>
      </p:pic>
      <p:pic>
        <p:nvPicPr>
          <p:cNvPr id="5" name="Picture 4">
            <a:extLst>
              <a:ext uri="{FF2B5EF4-FFF2-40B4-BE49-F238E27FC236}">
                <a16:creationId xmlns:a16="http://schemas.microsoft.com/office/drawing/2014/main" id="{177B18AD-A999-4D4D-8DE4-03018603B40A}"/>
              </a:ext>
            </a:extLst>
          </p:cNvPr>
          <p:cNvPicPr>
            <a:picLocks noChangeAspect="1"/>
          </p:cNvPicPr>
          <p:nvPr/>
        </p:nvPicPr>
        <p:blipFill>
          <a:blip r:embed="rId3"/>
          <a:stretch>
            <a:fillRect/>
          </a:stretch>
        </p:blipFill>
        <p:spPr>
          <a:xfrm>
            <a:off x="116322" y="0"/>
            <a:ext cx="907135" cy="637446"/>
          </a:xfrm>
          <a:prstGeom prst="rect">
            <a:avLst/>
          </a:prstGeom>
        </p:spPr>
      </p:pic>
    </p:spTree>
    <p:extLst>
      <p:ext uri="{BB962C8B-B14F-4D97-AF65-F5344CB8AC3E}">
        <p14:creationId xmlns:p14="http://schemas.microsoft.com/office/powerpoint/2010/main" val="3081299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389ED-747F-4C2E-9281-C06F9F76DBD4}"/>
              </a:ext>
            </a:extLst>
          </p:cNvPr>
          <p:cNvSpPr>
            <a:spLocks noGrp="1"/>
          </p:cNvSpPr>
          <p:nvPr>
            <p:ph type="title"/>
          </p:nvPr>
        </p:nvSpPr>
        <p:spPr/>
        <p:txBody>
          <a:bodyPr/>
          <a:lstStyle/>
          <a:p>
            <a:r>
              <a:rPr lang="en-GB" dirty="0">
                <a:latin typeface="anton" pitchFamily="2" charset="0"/>
              </a:rPr>
              <a:t>OVERALL</a:t>
            </a:r>
            <a:endParaRPr lang="en-GB" dirty="0"/>
          </a:p>
        </p:txBody>
      </p:sp>
      <p:sp>
        <p:nvSpPr>
          <p:cNvPr id="3" name="Content Placeholder 2">
            <a:extLst>
              <a:ext uri="{FF2B5EF4-FFF2-40B4-BE49-F238E27FC236}">
                <a16:creationId xmlns:a16="http://schemas.microsoft.com/office/drawing/2014/main" id="{276C85D3-102D-45D3-A47F-218CF6A7AAF0}"/>
              </a:ext>
            </a:extLst>
          </p:cNvPr>
          <p:cNvSpPr>
            <a:spLocks noGrp="1"/>
          </p:cNvSpPr>
          <p:nvPr>
            <p:ph idx="1"/>
          </p:nvPr>
        </p:nvSpPr>
        <p:spPr/>
        <p:txBody>
          <a:bodyPr/>
          <a:lstStyle/>
          <a:p>
            <a:r>
              <a:rPr lang="en-GB" dirty="0"/>
              <a:t>Encourage your child to take revision breaks and find a balance between studying and doing things they find enjoyable and relaxing</a:t>
            </a:r>
          </a:p>
          <a:p>
            <a:endParaRPr lang="en-GB" dirty="0"/>
          </a:p>
          <a:p>
            <a:r>
              <a:rPr lang="en-GB" dirty="0"/>
              <a:t>Reassure them – reinforce that you are and will be proud of them no matter what happens.</a:t>
            </a:r>
          </a:p>
          <a:p>
            <a:endParaRPr lang="en-GB" dirty="0"/>
          </a:p>
          <a:p>
            <a:r>
              <a:rPr lang="en-GB" dirty="0"/>
              <a:t>Set aside one to one time so that they can talk to you about any worries.</a:t>
            </a:r>
          </a:p>
        </p:txBody>
      </p:sp>
      <p:pic>
        <p:nvPicPr>
          <p:cNvPr id="4" name="Picture 3">
            <a:extLst>
              <a:ext uri="{FF2B5EF4-FFF2-40B4-BE49-F238E27FC236}">
                <a16:creationId xmlns:a16="http://schemas.microsoft.com/office/drawing/2014/main" id="{F7343CCD-7DEC-4742-A72F-A4CAC06D4E14}"/>
              </a:ext>
            </a:extLst>
          </p:cNvPr>
          <p:cNvPicPr>
            <a:picLocks noChangeAspect="1"/>
          </p:cNvPicPr>
          <p:nvPr/>
        </p:nvPicPr>
        <p:blipFill>
          <a:blip r:embed="rId2"/>
          <a:stretch>
            <a:fillRect/>
          </a:stretch>
        </p:blipFill>
        <p:spPr>
          <a:xfrm>
            <a:off x="10183111" y="159391"/>
            <a:ext cx="1858623" cy="1306060"/>
          </a:xfrm>
          <a:prstGeom prst="rect">
            <a:avLst/>
          </a:prstGeom>
        </p:spPr>
      </p:pic>
      <p:pic>
        <p:nvPicPr>
          <p:cNvPr id="6" name="Picture 5">
            <a:extLst>
              <a:ext uri="{FF2B5EF4-FFF2-40B4-BE49-F238E27FC236}">
                <a16:creationId xmlns:a16="http://schemas.microsoft.com/office/drawing/2014/main" id="{58281B6B-76D0-484D-940A-2D0A131E6C86}"/>
              </a:ext>
            </a:extLst>
          </p:cNvPr>
          <p:cNvPicPr>
            <a:picLocks noChangeAspect="1"/>
          </p:cNvPicPr>
          <p:nvPr/>
        </p:nvPicPr>
        <p:blipFill>
          <a:blip r:embed="rId3"/>
          <a:stretch>
            <a:fillRect/>
          </a:stretch>
        </p:blipFill>
        <p:spPr>
          <a:xfrm>
            <a:off x="10501266" y="5158006"/>
            <a:ext cx="1540468" cy="1473491"/>
          </a:xfrm>
          <a:prstGeom prst="rect">
            <a:avLst/>
          </a:prstGeom>
        </p:spPr>
      </p:pic>
    </p:spTree>
    <p:extLst>
      <p:ext uri="{BB962C8B-B14F-4D97-AF65-F5344CB8AC3E}">
        <p14:creationId xmlns:p14="http://schemas.microsoft.com/office/powerpoint/2010/main" val="377081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518</Words>
  <Application>Microsoft Office PowerPoint</Application>
  <PresentationFormat>Widescreen</PresentationFormat>
  <Paragraphs>38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anton</vt:lpstr>
      <vt:lpstr>Arial</vt:lpstr>
      <vt:lpstr>Calibri</vt:lpstr>
      <vt:lpstr>Calibri Light</vt:lpstr>
      <vt:lpstr>Office Theme</vt:lpstr>
      <vt:lpstr>Positive routines to support the exam season</vt:lpstr>
      <vt:lpstr>WHY? </vt:lpstr>
      <vt:lpstr>STRATEGIES</vt:lpstr>
      <vt:lpstr>STRATEGIES</vt:lpstr>
      <vt:lpstr>OVERALL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Positive routines to support the exam season</dc:title>
  <dc:creator>L Belk</dc:creator>
  <cp:lastModifiedBy>S Pendleton</cp:lastModifiedBy>
  <cp:revision>10</cp:revision>
  <dcterms:created xsi:type="dcterms:W3CDTF">2023-03-28T13:39:23Z</dcterms:created>
  <dcterms:modified xsi:type="dcterms:W3CDTF">2024-02-26T15:30:45Z</dcterms:modified>
</cp:coreProperties>
</file>