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8" r:id="rId1"/>
  </p:sldMasterIdLst>
  <p:notesMasterIdLst>
    <p:notesMasterId r:id="rId26"/>
  </p:notesMasterIdLst>
  <p:sldIdLst>
    <p:sldId id="256" r:id="rId2"/>
    <p:sldId id="281" r:id="rId3"/>
    <p:sldId id="257" r:id="rId4"/>
    <p:sldId id="258" r:id="rId5"/>
    <p:sldId id="261" r:id="rId6"/>
    <p:sldId id="259" r:id="rId7"/>
    <p:sldId id="274" r:id="rId8"/>
    <p:sldId id="262" r:id="rId9"/>
    <p:sldId id="263" r:id="rId10"/>
    <p:sldId id="266" r:id="rId11"/>
    <p:sldId id="275" r:id="rId12"/>
    <p:sldId id="282" r:id="rId13"/>
    <p:sldId id="283" r:id="rId14"/>
    <p:sldId id="260" r:id="rId15"/>
    <p:sldId id="267" r:id="rId16"/>
    <p:sldId id="264" r:id="rId17"/>
    <p:sldId id="268" r:id="rId18"/>
    <p:sldId id="276" r:id="rId19"/>
    <p:sldId id="277" r:id="rId20"/>
    <p:sldId id="265" r:id="rId21"/>
    <p:sldId id="269" r:id="rId22"/>
    <p:sldId id="272" r:id="rId23"/>
    <p:sldId id="278" r:id="rId24"/>
    <p:sldId id="273" r:id="rId2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AEE2D1C-EE1D-4BA1-B27C-CC40E86D52F0}" v="1905" dt="2020-03-01T17:46:28.80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88631" autoAdjust="0"/>
  </p:normalViewPr>
  <p:slideViewPr>
    <p:cSldViewPr snapToGrid="0">
      <p:cViewPr varScale="1">
        <p:scale>
          <a:sx n="100" d="100"/>
          <a:sy n="100" d="100"/>
        </p:scale>
        <p:origin x="936"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F0BF1EB-5734-40DD-8E11-45A26BA19B41}" type="datetimeFigureOut">
              <a:rPr lang="en-GB" smtClean="0"/>
              <a:t>18/04/2023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FCA0F88-C155-4A8C-B741-2E8AA5ACBF61}" type="slidenum">
              <a:rPr lang="en-GB" smtClean="0"/>
              <a:t>‹#›</a:t>
            </a:fld>
            <a:endParaRPr lang="en-GB"/>
          </a:p>
        </p:txBody>
      </p:sp>
    </p:spTree>
    <p:extLst>
      <p:ext uri="{BB962C8B-B14F-4D97-AF65-F5344CB8AC3E}">
        <p14:creationId xmlns:p14="http://schemas.microsoft.com/office/powerpoint/2010/main" val="29929646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Aft>
                <a:spcPts val="1200"/>
              </a:spcAft>
            </a:pPr>
            <a:r>
              <a:rPr lang="en-GB" sz="1200" b="1" dirty="0"/>
              <a:t>Exam &amp; School support </a:t>
            </a:r>
            <a:r>
              <a:rPr lang="en-GB" sz="1200" dirty="0"/>
              <a:t>– Effective revision, organisation, homework, motivation, managing stress and workload</a:t>
            </a:r>
          </a:p>
          <a:p>
            <a:pPr>
              <a:spcAft>
                <a:spcPts val="1200"/>
              </a:spcAft>
            </a:pPr>
            <a:r>
              <a:rPr lang="en-GB" sz="1200" b="1" dirty="0"/>
              <a:t>Online world </a:t>
            </a:r>
            <a:r>
              <a:rPr lang="en-GB" sz="1200" dirty="0"/>
              <a:t>– Managing social media, online bullying/abuse, addictions to electronics</a:t>
            </a:r>
          </a:p>
          <a:p>
            <a:pPr>
              <a:spcAft>
                <a:spcPts val="1200"/>
              </a:spcAft>
            </a:pPr>
            <a:r>
              <a:rPr lang="en-GB" sz="1200" b="1" dirty="0"/>
              <a:t>Mental Health and Wellbeing – </a:t>
            </a:r>
            <a:r>
              <a:rPr lang="en-GB" sz="1200" dirty="0"/>
              <a:t>Healthy habits, school/life balance, support on offer</a:t>
            </a:r>
          </a:p>
          <a:p>
            <a:pPr>
              <a:spcAft>
                <a:spcPts val="1200"/>
              </a:spcAft>
            </a:pPr>
            <a:r>
              <a:rPr lang="en-GB" sz="1200" b="1" dirty="0"/>
              <a:t>Stress, Anxiety and Worry </a:t>
            </a:r>
            <a:r>
              <a:rPr lang="en-GB" sz="1200" dirty="0"/>
              <a:t>– How to understand some key emotions that appear during school and life</a:t>
            </a:r>
          </a:p>
          <a:p>
            <a:endParaRPr lang="en-GB" dirty="0"/>
          </a:p>
        </p:txBody>
      </p:sp>
      <p:sp>
        <p:nvSpPr>
          <p:cNvPr id="4" name="Slide Number Placeholder 3"/>
          <p:cNvSpPr>
            <a:spLocks noGrp="1"/>
          </p:cNvSpPr>
          <p:nvPr>
            <p:ph type="sldNum" sz="quarter" idx="10"/>
          </p:nvPr>
        </p:nvSpPr>
        <p:spPr/>
        <p:txBody>
          <a:bodyPr/>
          <a:lstStyle/>
          <a:p>
            <a:fld id="{DFCA0F88-C155-4A8C-B741-2E8AA5ACBF61}" type="slidenum">
              <a:rPr lang="en-GB" smtClean="0"/>
              <a:t>3</a:t>
            </a:fld>
            <a:endParaRPr lang="en-GB"/>
          </a:p>
        </p:txBody>
      </p:sp>
    </p:spTree>
    <p:extLst>
      <p:ext uri="{BB962C8B-B14F-4D97-AF65-F5344CB8AC3E}">
        <p14:creationId xmlns:p14="http://schemas.microsoft.com/office/powerpoint/2010/main" val="33227051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365759" y="2166364"/>
            <a:ext cx="11471565" cy="1739347"/>
          </a:xfrm>
        </p:spPr>
        <p:txBody>
          <a:bodyPr tIns="45720" bIns="45720" anchor="ctr">
            <a:normAutofit/>
          </a:bodyPr>
          <a:lstStyle>
            <a:lvl1pPr algn="ctr">
              <a:lnSpc>
                <a:spcPct val="80000"/>
              </a:lnSpc>
              <a:defRPr sz="6000" spc="150" baseline="0"/>
            </a:lvl1pPr>
          </a:lstStyle>
          <a:p>
            <a:r>
              <a:rPr lang="en-US"/>
              <a:t>Click to edit Master title style</a:t>
            </a:r>
            <a:endParaRPr lang="en-US" dirty="0"/>
          </a:p>
        </p:txBody>
      </p:sp>
      <p:sp>
        <p:nvSpPr>
          <p:cNvPr id="3" name="Subtitle 2"/>
          <p:cNvSpPr>
            <a:spLocks noGrp="1"/>
          </p:cNvSpPr>
          <p:nvPr>
            <p:ph type="subTitle" idx="1"/>
          </p:nvPr>
        </p:nvSpPr>
        <p:spPr>
          <a:xfrm>
            <a:off x="1524000" y="3996250"/>
            <a:ext cx="9144000" cy="1309255"/>
          </a:xfrm>
        </p:spPr>
        <p:txBody>
          <a:bodyPr>
            <a:normAutofit/>
          </a:bodyPr>
          <a:lstStyle>
            <a:lvl1pPr marL="0" indent="0" algn="ctr">
              <a:buNone/>
              <a:defRPr sz="2000"/>
            </a:lvl1pPr>
            <a:lvl2pPr marL="457200" indent="0" algn="ctr">
              <a:buNone/>
              <a:defRPr sz="2000"/>
            </a:lvl2pPr>
            <a:lvl3pPr marL="914400" indent="0" algn="ctr">
              <a:buNone/>
              <a:defRPr sz="20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4/18/2023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7724513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4/18/2023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2538995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191" y="2208879"/>
            <a:ext cx="10515600" cy="1676400"/>
          </a:xfrm>
        </p:spPr>
        <p:txBody>
          <a:bodyPr anchor="ctr">
            <a:noAutofit/>
          </a:bodyPr>
          <a:lstStyle>
            <a:lvl1pPr algn="ctr">
              <a:lnSpc>
                <a:spcPct val="80000"/>
              </a:lnSpc>
              <a:defRPr sz="6000" b="0" spc="150" baseline="0">
                <a:solidFill>
                  <a:schemeClr val="bg1"/>
                </a:solidFill>
              </a:defRPr>
            </a:lvl1pPr>
          </a:lstStyle>
          <a:p>
            <a:r>
              <a:rPr lang="en-US"/>
              <a:t>Click to edit Master title style</a:t>
            </a:r>
            <a:endParaRPr lang="en-US" dirty="0"/>
          </a:p>
        </p:txBody>
      </p:sp>
      <p:sp>
        <p:nvSpPr>
          <p:cNvPr id="3" name="Text Placeholder 2"/>
          <p:cNvSpPr>
            <a:spLocks noGrp="1"/>
          </p:cNvSpPr>
          <p:nvPr>
            <p:ph type="body" idx="1"/>
          </p:nvPr>
        </p:nvSpPr>
        <p:spPr>
          <a:xfrm>
            <a:off x="833191" y="4010334"/>
            <a:ext cx="10515600" cy="1174639"/>
          </a:xfrm>
        </p:spPr>
        <p:txBody>
          <a:bodyPr anchor="t">
            <a:normAutofit/>
          </a:bodyPr>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lvl1pPr>
              <a:defRPr>
                <a:solidFill>
                  <a:schemeClr val="tx2"/>
                </a:solidFill>
              </a:defRPr>
            </a:lvl1pPr>
          </a:lstStyle>
          <a:p>
            <a:fld id="{B61BEF0D-F0BB-DE4B-95CE-6DB70DBA9567}" type="datetimeFigureOut">
              <a:rPr lang="en-US" smtClean="0"/>
              <a:pPr/>
              <a:t>4/18/2023</a:t>
            </a:fld>
            <a:endParaRPr lang="en-US" dirty="0"/>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500464789"/>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05344"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30391"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smtClean="0"/>
              <a:t>4/18/2023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smtClean="0"/>
              <a:t>‹#›</a:t>
            </a:fld>
            <a:endParaRPr lang="en-US" dirty="0"/>
          </a:p>
        </p:txBody>
      </p:sp>
    </p:spTree>
    <p:extLst>
      <p:ext uri="{BB962C8B-B14F-4D97-AF65-F5344CB8AC3E}">
        <p14:creationId xmlns:p14="http://schemas.microsoft.com/office/powerpoint/2010/main" val="13481813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207008"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07008" y="2656566"/>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31230"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31230" y="2656564"/>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4/18/2023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4638368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4/18/2023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4249674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4/18/2023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4542480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207008" y="2120054"/>
            <a:ext cx="6126480" cy="41148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789023" y="2147486"/>
            <a:ext cx="3200400" cy="3432319"/>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smtClean="0"/>
              <a:t>4/18/2023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smtClean="0"/>
              <a:t>‹#›</a:t>
            </a:fld>
            <a:endParaRPr lang="en-US" dirty="0"/>
          </a:p>
        </p:txBody>
      </p:sp>
    </p:spTree>
    <p:extLst>
      <p:ext uri="{BB962C8B-B14F-4D97-AF65-F5344CB8AC3E}">
        <p14:creationId xmlns:p14="http://schemas.microsoft.com/office/powerpoint/2010/main" val="18112484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Picture Placeholder 2"/>
          <p:cNvSpPr>
            <a:spLocks noGrp="1" noChangeAspect="1"/>
          </p:cNvSpPr>
          <p:nvPr>
            <p:ph type="pic" idx="1"/>
          </p:nvPr>
        </p:nvSpPr>
        <p:spPr>
          <a:xfrm>
            <a:off x="1280160" y="2211494"/>
            <a:ext cx="6126480" cy="3931920"/>
          </a:xfrm>
          <a:solidFill>
            <a:schemeClr val="tx2">
              <a:lumMod val="60000"/>
              <a:lumOff val="40000"/>
            </a:schemeClr>
          </a:solidFill>
        </p:spPr>
        <p:txBody>
          <a:bodyPr tIns="365760" anchor="t"/>
          <a:lstStyle>
            <a:lvl1pPr marL="0" indent="0" algn="ctr">
              <a:buNone/>
              <a:defRPr sz="3200">
                <a:solidFill>
                  <a:schemeClr val="tx1">
                    <a:lumMod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7790688" y="2150621"/>
            <a:ext cx="3200400" cy="3429000"/>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4/18/2023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9335916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smtClean="0"/>
              <a:t>4/18/2023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smtClean="0"/>
              <a:t>‹#›</a:t>
            </a:fld>
            <a:endParaRPr lang="en-US" dirty="0"/>
          </a:p>
        </p:txBody>
      </p:sp>
    </p:spTree>
    <p:extLst>
      <p:ext uri="{BB962C8B-B14F-4D97-AF65-F5344CB8AC3E}">
        <p14:creationId xmlns:p14="http://schemas.microsoft.com/office/powerpoint/2010/main" val="7448118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9019312" y="0"/>
            <a:ext cx="27432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9160624" y="274638"/>
            <a:ext cx="2402380" cy="589756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199" y="274638"/>
            <a:ext cx="7973291" cy="5897562"/>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38200" y="6422854"/>
            <a:ext cx="2743196" cy="365125"/>
          </a:xfrm>
        </p:spPr>
        <p:txBody>
          <a:bodyPr/>
          <a:lstStyle/>
          <a:p>
            <a:fld id="{B61BEF0D-F0BB-DE4B-95CE-6DB70DBA9567}" type="datetimeFigureOut">
              <a:rPr lang="en-US" smtClean="0"/>
              <a:pPr/>
              <a:t>4/18/2023</a:t>
            </a:fld>
            <a:endParaRPr lang="en-US" dirty="0"/>
          </a:p>
        </p:txBody>
      </p:sp>
      <p:sp>
        <p:nvSpPr>
          <p:cNvPr id="5" name="Footer Placeholder 4"/>
          <p:cNvSpPr>
            <a:spLocks noGrp="1"/>
          </p:cNvSpPr>
          <p:nvPr>
            <p:ph type="ftr" sz="quarter" idx="11"/>
          </p:nvPr>
        </p:nvSpPr>
        <p:spPr>
          <a:xfrm>
            <a:off x="3776135" y="6422854"/>
            <a:ext cx="4279669" cy="365125"/>
          </a:xfrm>
        </p:spPr>
        <p:txBody>
          <a:bodyPr/>
          <a:lstStyle/>
          <a:p>
            <a:endParaRPr lang="en-US" dirty="0"/>
          </a:p>
        </p:txBody>
      </p:sp>
      <p:sp>
        <p:nvSpPr>
          <p:cNvPr id="6" name="Slide Number Placeholder 5"/>
          <p:cNvSpPr>
            <a:spLocks noGrp="1"/>
          </p:cNvSpPr>
          <p:nvPr>
            <p:ph type="sldNum" sz="quarter" idx="12"/>
          </p:nvPr>
        </p:nvSpPr>
        <p:spPr>
          <a:xfrm>
            <a:off x="8073048" y="6422854"/>
            <a:ext cx="879759"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5637385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483" y="176109"/>
            <a:ext cx="12188952" cy="16459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02919" y="284176"/>
            <a:ext cx="9784080" cy="15087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02919" y="2011680"/>
            <a:ext cx="9784080" cy="420624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202266" y="6422854"/>
            <a:ext cx="3000894" cy="365125"/>
          </a:xfrm>
          <a:prstGeom prst="rect">
            <a:avLst/>
          </a:prstGeom>
        </p:spPr>
        <p:txBody>
          <a:bodyPr vert="horz" lIns="91440" tIns="45720" rIns="45720" bIns="45720" rtlCol="0" anchor="ctr"/>
          <a:lstStyle>
            <a:lvl1pPr algn="l">
              <a:defRPr sz="1050">
                <a:solidFill>
                  <a:schemeClr val="tx1"/>
                </a:solidFill>
              </a:defRPr>
            </a:lvl1pPr>
          </a:lstStyle>
          <a:p>
            <a:fld id="{B61BEF0D-F0BB-DE4B-95CE-6DB70DBA9567}" type="datetimeFigureOut">
              <a:rPr lang="en-US" smtClean="0"/>
              <a:pPr/>
              <a:t>4/18/2023</a:t>
            </a:fld>
            <a:endParaRPr lang="en-US" dirty="0"/>
          </a:p>
        </p:txBody>
      </p:sp>
      <p:sp>
        <p:nvSpPr>
          <p:cNvPr id="5" name="Footer Placeholder 4"/>
          <p:cNvSpPr>
            <a:spLocks noGrp="1"/>
          </p:cNvSpPr>
          <p:nvPr>
            <p:ph type="ftr" sz="quarter" idx="3"/>
          </p:nvPr>
        </p:nvSpPr>
        <p:spPr>
          <a:xfrm>
            <a:off x="5596471" y="6422854"/>
            <a:ext cx="5044440" cy="365125"/>
          </a:xfrm>
          <a:prstGeom prst="rect">
            <a:avLst/>
          </a:prstGeom>
        </p:spPr>
        <p:txBody>
          <a:bodyPr vert="horz" lIns="91440" tIns="45720" rIns="91440" bIns="45720" rtlCol="0" anchor="ctr"/>
          <a:lstStyle>
            <a:lvl1pPr algn="r">
              <a:defRPr sz="1050">
                <a:solidFill>
                  <a:schemeClr val="tx1"/>
                </a:solidFill>
              </a:defRPr>
            </a:lvl1pPr>
          </a:lstStyle>
          <a:p>
            <a:endParaRPr lang="en-US" dirty="0"/>
          </a:p>
        </p:txBody>
      </p:sp>
      <p:sp>
        <p:nvSpPr>
          <p:cNvPr id="6" name="Slide Number Placeholder 5"/>
          <p:cNvSpPr>
            <a:spLocks noGrp="1"/>
          </p:cNvSpPr>
          <p:nvPr>
            <p:ph type="sldNum" sz="quarter" idx="4"/>
          </p:nvPr>
        </p:nvSpPr>
        <p:spPr>
          <a:xfrm>
            <a:off x="10658927" y="6422854"/>
            <a:ext cx="946264" cy="365125"/>
          </a:xfrm>
          <a:prstGeom prst="rect">
            <a:avLst/>
          </a:prstGeom>
        </p:spPr>
        <p:txBody>
          <a:bodyPr vert="horz" lIns="45720" tIns="45720" rIns="91440" bIns="45720" rtlCol="0" anchor="ctr"/>
          <a:lstStyle>
            <a:lvl1pPr algn="l">
              <a:defRPr sz="1200" b="0">
                <a:solidFill>
                  <a:schemeClr val="tx1"/>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920142198"/>
      </p:ext>
    </p:extLst>
  </p:cSld>
  <p:clrMap bg1="dk1" tx1="lt1" bg2="dk2" tx2="lt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Lst>
  <p:txStyles>
    <p:title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p:titleStyle>
    <p:body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5.jpe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5.jpe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2.xml"/><Relationship Id="rId1" Type="http://schemas.openxmlformats.org/officeDocument/2006/relationships/video" Target="https://www.youtube.com/embed/4lo7H9HUSlY" TargetMode="External"/><Relationship Id="rId4" Type="http://schemas.openxmlformats.org/officeDocument/2006/relationships/image" Target="../media/image6.emf"/></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emf"/><Relationship Id="rId1" Type="http://schemas.openxmlformats.org/officeDocument/2006/relationships/slideLayout" Target="../slideLayouts/slideLayout2.xml"/><Relationship Id="rId6" Type="http://schemas.openxmlformats.org/officeDocument/2006/relationships/image" Target="../media/image13.jpeg"/><Relationship Id="rId5" Type="http://schemas.microsoft.com/office/2007/relationships/hdphoto" Target="../media/hdphoto1.wdp"/><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hyperlink" Target="http://www.kooth.com/" TargetMode="External"/><Relationship Id="rId7" Type="http://schemas.openxmlformats.org/officeDocument/2006/relationships/image" Target="../media/image18.jpeg"/><Relationship Id="rId2" Type="http://schemas.openxmlformats.org/officeDocument/2006/relationships/image" Target="../media/image6.emf"/><Relationship Id="rId1" Type="http://schemas.openxmlformats.org/officeDocument/2006/relationships/slideLayout" Target="../slideLayouts/slideLayout2.xml"/><Relationship Id="rId6" Type="http://schemas.microsoft.com/office/2007/relationships/hdphoto" Target="../media/hdphoto2.wdp"/><Relationship Id="rId5" Type="http://schemas.openxmlformats.org/officeDocument/2006/relationships/image" Target="../media/image17.png"/><Relationship Id="rId4" Type="http://schemas.openxmlformats.org/officeDocument/2006/relationships/hyperlink" Target="https://youngminds.org.uk/"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emf"/><Relationship Id="rId1" Type="http://schemas.openxmlformats.org/officeDocument/2006/relationships/slideLayout" Target="../slideLayouts/slideLayout2.xml"/><Relationship Id="rId6" Type="http://schemas.openxmlformats.org/officeDocument/2006/relationships/image" Target="../media/image23.jpeg"/><Relationship Id="rId5" Type="http://schemas.openxmlformats.org/officeDocument/2006/relationships/image" Target="../media/image22.jpeg"/><Relationship Id="rId4" Type="http://schemas.microsoft.com/office/2007/relationships/hdphoto" Target="../media/hdphoto3.wdp"/></Relationships>
</file>

<file path=ppt/slides/_rels/slide1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25.jpeg"/></Relationships>
</file>

<file path=ppt/slides/_rels/slide1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2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32.png"/><Relationship Id="rId4" Type="http://schemas.openxmlformats.org/officeDocument/2006/relationships/image" Target="../media/image31.png"/></Relationships>
</file>

<file path=ppt/slides/_rels/slide2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35.png"/><Relationship Id="rId4" Type="http://schemas.openxmlformats.org/officeDocument/2006/relationships/image" Target="../media/image34.png"/></Relationships>
</file>

<file path=ppt/slides/_rels/slide2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3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2" name="Picture 8" descr="Image result for exam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34147" y="-1"/>
            <a:ext cx="2205613" cy="2205613"/>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mental heatlh"/>
          <p:cNvPicPr>
            <a:picLocks noChangeAspect="1" noChangeArrowheads="1"/>
          </p:cNvPicPr>
          <p:nvPr/>
        </p:nvPicPr>
        <p:blipFill rotWithShape="1">
          <a:blip r:embed="rId3">
            <a:extLst>
              <a:ext uri="{28A0092B-C50C-407E-A947-70E740481C1C}">
                <a14:useLocalDpi xmlns:a14="http://schemas.microsoft.com/office/drawing/2010/main" val="0"/>
              </a:ext>
            </a:extLst>
          </a:blip>
          <a:srcRect l="12304" t="3740" r="13245" b="3258"/>
          <a:stretch/>
        </p:blipFill>
        <p:spPr bwMode="auto">
          <a:xfrm>
            <a:off x="5239760" y="0"/>
            <a:ext cx="2274946" cy="2131351"/>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Image result for stress"/>
          <p:cNvPicPr>
            <a:picLocks noChangeAspect="1" noChangeArrowheads="1"/>
          </p:cNvPicPr>
          <p:nvPr/>
        </p:nvPicPr>
        <p:blipFill rotWithShape="1">
          <a:blip r:embed="rId4">
            <a:extLst>
              <a:ext uri="{28A0092B-C50C-407E-A947-70E740481C1C}">
                <a14:useLocalDpi xmlns:a14="http://schemas.microsoft.com/office/drawing/2010/main" val="0"/>
              </a:ext>
            </a:extLst>
          </a:blip>
          <a:srcRect r="32831"/>
          <a:stretch/>
        </p:blipFill>
        <p:spPr bwMode="auto">
          <a:xfrm>
            <a:off x="9690177" y="0"/>
            <a:ext cx="2501823" cy="209722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stress"/>
          <p:cNvPicPr>
            <a:picLocks noChangeAspect="1" noChangeArrowheads="1"/>
          </p:cNvPicPr>
          <p:nvPr/>
        </p:nvPicPr>
        <p:blipFill rotWithShape="1">
          <a:blip r:embed="rId5">
            <a:extLst>
              <a:ext uri="{28A0092B-C50C-407E-A947-70E740481C1C}">
                <a14:useLocalDpi xmlns:a14="http://schemas.microsoft.com/office/drawing/2010/main" val="0"/>
              </a:ext>
            </a:extLst>
          </a:blip>
          <a:srcRect r="21345"/>
          <a:stretch/>
        </p:blipFill>
        <p:spPr bwMode="auto">
          <a:xfrm>
            <a:off x="7523019" y="0"/>
            <a:ext cx="2331506" cy="209722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116380" y="2019993"/>
            <a:ext cx="12494031" cy="192625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ctrTitle"/>
          </p:nvPr>
        </p:nvSpPr>
        <p:spPr>
          <a:xfrm>
            <a:off x="-116380" y="2242309"/>
            <a:ext cx="12192000" cy="1853740"/>
          </a:xfrm>
        </p:spPr>
        <p:txBody>
          <a:bodyPr>
            <a:noAutofit/>
          </a:bodyPr>
          <a:lstStyle/>
          <a:p>
            <a:pPr algn="l"/>
            <a:r>
              <a:rPr lang="en-GB" sz="8500" b="1" dirty="0"/>
              <a:t>Preparing to</a:t>
            </a:r>
            <a:br>
              <a:rPr lang="en-GB" sz="8500" b="1" dirty="0"/>
            </a:br>
            <a:endParaRPr lang="en-GB" sz="8500" b="1" dirty="0"/>
          </a:p>
        </p:txBody>
      </p:sp>
      <p:sp>
        <p:nvSpPr>
          <p:cNvPr id="3" name="Subtitle 2"/>
          <p:cNvSpPr>
            <a:spLocks noGrp="1"/>
          </p:cNvSpPr>
          <p:nvPr>
            <p:ph type="subTitle" idx="1"/>
          </p:nvPr>
        </p:nvSpPr>
        <p:spPr>
          <a:xfrm>
            <a:off x="66502" y="3996250"/>
            <a:ext cx="12125498" cy="2745372"/>
          </a:xfrm>
        </p:spPr>
        <p:txBody>
          <a:bodyPr>
            <a:normAutofit/>
          </a:bodyPr>
          <a:lstStyle/>
          <a:p>
            <a:pPr>
              <a:spcAft>
                <a:spcPts val="1200"/>
              </a:spcAft>
            </a:pPr>
            <a:endParaRPr lang="en-GB" sz="6000" b="1" dirty="0"/>
          </a:p>
          <a:p>
            <a:pPr>
              <a:spcAft>
                <a:spcPts val="1200"/>
              </a:spcAft>
            </a:pPr>
            <a:endParaRPr lang="en-GB" sz="6000" dirty="0"/>
          </a:p>
        </p:txBody>
      </p:sp>
      <p:pic>
        <p:nvPicPr>
          <p:cNvPr id="4" name="Picture 3"/>
          <p:cNvPicPr/>
          <p:nvPr/>
        </p:nvPicPr>
        <p:blipFill rotWithShape="1">
          <a:blip r:embed="rId6">
            <a:extLst>
              <a:ext uri="{28A0092B-C50C-407E-A947-70E740481C1C}">
                <a14:useLocalDpi xmlns:a14="http://schemas.microsoft.com/office/drawing/2010/main" val="0"/>
              </a:ext>
            </a:extLst>
          </a:blip>
          <a:srcRect l="5931" t="3284" r="68610" b="47461"/>
          <a:stretch/>
        </p:blipFill>
        <p:spPr bwMode="auto">
          <a:xfrm>
            <a:off x="-116380" y="-565267"/>
            <a:ext cx="3034147" cy="2759825"/>
          </a:xfrm>
          <a:prstGeom prst="rect">
            <a:avLst/>
          </a:prstGeom>
          <a:ln>
            <a:noFill/>
          </a:ln>
          <a:extLst>
            <a:ext uri="{53640926-AAD7-44D8-BBD7-CCE9431645EC}">
              <a14:shadowObscured xmlns:a14="http://schemas.microsoft.com/office/drawing/2010/main"/>
            </a:ext>
          </a:extLst>
        </p:spPr>
      </p:pic>
      <p:sp>
        <p:nvSpPr>
          <p:cNvPr id="11" name="Title 1"/>
          <p:cNvSpPr txBox="1">
            <a:spLocks/>
          </p:cNvSpPr>
          <p:nvPr/>
        </p:nvSpPr>
        <p:spPr>
          <a:xfrm>
            <a:off x="66502" y="2592611"/>
            <a:ext cx="12192000" cy="1853740"/>
          </a:xfrm>
          <a:prstGeom prst="rect">
            <a:avLst/>
          </a:prstGeom>
        </p:spPr>
        <p:txBody>
          <a:bodyPr vert="horz" lIns="91440" tIns="45720" rIns="91440" bIns="45720" rtlCol="0" anchor="ctr">
            <a:noAutofit/>
          </a:bodyPr>
          <a:lstStyle>
            <a:lvl1pPr algn="ctr" defTabSz="914400" rtl="0" eaLnBrk="1" latinLnBrk="0" hangingPunct="1">
              <a:lnSpc>
                <a:spcPct val="80000"/>
              </a:lnSpc>
              <a:spcBef>
                <a:spcPct val="0"/>
              </a:spcBef>
              <a:buNone/>
              <a:defRPr sz="6000" kern="1200" cap="all" spc="150" baseline="0">
                <a:solidFill>
                  <a:schemeClr val="bg2"/>
                </a:solidFill>
                <a:latin typeface="+mj-lt"/>
                <a:ea typeface="+mj-ea"/>
                <a:cs typeface="+mj-cs"/>
              </a:defRPr>
            </a:lvl1pPr>
          </a:lstStyle>
          <a:p>
            <a:pPr algn="r"/>
            <a:r>
              <a:rPr lang="en-GB" sz="8500" b="1" dirty="0"/>
              <a:t>SUCCEED</a:t>
            </a:r>
          </a:p>
        </p:txBody>
      </p:sp>
      <p:sp>
        <p:nvSpPr>
          <p:cNvPr id="6" name="TextBox 5">
            <a:extLst>
              <a:ext uri="{FF2B5EF4-FFF2-40B4-BE49-F238E27FC236}">
                <a16:creationId xmlns:a16="http://schemas.microsoft.com/office/drawing/2014/main" id="{67E3540C-8350-4204-B874-9D707790EDEE}"/>
              </a:ext>
            </a:extLst>
          </p:cNvPr>
          <p:cNvSpPr txBox="1"/>
          <p:nvPr/>
        </p:nvSpPr>
        <p:spPr>
          <a:xfrm>
            <a:off x="485775" y="4600575"/>
            <a:ext cx="9486900" cy="1754326"/>
          </a:xfrm>
          <a:prstGeom prst="rect">
            <a:avLst/>
          </a:prstGeom>
          <a:noFill/>
        </p:spPr>
        <p:txBody>
          <a:bodyPr wrap="square" rtlCol="0">
            <a:spAutoFit/>
          </a:bodyPr>
          <a:lstStyle/>
          <a:p>
            <a:r>
              <a:rPr lang="en-GB" sz="5400" dirty="0"/>
              <a:t>Kim </a:t>
            </a:r>
            <a:r>
              <a:rPr lang="en-GB" sz="5400" dirty="0" err="1"/>
              <a:t>Modeste</a:t>
            </a:r>
            <a:endParaRPr lang="en-GB" sz="5400" dirty="0"/>
          </a:p>
          <a:p>
            <a:r>
              <a:rPr lang="en-GB" sz="5400" dirty="0"/>
              <a:t>Greg Wadsworth</a:t>
            </a:r>
          </a:p>
        </p:txBody>
      </p:sp>
    </p:spTree>
    <p:extLst>
      <p:ext uri="{BB962C8B-B14F-4D97-AF65-F5344CB8AC3E}">
        <p14:creationId xmlns:p14="http://schemas.microsoft.com/office/powerpoint/2010/main" val="9208259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2" name="Picture 8" descr="Image result for exam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34147" y="-1"/>
            <a:ext cx="2205613" cy="2205613"/>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mental heatlh"/>
          <p:cNvPicPr>
            <a:picLocks noChangeAspect="1" noChangeArrowheads="1"/>
          </p:cNvPicPr>
          <p:nvPr/>
        </p:nvPicPr>
        <p:blipFill rotWithShape="1">
          <a:blip r:embed="rId3">
            <a:extLst>
              <a:ext uri="{28A0092B-C50C-407E-A947-70E740481C1C}">
                <a14:useLocalDpi xmlns:a14="http://schemas.microsoft.com/office/drawing/2010/main" val="0"/>
              </a:ext>
            </a:extLst>
          </a:blip>
          <a:srcRect l="12304" t="3740" r="13245" b="3258"/>
          <a:stretch/>
        </p:blipFill>
        <p:spPr bwMode="auto">
          <a:xfrm>
            <a:off x="5239760" y="0"/>
            <a:ext cx="2274946" cy="2131351"/>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Image result for stress"/>
          <p:cNvPicPr>
            <a:picLocks noChangeAspect="1" noChangeArrowheads="1"/>
          </p:cNvPicPr>
          <p:nvPr/>
        </p:nvPicPr>
        <p:blipFill rotWithShape="1">
          <a:blip r:embed="rId4">
            <a:extLst>
              <a:ext uri="{28A0092B-C50C-407E-A947-70E740481C1C}">
                <a14:useLocalDpi xmlns:a14="http://schemas.microsoft.com/office/drawing/2010/main" val="0"/>
              </a:ext>
            </a:extLst>
          </a:blip>
          <a:srcRect r="32831"/>
          <a:stretch/>
        </p:blipFill>
        <p:spPr bwMode="auto">
          <a:xfrm>
            <a:off x="9690177" y="0"/>
            <a:ext cx="2501823" cy="209722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stress"/>
          <p:cNvPicPr>
            <a:picLocks noChangeAspect="1" noChangeArrowheads="1"/>
          </p:cNvPicPr>
          <p:nvPr/>
        </p:nvPicPr>
        <p:blipFill rotWithShape="1">
          <a:blip r:embed="rId5">
            <a:extLst>
              <a:ext uri="{28A0092B-C50C-407E-A947-70E740481C1C}">
                <a14:useLocalDpi xmlns:a14="http://schemas.microsoft.com/office/drawing/2010/main" val="0"/>
              </a:ext>
            </a:extLst>
          </a:blip>
          <a:srcRect r="21345"/>
          <a:stretch/>
        </p:blipFill>
        <p:spPr bwMode="auto">
          <a:xfrm>
            <a:off x="7523019" y="0"/>
            <a:ext cx="2331506" cy="209722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116380" y="2019993"/>
            <a:ext cx="12494031" cy="192625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ctrTitle"/>
          </p:nvPr>
        </p:nvSpPr>
        <p:spPr>
          <a:xfrm>
            <a:off x="-116380" y="2242309"/>
            <a:ext cx="12192000" cy="1853740"/>
          </a:xfrm>
        </p:spPr>
        <p:txBody>
          <a:bodyPr>
            <a:noAutofit/>
          </a:bodyPr>
          <a:lstStyle/>
          <a:p>
            <a:pPr algn="l"/>
            <a:r>
              <a:rPr lang="en-GB" sz="8500" b="1" dirty="0"/>
              <a:t>Preparing to</a:t>
            </a:r>
            <a:br>
              <a:rPr lang="en-GB" sz="8500" b="1" dirty="0"/>
            </a:br>
            <a:endParaRPr lang="en-GB" sz="8500" b="1" dirty="0"/>
          </a:p>
        </p:txBody>
      </p:sp>
      <p:sp>
        <p:nvSpPr>
          <p:cNvPr id="3" name="Subtitle 2"/>
          <p:cNvSpPr>
            <a:spLocks noGrp="1"/>
          </p:cNvSpPr>
          <p:nvPr>
            <p:ph type="subTitle" idx="1"/>
          </p:nvPr>
        </p:nvSpPr>
        <p:spPr>
          <a:xfrm>
            <a:off x="66502" y="3996250"/>
            <a:ext cx="12125498" cy="2745372"/>
          </a:xfrm>
        </p:spPr>
        <p:txBody>
          <a:bodyPr>
            <a:normAutofit fontScale="92500"/>
          </a:bodyPr>
          <a:lstStyle/>
          <a:p>
            <a:pPr>
              <a:spcAft>
                <a:spcPts val="1200"/>
              </a:spcAft>
            </a:pPr>
            <a:r>
              <a:rPr lang="en-GB" sz="2400" b="1" dirty="0"/>
              <a:t>Exam &amp; School support </a:t>
            </a:r>
            <a:r>
              <a:rPr lang="en-GB" sz="2400" dirty="0"/>
              <a:t>– Effective revision, organisation, homework, motivation, managing stress and workload</a:t>
            </a:r>
          </a:p>
          <a:p>
            <a:pPr>
              <a:spcAft>
                <a:spcPts val="1200"/>
              </a:spcAft>
            </a:pPr>
            <a:r>
              <a:rPr lang="en-GB" sz="2400" b="1" dirty="0"/>
              <a:t>Online world </a:t>
            </a:r>
            <a:r>
              <a:rPr lang="en-GB" sz="2400" dirty="0"/>
              <a:t>– Managing social media, online bullying/abuse, addictions to electronics</a:t>
            </a:r>
          </a:p>
          <a:p>
            <a:pPr>
              <a:spcAft>
                <a:spcPts val="1200"/>
              </a:spcAft>
            </a:pPr>
            <a:r>
              <a:rPr lang="en-GB" sz="2400" b="1" dirty="0"/>
              <a:t>Mental Health and Wellbeing – </a:t>
            </a:r>
            <a:r>
              <a:rPr lang="en-GB" sz="2400" dirty="0"/>
              <a:t>Healthy habits, school/life balance, support on offer</a:t>
            </a:r>
          </a:p>
          <a:p>
            <a:pPr>
              <a:spcAft>
                <a:spcPts val="1200"/>
              </a:spcAft>
            </a:pPr>
            <a:r>
              <a:rPr lang="en-GB" sz="2400" b="1" dirty="0"/>
              <a:t>Stress, Anxiety and Worry </a:t>
            </a:r>
            <a:r>
              <a:rPr lang="en-GB" sz="2400" dirty="0"/>
              <a:t>– How to understand some key emotions that appear during school and life</a:t>
            </a:r>
          </a:p>
        </p:txBody>
      </p:sp>
      <p:pic>
        <p:nvPicPr>
          <p:cNvPr id="4" name="Picture 3"/>
          <p:cNvPicPr/>
          <p:nvPr/>
        </p:nvPicPr>
        <p:blipFill rotWithShape="1">
          <a:blip r:embed="rId6">
            <a:extLst>
              <a:ext uri="{28A0092B-C50C-407E-A947-70E740481C1C}">
                <a14:useLocalDpi xmlns:a14="http://schemas.microsoft.com/office/drawing/2010/main" val="0"/>
              </a:ext>
            </a:extLst>
          </a:blip>
          <a:srcRect l="5931" t="3284" r="68610" b="47461"/>
          <a:stretch/>
        </p:blipFill>
        <p:spPr bwMode="auto">
          <a:xfrm>
            <a:off x="-116380" y="-565267"/>
            <a:ext cx="3034147" cy="2759825"/>
          </a:xfrm>
          <a:prstGeom prst="rect">
            <a:avLst/>
          </a:prstGeom>
          <a:ln>
            <a:noFill/>
          </a:ln>
          <a:extLst>
            <a:ext uri="{53640926-AAD7-44D8-BBD7-CCE9431645EC}">
              <a14:shadowObscured xmlns:a14="http://schemas.microsoft.com/office/drawing/2010/main"/>
            </a:ext>
          </a:extLst>
        </p:spPr>
      </p:pic>
      <p:sp>
        <p:nvSpPr>
          <p:cNvPr id="11" name="Title 1"/>
          <p:cNvSpPr txBox="1">
            <a:spLocks/>
          </p:cNvSpPr>
          <p:nvPr/>
        </p:nvSpPr>
        <p:spPr>
          <a:xfrm>
            <a:off x="66502" y="2592611"/>
            <a:ext cx="12192000" cy="1853740"/>
          </a:xfrm>
          <a:prstGeom prst="rect">
            <a:avLst/>
          </a:prstGeom>
        </p:spPr>
        <p:txBody>
          <a:bodyPr vert="horz" lIns="91440" tIns="45720" rIns="91440" bIns="45720" rtlCol="0" anchor="ctr">
            <a:noAutofit/>
          </a:bodyPr>
          <a:lstStyle>
            <a:lvl1pPr algn="ctr" defTabSz="914400" rtl="0" eaLnBrk="1" latinLnBrk="0" hangingPunct="1">
              <a:lnSpc>
                <a:spcPct val="80000"/>
              </a:lnSpc>
              <a:spcBef>
                <a:spcPct val="0"/>
              </a:spcBef>
              <a:buNone/>
              <a:defRPr sz="6000" kern="1200" cap="all" spc="150" baseline="0">
                <a:solidFill>
                  <a:schemeClr val="bg2"/>
                </a:solidFill>
                <a:latin typeface="+mj-lt"/>
                <a:ea typeface="+mj-ea"/>
                <a:cs typeface="+mj-cs"/>
              </a:defRPr>
            </a:lvl1pPr>
          </a:lstStyle>
          <a:p>
            <a:pPr algn="r"/>
            <a:r>
              <a:rPr lang="en-GB" sz="8500" b="1" dirty="0"/>
              <a:t>SUCCEED</a:t>
            </a:r>
          </a:p>
        </p:txBody>
      </p:sp>
    </p:spTree>
    <p:extLst>
      <p:ext uri="{BB962C8B-B14F-4D97-AF65-F5344CB8AC3E}">
        <p14:creationId xmlns:p14="http://schemas.microsoft.com/office/powerpoint/2010/main" val="15603249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07818" y="2011680"/>
            <a:ext cx="11720946" cy="4705004"/>
          </a:xfrm>
        </p:spPr>
        <p:txBody>
          <a:bodyPr>
            <a:normAutofit/>
          </a:bodyPr>
          <a:lstStyle/>
          <a:p>
            <a:pPr marL="0" indent="0">
              <a:buNone/>
            </a:pPr>
            <a:r>
              <a:rPr lang="en-GB" dirty="0"/>
              <a:t>Introductions </a:t>
            </a:r>
          </a:p>
          <a:p>
            <a:pPr>
              <a:spcAft>
                <a:spcPts val="1200"/>
              </a:spcAft>
            </a:pPr>
            <a:endParaRPr lang="en-GB" sz="2000" b="1" dirty="0"/>
          </a:p>
          <a:p>
            <a:pPr>
              <a:spcAft>
                <a:spcPts val="1200"/>
              </a:spcAft>
            </a:pPr>
            <a:r>
              <a:rPr lang="en-GB" sz="2000" b="1" dirty="0"/>
              <a:t>Exam &amp; School support </a:t>
            </a:r>
          </a:p>
          <a:p>
            <a:pPr>
              <a:spcAft>
                <a:spcPts val="1200"/>
              </a:spcAft>
            </a:pPr>
            <a:r>
              <a:rPr lang="en-GB" sz="2000" b="1" dirty="0"/>
              <a:t>Mental Health and Wellbeing </a:t>
            </a:r>
          </a:p>
          <a:p>
            <a:pPr>
              <a:spcAft>
                <a:spcPts val="1200"/>
              </a:spcAft>
            </a:pPr>
            <a:r>
              <a:rPr lang="en-GB" sz="2000" b="1" dirty="0"/>
              <a:t>Stress, Anxiety and Worry</a:t>
            </a:r>
          </a:p>
          <a:p>
            <a:pPr>
              <a:spcAft>
                <a:spcPts val="1200"/>
              </a:spcAft>
            </a:pPr>
            <a:r>
              <a:rPr lang="en-GB" sz="2000" b="1" dirty="0"/>
              <a:t>Online world</a:t>
            </a:r>
            <a:endParaRPr lang="en-GB" sz="2000" dirty="0"/>
          </a:p>
          <a:p>
            <a:pPr marL="0" indent="0">
              <a:spcAft>
                <a:spcPts val="1200"/>
              </a:spcAft>
              <a:buNone/>
            </a:pPr>
            <a:r>
              <a:rPr lang="en-GB" sz="2000" dirty="0"/>
              <a:t>Where to go for further support and guidance – next steps</a:t>
            </a:r>
          </a:p>
          <a:p>
            <a:pPr marL="0" indent="0">
              <a:spcAft>
                <a:spcPts val="1200"/>
              </a:spcAft>
              <a:buNone/>
            </a:pPr>
            <a:r>
              <a:rPr lang="en-GB" sz="2000" dirty="0"/>
              <a:t>Q &amp; A with pastoral, teaching and senior team after the talk has ended</a:t>
            </a:r>
          </a:p>
          <a:p>
            <a:endParaRPr lang="en-GB" dirty="0"/>
          </a:p>
        </p:txBody>
      </p:sp>
      <p:pic>
        <p:nvPicPr>
          <p:cNvPr id="4" name="Picture 3"/>
          <p:cNvPicPr/>
          <p:nvPr/>
        </p:nvPicPr>
        <p:blipFill rotWithShape="1">
          <a:blip r:embed="rId3">
            <a:extLst>
              <a:ext uri="{28A0092B-C50C-407E-A947-70E740481C1C}">
                <a14:useLocalDpi xmlns:a14="http://schemas.microsoft.com/office/drawing/2010/main" val="0"/>
              </a:ext>
            </a:extLst>
          </a:blip>
          <a:srcRect l="5931" t="3284" r="68610" b="47461"/>
          <a:stretch/>
        </p:blipFill>
        <p:spPr bwMode="auto">
          <a:xfrm>
            <a:off x="-81396" y="-257693"/>
            <a:ext cx="2375712" cy="2269373"/>
          </a:xfrm>
          <a:prstGeom prst="rect">
            <a:avLst/>
          </a:prstGeom>
          <a:ln>
            <a:noFill/>
          </a:ln>
          <a:extLst>
            <a:ext uri="{53640926-AAD7-44D8-BBD7-CCE9431645EC}">
              <a14:shadowObscured xmlns:a14="http://schemas.microsoft.com/office/drawing/2010/main"/>
            </a:ext>
          </a:extLst>
        </p:spPr>
      </p:pic>
      <p:sp>
        <p:nvSpPr>
          <p:cNvPr id="5" name="Title 1"/>
          <p:cNvSpPr txBox="1">
            <a:spLocks/>
          </p:cNvSpPr>
          <p:nvPr/>
        </p:nvSpPr>
        <p:spPr>
          <a:xfrm>
            <a:off x="2244439" y="249381"/>
            <a:ext cx="9892146" cy="1503831"/>
          </a:xfrm>
          <a:prstGeom prst="rect">
            <a:avLst/>
          </a:prstGeom>
        </p:spPr>
        <p:txBody>
          <a:bodyPr vert="horz" lIns="91440" tIns="45720" rIns="91440" bIns="45720" rtlCol="0" anchor="ctr">
            <a:noAutofit/>
          </a:bodyPr>
          <a:lst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a:lstStyle>
          <a:p>
            <a:pPr algn="ctr"/>
            <a:r>
              <a:rPr lang="en-GB" sz="4800" b="1" cap="none" dirty="0"/>
              <a:t>Aim of our ‘Preparing to Succeed’ evening – why are we here?</a:t>
            </a:r>
          </a:p>
        </p:txBody>
      </p:sp>
    </p:spTree>
    <p:extLst>
      <p:ext uri="{BB962C8B-B14F-4D97-AF65-F5344CB8AC3E}">
        <p14:creationId xmlns:p14="http://schemas.microsoft.com/office/powerpoint/2010/main" val="19201618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4lo7H9HUSlY"/>
          <p:cNvPicPr>
            <a:picLocks noGrp="1" noRot="1" noChangeAspect="1"/>
          </p:cNvPicPr>
          <p:nvPr>
            <p:ph idx="1"/>
            <a:videoFile r:link="rId1"/>
          </p:nvPr>
        </p:nvPicPr>
        <p:blipFill>
          <a:blip r:embed="rId3"/>
          <a:stretch>
            <a:fillRect/>
          </a:stretch>
        </p:blipFill>
        <p:spPr>
          <a:xfrm>
            <a:off x="3202076" y="1838227"/>
            <a:ext cx="8866099" cy="4987181"/>
          </a:xfrm>
          <a:prstGeom prst="rect">
            <a:avLst/>
          </a:prstGeom>
        </p:spPr>
      </p:pic>
      <p:pic>
        <p:nvPicPr>
          <p:cNvPr id="4" name="Picture 3"/>
          <p:cNvPicPr/>
          <p:nvPr/>
        </p:nvPicPr>
        <p:blipFill rotWithShape="1">
          <a:blip r:embed="rId4">
            <a:extLst>
              <a:ext uri="{28A0092B-C50C-407E-A947-70E740481C1C}">
                <a14:useLocalDpi xmlns:a14="http://schemas.microsoft.com/office/drawing/2010/main" val="0"/>
              </a:ext>
            </a:extLst>
          </a:blip>
          <a:srcRect l="5931" t="3284" r="68610" b="47461"/>
          <a:stretch/>
        </p:blipFill>
        <p:spPr bwMode="auto">
          <a:xfrm>
            <a:off x="-81396" y="-257693"/>
            <a:ext cx="2375712" cy="2269373"/>
          </a:xfrm>
          <a:prstGeom prst="rect">
            <a:avLst/>
          </a:prstGeom>
          <a:ln>
            <a:noFill/>
          </a:ln>
          <a:extLst>
            <a:ext uri="{53640926-AAD7-44D8-BBD7-CCE9431645EC}">
              <a14:shadowObscured xmlns:a14="http://schemas.microsoft.com/office/drawing/2010/main"/>
            </a:ext>
          </a:extLst>
        </p:spPr>
      </p:pic>
      <p:sp>
        <p:nvSpPr>
          <p:cNvPr id="6" name="Title 1"/>
          <p:cNvSpPr txBox="1">
            <a:spLocks/>
          </p:cNvSpPr>
          <p:nvPr/>
        </p:nvSpPr>
        <p:spPr>
          <a:xfrm>
            <a:off x="2244439" y="249381"/>
            <a:ext cx="9892146" cy="1503831"/>
          </a:xfrm>
          <a:prstGeom prst="rect">
            <a:avLst/>
          </a:prstGeom>
        </p:spPr>
        <p:txBody>
          <a:bodyPr vert="horz" lIns="91440" tIns="45720" rIns="91440" bIns="45720" rtlCol="0" anchor="ctr">
            <a:noAutofit/>
          </a:bodyPr>
          <a:lst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a:lstStyle>
          <a:p>
            <a:pPr algn="ctr"/>
            <a:r>
              <a:rPr lang="en-GB" sz="4800" b="1" cap="none" dirty="0"/>
              <a:t>How can we support students through tough times?</a:t>
            </a:r>
          </a:p>
        </p:txBody>
      </p:sp>
      <p:sp>
        <p:nvSpPr>
          <p:cNvPr id="10" name="Rectangle 9"/>
          <p:cNvSpPr/>
          <p:nvPr/>
        </p:nvSpPr>
        <p:spPr>
          <a:xfrm>
            <a:off x="66675" y="2011680"/>
            <a:ext cx="2838450" cy="4524315"/>
          </a:xfrm>
          <a:prstGeom prst="rect">
            <a:avLst/>
          </a:prstGeom>
        </p:spPr>
        <p:txBody>
          <a:bodyPr wrap="square">
            <a:spAutoFit/>
          </a:bodyPr>
          <a:lstStyle/>
          <a:p>
            <a:pPr algn="ctr"/>
            <a:r>
              <a:rPr lang="en-GB" sz="4800" b="1" dirty="0"/>
              <a:t>“It’s what you do in the dark that puts you in the light” </a:t>
            </a:r>
            <a:endParaRPr lang="en-GB" sz="4800" dirty="0"/>
          </a:p>
        </p:txBody>
      </p:sp>
    </p:spTree>
    <p:extLst>
      <p:ext uri="{BB962C8B-B14F-4D97-AF65-F5344CB8AC3E}">
        <p14:creationId xmlns:p14="http://schemas.microsoft.com/office/powerpoint/2010/main" val="19529218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rotWithShape="1">
          <a:blip r:embed="rId2">
            <a:extLst>
              <a:ext uri="{28A0092B-C50C-407E-A947-70E740481C1C}">
                <a14:useLocalDpi xmlns:a14="http://schemas.microsoft.com/office/drawing/2010/main" val="0"/>
              </a:ext>
            </a:extLst>
          </a:blip>
          <a:srcRect l="5931" t="3284" r="68610" b="47461"/>
          <a:stretch/>
        </p:blipFill>
        <p:spPr bwMode="auto">
          <a:xfrm>
            <a:off x="-81396" y="-257693"/>
            <a:ext cx="2375712" cy="2269373"/>
          </a:xfrm>
          <a:prstGeom prst="rect">
            <a:avLst/>
          </a:prstGeom>
          <a:ln>
            <a:noFill/>
          </a:ln>
          <a:extLst>
            <a:ext uri="{53640926-AAD7-44D8-BBD7-CCE9431645EC}">
              <a14:shadowObscured xmlns:a14="http://schemas.microsoft.com/office/drawing/2010/main"/>
            </a:ext>
          </a:extLst>
        </p:spPr>
      </p:pic>
      <p:sp>
        <p:nvSpPr>
          <p:cNvPr id="6" name="Title 1"/>
          <p:cNvSpPr txBox="1">
            <a:spLocks/>
          </p:cNvSpPr>
          <p:nvPr/>
        </p:nvSpPr>
        <p:spPr>
          <a:xfrm>
            <a:off x="2244439" y="249381"/>
            <a:ext cx="9892146" cy="1503831"/>
          </a:xfrm>
          <a:prstGeom prst="rect">
            <a:avLst/>
          </a:prstGeom>
        </p:spPr>
        <p:txBody>
          <a:bodyPr vert="horz" lIns="91440" tIns="45720" rIns="91440" bIns="45720" rtlCol="0" anchor="ctr">
            <a:noAutofit/>
          </a:bodyPr>
          <a:lst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a:lstStyle>
          <a:p>
            <a:pPr algn="ctr"/>
            <a:r>
              <a:rPr lang="en-GB" sz="4800" b="1" cap="none" dirty="0"/>
              <a:t>How can we support students through tough times?</a:t>
            </a:r>
          </a:p>
        </p:txBody>
      </p:sp>
      <p:sp>
        <p:nvSpPr>
          <p:cNvPr id="10" name="Rectangle 9"/>
          <p:cNvSpPr/>
          <p:nvPr/>
        </p:nvSpPr>
        <p:spPr>
          <a:xfrm>
            <a:off x="66675" y="2011680"/>
            <a:ext cx="2838450" cy="4524315"/>
          </a:xfrm>
          <a:prstGeom prst="rect">
            <a:avLst/>
          </a:prstGeom>
        </p:spPr>
        <p:txBody>
          <a:bodyPr wrap="square">
            <a:spAutoFit/>
          </a:bodyPr>
          <a:lstStyle/>
          <a:p>
            <a:pPr algn="ctr"/>
            <a:r>
              <a:rPr lang="en-GB" sz="4800" b="1" dirty="0"/>
              <a:t>“It’s what you do in the dark that puts you in the light” </a:t>
            </a:r>
            <a:endParaRPr lang="en-GB" sz="4800" dirty="0"/>
          </a:p>
        </p:txBody>
      </p:sp>
      <p:sp>
        <p:nvSpPr>
          <p:cNvPr id="3" name="Rectangle 2"/>
          <p:cNvSpPr/>
          <p:nvPr/>
        </p:nvSpPr>
        <p:spPr>
          <a:xfrm>
            <a:off x="4117707" y="3550562"/>
            <a:ext cx="7093218" cy="1446550"/>
          </a:xfrm>
          <a:prstGeom prst="rect">
            <a:avLst/>
          </a:prstGeom>
        </p:spPr>
        <p:txBody>
          <a:bodyPr wrap="square">
            <a:spAutoFit/>
          </a:bodyPr>
          <a:lstStyle/>
          <a:p>
            <a:pPr algn="ctr"/>
            <a:r>
              <a:rPr lang="en-GB" sz="4400" b="1" dirty="0"/>
              <a:t>Valuing People</a:t>
            </a:r>
          </a:p>
          <a:p>
            <a:pPr algn="ctr"/>
            <a:r>
              <a:rPr lang="en-GB" sz="4400" b="1" dirty="0"/>
              <a:t>Supporting Personal Best</a:t>
            </a:r>
          </a:p>
        </p:txBody>
      </p:sp>
      <p:pic>
        <p:nvPicPr>
          <p:cNvPr id="2050" name="Picture 2" descr="Share Multi Academy Trus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21158" y="4997112"/>
            <a:ext cx="2818305" cy="9426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942111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rotWithShape="1">
          <a:blip r:embed="rId2">
            <a:extLst>
              <a:ext uri="{28A0092B-C50C-407E-A947-70E740481C1C}">
                <a14:useLocalDpi xmlns:a14="http://schemas.microsoft.com/office/drawing/2010/main" val="0"/>
              </a:ext>
            </a:extLst>
          </a:blip>
          <a:srcRect l="5931" t="3284" r="68610" b="47461"/>
          <a:stretch/>
        </p:blipFill>
        <p:spPr bwMode="auto">
          <a:xfrm>
            <a:off x="-81396" y="-257693"/>
            <a:ext cx="2375712" cy="2269373"/>
          </a:xfrm>
          <a:prstGeom prst="rect">
            <a:avLst/>
          </a:prstGeom>
          <a:ln>
            <a:noFill/>
          </a:ln>
          <a:extLst>
            <a:ext uri="{53640926-AAD7-44D8-BBD7-CCE9431645EC}">
              <a14:shadowObscured xmlns:a14="http://schemas.microsoft.com/office/drawing/2010/main"/>
            </a:ext>
          </a:extLst>
        </p:spPr>
      </p:pic>
      <p:sp>
        <p:nvSpPr>
          <p:cNvPr id="6" name="Title 1"/>
          <p:cNvSpPr txBox="1">
            <a:spLocks/>
          </p:cNvSpPr>
          <p:nvPr/>
        </p:nvSpPr>
        <p:spPr>
          <a:xfrm>
            <a:off x="2244439" y="249381"/>
            <a:ext cx="9892146" cy="1503831"/>
          </a:xfrm>
          <a:prstGeom prst="rect">
            <a:avLst/>
          </a:prstGeom>
        </p:spPr>
        <p:txBody>
          <a:bodyPr vert="horz" lIns="91440" tIns="45720" rIns="91440" bIns="45720" rtlCol="0" anchor="ctr">
            <a:noAutofit/>
          </a:bodyPr>
          <a:lst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a:lstStyle>
          <a:p>
            <a:pPr>
              <a:spcAft>
                <a:spcPts val="1200"/>
              </a:spcAft>
            </a:pPr>
            <a:r>
              <a:rPr lang="en-GB" sz="4800" b="1" cap="none" dirty="0"/>
              <a:t>Exam &amp; School support </a:t>
            </a:r>
          </a:p>
        </p:txBody>
      </p:sp>
      <p:sp>
        <p:nvSpPr>
          <p:cNvPr id="7" name="Content Placeholder 2"/>
          <p:cNvSpPr>
            <a:spLocks noGrp="1"/>
          </p:cNvSpPr>
          <p:nvPr>
            <p:ph idx="1"/>
          </p:nvPr>
        </p:nvSpPr>
        <p:spPr>
          <a:xfrm>
            <a:off x="99813" y="2011680"/>
            <a:ext cx="12036772" cy="4206240"/>
          </a:xfrm>
        </p:spPr>
        <p:txBody>
          <a:bodyPr vert="horz" lIns="91440" tIns="45720" rIns="91440" bIns="45720" rtlCol="0" anchor="t">
            <a:normAutofit fontScale="92500"/>
          </a:bodyPr>
          <a:lstStyle/>
          <a:p>
            <a:pPr marL="0" indent="0" algn="ctr">
              <a:buNone/>
            </a:pPr>
            <a:r>
              <a:rPr lang="en-GB" sz="4800" b="1" dirty="0"/>
              <a:t>How do we help students to prepare for exams?</a:t>
            </a:r>
            <a:endParaRPr lang="en-US" b="1" dirty="0"/>
          </a:p>
          <a:p>
            <a:pPr marL="0" indent="0" algn="ctr">
              <a:buNone/>
            </a:pPr>
            <a:endParaRPr lang="en-GB" sz="4800" b="1" dirty="0"/>
          </a:p>
          <a:p>
            <a:pPr marL="0" indent="0" algn="ctr">
              <a:buNone/>
            </a:pPr>
            <a:r>
              <a:rPr lang="en-GB" sz="4800" b="1" dirty="0"/>
              <a:t>-Revision of knowledge</a:t>
            </a:r>
          </a:p>
          <a:p>
            <a:pPr marL="0" indent="0" algn="ctr">
              <a:buNone/>
            </a:pPr>
            <a:r>
              <a:rPr lang="en-GB" sz="4800" b="1" dirty="0"/>
              <a:t>-Supporting emotions and worries</a:t>
            </a:r>
          </a:p>
          <a:p>
            <a:pPr marL="0" indent="0" algn="ctr">
              <a:buNone/>
            </a:pPr>
            <a:r>
              <a:rPr lang="en-GB" sz="4800" b="1" dirty="0"/>
              <a:t>-Organisation and planning</a:t>
            </a:r>
          </a:p>
        </p:txBody>
      </p:sp>
    </p:spTree>
    <p:extLst>
      <p:ext uri="{BB962C8B-B14F-4D97-AF65-F5344CB8AC3E}">
        <p14:creationId xmlns:p14="http://schemas.microsoft.com/office/powerpoint/2010/main" val="2554665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rotWithShape="1">
          <a:blip r:embed="rId2">
            <a:extLst>
              <a:ext uri="{28A0092B-C50C-407E-A947-70E740481C1C}">
                <a14:useLocalDpi xmlns:a14="http://schemas.microsoft.com/office/drawing/2010/main" val="0"/>
              </a:ext>
            </a:extLst>
          </a:blip>
          <a:srcRect l="5931" t="3284" r="68610" b="47461"/>
          <a:stretch/>
        </p:blipFill>
        <p:spPr bwMode="auto">
          <a:xfrm>
            <a:off x="-81396" y="-257693"/>
            <a:ext cx="2375712" cy="2269373"/>
          </a:xfrm>
          <a:prstGeom prst="rect">
            <a:avLst/>
          </a:prstGeom>
          <a:ln>
            <a:noFill/>
          </a:ln>
          <a:extLst>
            <a:ext uri="{53640926-AAD7-44D8-BBD7-CCE9431645EC}">
              <a14:shadowObscured xmlns:a14="http://schemas.microsoft.com/office/drawing/2010/main"/>
            </a:ext>
          </a:extLst>
        </p:spPr>
      </p:pic>
      <p:sp>
        <p:nvSpPr>
          <p:cNvPr id="6" name="Title 1"/>
          <p:cNvSpPr txBox="1">
            <a:spLocks/>
          </p:cNvSpPr>
          <p:nvPr/>
        </p:nvSpPr>
        <p:spPr>
          <a:xfrm>
            <a:off x="2244439" y="249381"/>
            <a:ext cx="9892146" cy="1503831"/>
          </a:xfrm>
          <a:prstGeom prst="rect">
            <a:avLst/>
          </a:prstGeom>
        </p:spPr>
        <p:txBody>
          <a:bodyPr vert="horz" lIns="91440" tIns="45720" rIns="91440" bIns="45720" rtlCol="0" anchor="ctr">
            <a:noAutofit/>
          </a:bodyPr>
          <a:lst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a:lstStyle>
          <a:p>
            <a:pPr>
              <a:spcAft>
                <a:spcPts val="1200"/>
              </a:spcAft>
            </a:pPr>
            <a:r>
              <a:rPr lang="en-GB" sz="4800" b="1" cap="none" dirty="0"/>
              <a:t>Exam &amp; School support </a:t>
            </a:r>
          </a:p>
        </p:txBody>
      </p:sp>
      <p:sp>
        <p:nvSpPr>
          <p:cNvPr id="7" name="Content Placeholder 2"/>
          <p:cNvSpPr>
            <a:spLocks noGrp="1"/>
          </p:cNvSpPr>
          <p:nvPr>
            <p:ph idx="1"/>
          </p:nvPr>
        </p:nvSpPr>
        <p:spPr>
          <a:xfrm>
            <a:off x="6629729" y="2011680"/>
            <a:ext cx="5506856" cy="4206240"/>
          </a:xfrm>
        </p:spPr>
        <p:txBody>
          <a:bodyPr/>
          <a:lstStyle/>
          <a:p>
            <a:pPr marL="0" indent="0" algn="ctr">
              <a:buNone/>
            </a:pPr>
            <a:r>
              <a:rPr lang="en-GB" sz="4800" b="1" dirty="0"/>
              <a:t>Gain Retain Train</a:t>
            </a:r>
          </a:p>
          <a:p>
            <a:pPr marL="0" indent="0" algn="ctr">
              <a:buNone/>
            </a:pPr>
            <a:r>
              <a:rPr lang="en-GB" dirty="0"/>
              <a:t> What does this mean and why do we do it?</a:t>
            </a:r>
          </a:p>
        </p:txBody>
      </p:sp>
      <p:pic>
        <p:nvPicPr>
          <p:cNvPr id="2" name="Picture 1"/>
          <p:cNvPicPr>
            <a:picLocks noChangeAspect="1"/>
          </p:cNvPicPr>
          <p:nvPr/>
        </p:nvPicPr>
        <p:blipFill rotWithShape="1">
          <a:blip r:embed="rId3"/>
          <a:srcRect l="32594" t="32493" r="32290" b="25111"/>
          <a:stretch/>
        </p:blipFill>
        <p:spPr>
          <a:xfrm>
            <a:off x="207818" y="2011680"/>
            <a:ext cx="6421911" cy="4361273"/>
          </a:xfrm>
          <a:prstGeom prst="rect">
            <a:avLst/>
          </a:prstGeom>
        </p:spPr>
      </p:pic>
      <p:pic>
        <p:nvPicPr>
          <p:cNvPr id="8" name="Picture 7"/>
          <p:cNvPicPr>
            <a:picLocks noChangeAspect="1"/>
          </p:cNvPicPr>
          <p:nvPr/>
        </p:nvPicPr>
        <p:blipFill rotWithShape="1">
          <a:blip r:embed="rId3"/>
          <a:srcRect l="32594" t="32493" r="61747" b="60617"/>
          <a:stretch/>
        </p:blipFill>
        <p:spPr>
          <a:xfrm>
            <a:off x="5073621" y="2011680"/>
            <a:ext cx="1449727" cy="524130"/>
          </a:xfrm>
          <a:prstGeom prst="rect">
            <a:avLst/>
          </a:prstGeom>
        </p:spPr>
      </p:pic>
      <p:pic>
        <p:nvPicPr>
          <p:cNvPr id="4098" name="Picture 2" descr="Image result for ebinghuas forgetting curv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98195" y="3412503"/>
            <a:ext cx="5194413" cy="33134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596276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rotWithShape="1">
          <a:blip r:embed="rId2">
            <a:extLst>
              <a:ext uri="{28A0092B-C50C-407E-A947-70E740481C1C}">
                <a14:useLocalDpi xmlns:a14="http://schemas.microsoft.com/office/drawing/2010/main" val="0"/>
              </a:ext>
            </a:extLst>
          </a:blip>
          <a:srcRect l="5931" t="3284" r="68610" b="47461"/>
          <a:stretch/>
        </p:blipFill>
        <p:spPr bwMode="auto">
          <a:xfrm>
            <a:off x="-81396" y="-257693"/>
            <a:ext cx="2375712" cy="2269373"/>
          </a:xfrm>
          <a:prstGeom prst="rect">
            <a:avLst/>
          </a:prstGeom>
          <a:ln>
            <a:noFill/>
          </a:ln>
          <a:extLst>
            <a:ext uri="{53640926-AAD7-44D8-BBD7-CCE9431645EC}">
              <a14:shadowObscured xmlns:a14="http://schemas.microsoft.com/office/drawing/2010/main"/>
            </a:ext>
          </a:extLst>
        </p:spPr>
      </p:pic>
      <p:sp>
        <p:nvSpPr>
          <p:cNvPr id="6" name="Title 1"/>
          <p:cNvSpPr txBox="1">
            <a:spLocks/>
          </p:cNvSpPr>
          <p:nvPr/>
        </p:nvSpPr>
        <p:spPr>
          <a:xfrm>
            <a:off x="2244439" y="249381"/>
            <a:ext cx="9892146" cy="1503831"/>
          </a:xfrm>
          <a:prstGeom prst="rect">
            <a:avLst/>
          </a:prstGeom>
        </p:spPr>
        <p:txBody>
          <a:bodyPr vert="horz" lIns="91440" tIns="45720" rIns="91440" bIns="45720" rtlCol="0" anchor="ctr">
            <a:noAutofit/>
          </a:bodyPr>
          <a:lst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a:lstStyle>
          <a:p>
            <a:pPr>
              <a:spcAft>
                <a:spcPts val="1200"/>
              </a:spcAft>
            </a:pPr>
            <a:r>
              <a:rPr lang="en-GB" sz="4800" b="1" cap="none" dirty="0"/>
              <a:t>Exam &amp; School support </a:t>
            </a:r>
          </a:p>
        </p:txBody>
      </p:sp>
      <p:sp>
        <p:nvSpPr>
          <p:cNvPr id="7" name="Content Placeholder 2"/>
          <p:cNvSpPr>
            <a:spLocks noGrp="1"/>
          </p:cNvSpPr>
          <p:nvPr>
            <p:ph idx="1"/>
          </p:nvPr>
        </p:nvSpPr>
        <p:spPr>
          <a:xfrm>
            <a:off x="7523805" y="2011679"/>
            <a:ext cx="4612779" cy="4879485"/>
          </a:xfrm>
        </p:spPr>
        <p:txBody>
          <a:bodyPr>
            <a:normAutofit fontScale="47500" lnSpcReduction="20000"/>
          </a:bodyPr>
          <a:lstStyle/>
          <a:p>
            <a:pPr marL="0" indent="0" algn="ctr">
              <a:buNone/>
            </a:pPr>
            <a:r>
              <a:rPr lang="en-GB" sz="4800" b="1" dirty="0"/>
              <a:t>How to improve knowledge retention?</a:t>
            </a:r>
          </a:p>
          <a:p>
            <a:pPr marL="0" indent="0" algn="ctr">
              <a:buNone/>
            </a:pPr>
            <a:r>
              <a:rPr lang="en-GB" sz="4800" dirty="0"/>
              <a:t>-Recap in lessons</a:t>
            </a:r>
          </a:p>
          <a:p>
            <a:pPr marL="0" indent="0" algn="ctr">
              <a:buNone/>
            </a:pPr>
            <a:r>
              <a:rPr lang="en-GB" sz="4800" dirty="0"/>
              <a:t>-Homework</a:t>
            </a:r>
          </a:p>
          <a:p>
            <a:pPr marL="0" indent="0" algn="ctr">
              <a:buNone/>
            </a:pPr>
            <a:r>
              <a:rPr lang="en-GB" sz="4800" dirty="0"/>
              <a:t>-Student revision</a:t>
            </a:r>
          </a:p>
          <a:p>
            <a:pPr marL="0" indent="0" algn="ctr">
              <a:buNone/>
            </a:pPr>
            <a:endParaRPr lang="en-GB" sz="4800" dirty="0"/>
          </a:p>
          <a:p>
            <a:pPr marL="0" indent="0" algn="ctr">
              <a:buNone/>
            </a:pPr>
            <a:r>
              <a:rPr lang="en-GB" sz="4800" dirty="0"/>
              <a:t>Forgetting knowledge and then revising it improves the brains ability to move knowledge into long term memory</a:t>
            </a:r>
          </a:p>
          <a:p>
            <a:pPr marL="0" indent="0" algn="ctr">
              <a:buNone/>
            </a:pPr>
            <a:endParaRPr lang="en-GB" sz="4800" dirty="0"/>
          </a:p>
          <a:p>
            <a:pPr marL="0" indent="0" algn="ctr">
              <a:buNone/>
            </a:pPr>
            <a:r>
              <a:rPr lang="en-GB" sz="8000" i="1" dirty="0"/>
              <a:t>“Learning happens because of repetition.”</a:t>
            </a:r>
            <a:endParaRPr lang="en-GB" sz="13500" i="1" dirty="0"/>
          </a:p>
        </p:txBody>
      </p:sp>
      <p:pic>
        <p:nvPicPr>
          <p:cNvPr id="4098" name="Picture 2" descr="Image result for ebinghuas forgetting curve"/>
          <p:cNvPicPr>
            <a:picLocks noChangeAspect="1" noChangeArrowheads="1"/>
          </p:cNvPicPr>
          <p:nvPr/>
        </p:nvPicPr>
        <p:blipFill rotWithShape="1">
          <a:blip r:embed="rId3">
            <a:extLst>
              <a:ext uri="{28A0092B-C50C-407E-A947-70E740481C1C}">
                <a14:useLocalDpi xmlns:a14="http://schemas.microsoft.com/office/drawing/2010/main" val="0"/>
              </a:ext>
            </a:extLst>
          </a:blip>
          <a:srcRect l="10075" t="15655" r="9606" b="3027"/>
          <a:stretch/>
        </p:blipFill>
        <p:spPr bwMode="auto">
          <a:xfrm>
            <a:off x="94268" y="1923067"/>
            <a:ext cx="7429538" cy="47982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64863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rotWithShape="1">
          <a:blip r:embed="rId2">
            <a:extLst>
              <a:ext uri="{28A0092B-C50C-407E-A947-70E740481C1C}">
                <a14:useLocalDpi xmlns:a14="http://schemas.microsoft.com/office/drawing/2010/main" val="0"/>
              </a:ext>
            </a:extLst>
          </a:blip>
          <a:srcRect l="5931" t="3284" r="68610" b="47461"/>
          <a:stretch/>
        </p:blipFill>
        <p:spPr bwMode="auto">
          <a:xfrm>
            <a:off x="-81396" y="-257693"/>
            <a:ext cx="2375712" cy="2269373"/>
          </a:xfrm>
          <a:prstGeom prst="rect">
            <a:avLst/>
          </a:prstGeom>
          <a:ln>
            <a:noFill/>
          </a:ln>
          <a:extLst>
            <a:ext uri="{53640926-AAD7-44D8-BBD7-CCE9431645EC}">
              <a14:shadowObscured xmlns:a14="http://schemas.microsoft.com/office/drawing/2010/main"/>
            </a:ext>
          </a:extLst>
        </p:spPr>
      </p:pic>
      <p:sp>
        <p:nvSpPr>
          <p:cNvPr id="6" name="Title 1"/>
          <p:cNvSpPr txBox="1">
            <a:spLocks/>
          </p:cNvSpPr>
          <p:nvPr/>
        </p:nvSpPr>
        <p:spPr>
          <a:xfrm>
            <a:off x="2244439" y="249381"/>
            <a:ext cx="9892146" cy="1503831"/>
          </a:xfrm>
          <a:prstGeom prst="rect">
            <a:avLst/>
          </a:prstGeom>
        </p:spPr>
        <p:txBody>
          <a:bodyPr vert="horz" lIns="91440" tIns="45720" rIns="91440" bIns="45720" rtlCol="0" anchor="ctr">
            <a:noAutofit/>
          </a:bodyPr>
          <a:lst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a:lstStyle>
          <a:p>
            <a:pPr>
              <a:spcAft>
                <a:spcPts val="1200"/>
              </a:spcAft>
            </a:pPr>
            <a:r>
              <a:rPr lang="en-GB" sz="4800" b="1" cap="none" dirty="0"/>
              <a:t>Exam &amp; School support </a:t>
            </a:r>
          </a:p>
        </p:txBody>
      </p:sp>
      <p:sp>
        <p:nvSpPr>
          <p:cNvPr id="7" name="Content Placeholder 2"/>
          <p:cNvSpPr>
            <a:spLocks noGrp="1"/>
          </p:cNvSpPr>
          <p:nvPr>
            <p:ph idx="1"/>
          </p:nvPr>
        </p:nvSpPr>
        <p:spPr>
          <a:xfrm>
            <a:off x="5627802" y="1842254"/>
            <a:ext cx="6508783" cy="4879485"/>
          </a:xfrm>
        </p:spPr>
        <p:txBody>
          <a:bodyPr>
            <a:normAutofit/>
          </a:bodyPr>
          <a:lstStyle/>
          <a:p>
            <a:pPr marL="0" indent="0" algn="ctr">
              <a:buNone/>
            </a:pPr>
            <a:r>
              <a:rPr lang="en-GB" sz="4800" b="1" dirty="0"/>
              <a:t>How can I apply this to my own revision?</a:t>
            </a:r>
            <a:endParaRPr lang="en-GB" sz="13500" i="1" dirty="0"/>
          </a:p>
        </p:txBody>
      </p:sp>
      <p:pic>
        <p:nvPicPr>
          <p:cNvPr id="7170" name="Picture 2" descr="Image result for interleavi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3283" y="1761892"/>
            <a:ext cx="5227129" cy="4946649"/>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Image result for revision"/>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2381" b="90000" l="3125" r="99375"/>
                    </a14:imgEffect>
                  </a14:imgLayer>
                </a14:imgProps>
              </a:ext>
              <a:ext uri="{28A0092B-C50C-407E-A947-70E740481C1C}">
                <a14:useLocalDpi xmlns:a14="http://schemas.microsoft.com/office/drawing/2010/main" val="0"/>
              </a:ext>
            </a:extLst>
          </a:blip>
          <a:srcRect/>
          <a:stretch>
            <a:fillRect/>
          </a:stretch>
        </p:blipFill>
        <p:spPr bwMode="auto">
          <a:xfrm>
            <a:off x="9662474" y="-25689"/>
            <a:ext cx="2328421" cy="2037369"/>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Image result for revision"/>
          <p:cNvPicPr>
            <a:picLocks noChangeAspect="1" noChangeArrowheads="1"/>
          </p:cNvPicPr>
          <p:nvPr/>
        </p:nvPicPr>
        <p:blipFill rotWithShape="1">
          <a:blip r:embed="rId6">
            <a:extLst>
              <a:ext uri="{28A0092B-C50C-407E-A947-70E740481C1C}">
                <a14:useLocalDpi xmlns:a14="http://schemas.microsoft.com/office/drawing/2010/main" val="0"/>
              </a:ext>
            </a:extLst>
          </a:blip>
          <a:srcRect l="14961" t="15546" r="17849" b="22185"/>
          <a:stretch/>
        </p:blipFill>
        <p:spPr bwMode="auto">
          <a:xfrm>
            <a:off x="6137706" y="3770480"/>
            <a:ext cx="5488973" cy="28613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008453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rotWithShape="1">
          <a:blip r:embed="rId2">
            <a:extLst>
              <a:ext uri="{28A0092B-C50C-407E-A947-70E740481C1C}">
                <a14:useLocalDpi xmlns:a14="http://schemas.microsoft.com/office/drawing/2010/main" val="0"/>
              </a:ext>
            </a:extLst>
          </a:blip>
          <a:srcRect l="5931" t="3284" r="68610" b="47461"/>
          <a:stretch/>
        </p:blipFill>
        <p:spPr bwMode="auto">
          <a:xfrm>
            <a:off x="-81396" y="-257693"/>
            <a:ext cx="2375712" cy="2269373"/>
          </a:xfrm>
          <a:prstGeom prst="rect">
            <a:avLst/>
          </a:prstGeom>
          <a:ln>
            <a:noFill/>
          </a:ln>
          <a:extLst>
            <a:ext uri="{53640926-AAD7-44D8-BBD7-CCE9431645EC}">
              <a14:shadowObscured xmlns:a14="http://schemas.microsoft.com/office/drawing/2010/main"/>
            </a:ext>
          </a:extLst>
        </p:spPr>
      </p:pic>
      <p:sp>
        <p:nvSpPr>
          <p:cNvPr id="6" name="Title 1"/>
          <p:cNvSpPr txBox="1">
            <a:spLocks/>
          </p:cNvSpPr>
          <p:nvPr/>
        </p:nvSpPr>
        <p:spPr>
          <a:xfrm>
            <a:off x="2244439" y="249381"/>
            <a:ext cx="9892146" cy="1503831"/>
          </a:xfrm>
          <a:prstGeom prst="rect">
            <a:avLst/>
          </a:prstGeom>
        </p:spPr>
        <p:txBody>
          <a:bodyPr vert="horz" lIns="91440" tIns="45720" rIns="91440" bIns="45720" rtlCol="0" anchor="ctr">
            <a:noAutofit/>
          </a:bodyPr>
          <a:lst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a:lstStyle>
          <a:p>
            <a:r>
              <a:rPr lang="en-GB" sz="4800" b="1" cap="none" dirty="0"/>
              <a:t>Exam &amp; School support </a:t>
            </a:r>
          </a:p>
        </p:txBody>
      </p:sp>
      <p:sp>
        <p:nvSpPr>
          <p:cNvPr id="7" name="Content Placeholder 2"/>
          <p:cNvSpPr>
            <a:spLocks noGrp="1"/>
          </p:cNvSpPr>
          <p:nvPr>
            <p:ph idx="1"/>
          </p:nvPr>
        </p:nvSpPr>
        <p:spPr>
          <a:xfrm>
            <a:off x="207818" y="2011680"/>
            <a:ext cx="11720946" cy="4650739"/>
          </a:xfrm>
        </p:spPr>
        <p:txBody>
          <a:bodyPr vert="horz" lIns="91440" tIns="45720" rIns="91440" bIns="45720" rtlCol="0" anchor="t">
            <a:normAutofit/>
          </a:bodyPr>
          <a:lstStyle/>
          <a:p>
            <a:pPr marL="0" indent="0" algn="ctr">
              <a:buNone/>
            </a:pPr>
            <a:r>
              <a:rPr lang="en-GB" sz="4000" b="1" dirty="0"/>
              <a:t>Creating a revision timetable or plan?</a:t>
            </a:r>
            <a:endParaRPr lang="en-US" sz="4000"/>
          </a:p>
          <a:p>
            <a:pPr marL="0" indent="0">
              <a:buNone/>
            </a:pPr>
            <a:r>
              <a:rPr lang="en-GB" dirty="0"/>
              <a:t>-Ensuring you balance existing homework, coursework deadlines; family and friend social events; rest time</a:t>
            </a:r>
          </a:p>
          <a:p>
            <a:pPr marL="0" indent="0">
              <a:buNone/>
            </a:pPr>
            <a:r>
              <a:rPr lang="en-GB" dirty="0"/>
              <a:t>-Chunk it by topic; interleave and mix it up; test </a:t>
            </a:r>
            <a:r>
              <a:rPr lang="en-GB" dirty="0" err="1"/>
              <a:t>test</a:t>
            </a:r>
            <a:r>
              <a:rPr lang="en-GB" dirty="0"/>
              <a:t> </a:t>
            </a:r>
            <a:r>
              <a:rPr lang="en-GB" dirty="0" err="1"/>
              <a:t>test</a:t>
            </a:r>
            <a:r>
              <a:rPr lang="en-GB" dirty="0"/>
              <a:t> – but through low stakes Questions, flashcards, short answer questions etc</a:t>
            </a:r>
          </a:p>
          <a:p>
            <a:pPr marL="0" indent="0">
              <a:buNone/>
            </a:pPr>
            <a:r>
              <a:rPr lang="en-GB" dirty="0"/>
              <a:t>-Talk about it – talk through revision and ideas with friends, family so it's now all independent work</a:t>
            </a:r>
          </a:p>
          <a:p>
            <a:pPr marL="0" indent="0" algn="ctr">
              <a:buNone/>
            </a:pPr>
            <a:endParaRPr lang="en-GB" sz="3200" b="1" dirty="0"/>
          </a:p>
          <a:p>
            <a:pPr marL="0" indent="0" algn="ctr">
              <a:buNone/>
            </a:pPr>
            <a:r>
              <a:rPr lang="en-GB" sz="3200" b="1" dirty="0"/>
              <a:t>Ask for help and reassurance:</a:t>
            </a:r>
          </a:p>
          <a:p>
            <a:pPr marL="0" indent="0" algn="ctr">
              <a:buNone/>
            </a:pPr>
            <a:r>
              <a:rPr lang="en-GB" sz="3200" b="1" dirty="0"/>
              <a:t>role of the family, role of friends and role of school</a:t>
            </a:r>
            <a:endParaRPr lang="en-GB"/>
          </a:p>
        </p:txBody>
      </p:sp>
    </p:spTree>
    <p:extLst>
      <p:ext uri="{BB962C8B-B14F-4D97-AF65-F5344CB8AC3E}">
        <p14:creationId xmlns:p14="http://schemas.microsoft.com/office/powerpoint/2010/main" val="38204158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rotWithShape="1">
          <a:blip r:embed="rId2">
            <a:extLst>
              <a:ext uri="{28A0092B-C50C-407E-A947-70E740481C1C}">
                <a14:useLocalDpi xmlns:a14="http://schemas.microsoft.com/office/drawing/2010/main" val="0"/>
              </a:ext>
            </a:extLst>
          </a:blip>
          <a:srcRect l="5931" t="3284" r="68610" b="47461"/>
          <a:stretch/>
        </p:blipFill>
        <p:spPr bwMode="auto">
          <a:xfrm>
            <a:off x="-81396" y="-257693"/>
            <a:ext cx="2375712" cy="2269373"/>
          </a:xfrm>
          <a:prstGeom prst="rect">
            <a:avLst/>
          </a:prstGeom>
          <a:ln>
            <a:noFill/>
          </a:ln>
          <a:extLst>
            <a:ext uri="{53640926-AAD7-44D8-BBD7-CCE9431645EC}">
              <a14:shadowObscured xmlns:a14="http://schemas.microsoft.com/office/drawing/2010/main"/>
            </a:ext>
          </a:extLst>
        </p:spPr>
      </p:pic>
      <p:sp>
        <p:nvSpPr>
          <p:cNvPr id="6" name="Title 1"/>
          <p:cNvSpPr txBox="1">
            <a:spLocks/>
          </p:cNvSpPr>
          <p:nvPr/>
        </p:nvSpPr>
        <p:spPr>
          <a:xfrm>
            <a:off x="2244439" y="249381"/>
            <a:ext cx="9892146" cy="1503831"/>
          </a:xfrm>
          <a:prstGeom prst="rect">
            <a:avLst/>
          </a:prstGeom>
        </p:spPr>
        <p:txBody>
          <a:bodyPr vert="horz" lIns="91440" tIns="45720" rIns="91440" bIns="45720" rtlCol="0" anchor="ctr">
            <a:noAutofit/>
          </a:bodyPr>
          <a:lst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a:lstStyle>
          <a:p>
            <a:r>
              <a:rPr lang="en-GB" sz="4800" b="1" cap="none" dirty="0"/>
              <a:t>Exam &amp; School support </a:t>
            </a:r>
          </a:p>
        </p:txBody>
      </p:sp>
      <p:sp>
        <p:nvSpPr>
          <p:cNvPr id="7" name="Content Placeholder 2"/>
          <p:cNvSpPr>
            <a:spLocks noGrp="1"/>
          </p:cNvSpPr>
          <p:nvPr>
            <p:ph idx="1"/>
          </p:nvPr>
        </p:nvSpPr>
        <p:spPr>
          <a:xfrm>
            <a:off x="207818" y="2011680"/>
            <a:ext cx="11720946" cy="4206240"/>
          </a:xfrm>
        </p:spPr>
        <p:txBody>
          <a:bodyPr vert="horz" lIns="91440" tIns="45720" rIns="91440" bIns="45720" rtlCol="0" anchor="t">
            <a:normAutofit/>
          </a:bodyPr>
          <a:lstStyle/>
          <a:p>
            <a:pPr marL="0" indent="0" algn="ctr">
              <a:buNone/>
            </a:pPr>
            <a:r>
              <a:rPr lang="en-GB" sz="4000" b="1" dirty="0"/>
              <a:t>Creating a revision timetable or plan?</a:t>
            </a:r>
          </a:p>
        </p:txBody>
      </p:sp>
      <p:pic>
        <p:nvPicPr>
          <p:cNvPr id="2" name="Picture 2" descr="A close up of a sign&#10;&#10;Description generated with high confidence">
            <a:extLst>
              <a:ext uri="{FF2B5EF4-FFF2-40B4-BE49-F238E27FC236}">
                <a16:creationId xmlns:a16="http://schemas.microsoft.com/office/drawing/2014/main" id="{8FA533A1-B430-4C75-9897-EF31401BA229}"/>
              </a:ext>
            </a:extLst>
          </p:cNvPr>
          <p:cNvPicPr>
            <a:picLocks noChangeAspect="1"/>
          </p:cNvPicPr>
          <p:nvPr/>
        </p:nvPicPr>
        <p:blipFill>
          <a:blip r:embed="rId3"/>
          <a:stretch>
            <a:fillRect/>
          </a:stretch>
        </p:blipFill>
        <p:spPr>
          <a:xfrm>
            <a:off x="2417233" y="2773627"/>
            <a:ext cx="3949700" cy="3882497"/>
          </a:xfrm>
          <a:prstGeom prst="rect">
            <a:avLst/>
          </a:prstGeom>
        </p:spPr>
      </p:pic>
      <p:pic>
        <p:nvPicPr>
          <p:cNvPr id="5" name="Picture 7" descr="A screenshot of a cell phone&#10;&#10;Description generated with very high confidence">
            <a:extLst>
              <a:ext uri="{FF2B5EF4-FFF2-40B4-BE49-F238E27FC236}">
                <a16:creationId xmlns:a16="http://schemas.microsoft.com/office/drawing/2014/main" id="{09F55E38-F4D5-4CF5-A041-FCB569CB986F}"/>
              </a:ext>
            </a:extLst>
          </p:cNvPr>
          <p:cNvPicPr>
            <a:picLocks noChangeAspect="1"/>
          </p:cNvPicPr>
          <p:nvPr/>
        </p:nvPicPr>
        <p:blipFill>
          <a:blip r:embed="rId4"/>
          <a:stretch>
            <a:fillRect/>
          </a:stretch>
        </p:blipFill>
        <p:spPr>
          <a:xfrm>
            <a:off x="142731" y="2609850"/>
            <a:ext cx="2148705" cy="4114800"/>
          </a:xfrm>
          <a:prstGeom prst="rect">
            <a:avLst/>
          </a:prstGeom>
        </p:spPr>
      </p:pic>
      <p:pic>
        <p:nvPicPr>
          <p:cNvPr id="3" name="Picture 7" descr="A close up of text on a white background&#10;&#10;Description generated with very high confidence">
            <a:extLst>
              <a:ext uri="{FF2B5EF4-FFF2-40B4-BE49-F238E27FC236}">
                <a16:creationId xmlns:a16="http://schemas.microsoft.com/office/drawing/2014/main" id="{CC6E4391-B0A6-4416-80CF-D740DDEE7553}"/>
              </a:ext>
            </a:extLst>
          </p:cNvPr>
          <p:cNvPicPr>
            <a:picLocks noChangeAspect="1"/>
          </p:cNvPicPr>
          <p:nvPr/>
        </p:nvPicPr>
        <p:blipFill>
          <a:blip r:embed="rId5"/>
          <a:stretch>
            <a:fillRect/>
          </a:stretch>
        </p:blipFill>
        <p:spPr>
          <a:xfrm>
            <a:off x="6417733" y="2977859"/>
            <a:ext cx="5770033" cy="3622199"/>
          </a:xfrm>
          <a:prstGeom prst="rect">
            <a:avLst/>
          </a:prstGeom>
        </p:spPr>
      </p:pic>
    </p:spTree>
    <p:extLst>
      <p:ext uri="{BB962C8B-B14F-4D97-AF65-F5344CB8AC3E}">
        <p14:creationId xmlns:p14="http://schemas.microsoft.com/office/powerpoint/2010/main" val="16887234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rotWithShape="1">
          <a:blip r:embed="rId2">
            <a:extLst>
              <a:ext uri="{28A0092B-C50C-407E-A947-70E740481C1C}">
                <a14:useLocalDpi xmlns:a14="http://schemas.microsoft.com/office/drawing/2010/main" val="0"/>
              </a:ext>
            </a:extLst>
          </a:blip>
          <a:srcRect l="5931" t="3284" r="68610" b="47461"/>
          <a:stretch/>
        </p:blipFill>
        <p:spPr bwMode="auto">
          <a:xfrm>
            <a:off x="-81396" y="-257693"/>
            <a:ext cx="2375712" cy="2269373"/>
          </a:xfrm>
          <a:prstGeom prst="rect">
            <a:avLst/>
          </a:prstGeom>
          <a:ln>
            <a:noFill/>
          </a:ln>
          <a:extLst>
            <a:ext uri="{53640926-AAD7-44D8-BBD7-CCE9431645EC}">
              <a14:shadowObscured xmlns:a14="http://schemas.microsoft.com/office/drawing/2010/main"/>
            </a:ext>
          </a:extLst>
        </p:spPr>
      </p:pic>
      <p:sp>
        <p:nvSpPr>
          <p:cNvPr id="6" name="Title 1"/>
          <p:cNvSpPr txBox="1">
            <a:spLocks/>
          </p:cNvSpPr>
          <p:nvPr/>
        </p:nvSpPr>
        <p:spPr>
          <a:xfrm>
            <a:off x="2244439" y="249381"/>
            <a:ext cx="9892146" cy="1503831"/>
          </a:xfrm>
          <a:prstGeom prst="rect">
            <a:avLst/>
          </a:prstGeom>
        </p:spPr>
        <p:txBody>
          <a:bodyPr vert="horz" lIns="91440" tIns="45720" rIns="91440" bIns="45720" rtlCol="0" anchor="ctr">
            <a:noAutofit/>
          </a:bodyPr>
          <a:lst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a:lstStyle>
          <a:p>
            <a:r>
              <a:rPr lang="en-GB" sz="4800" b="1" cap="none" dirty="0"/>
              <a:t>Exam &amp; School support </a:t>
            </a:r>
          </a:p>
        </p:txBody>
      </p:sp>
      <p:sp>
        <p:nvSpPr>
          <p:cNvPr id="7" name="Content Placeholder 2"/>
          <p:cNvSpPr>
            <a:spLocks noGrp="1"/>
          </p:cNvSpPr>
          <p:nvPr>
            <p:ph idx="1"/>
          </p:nvPr>
        </p:nvSpPr>
        <p:spPr>
          <a:xfrm>
            <a:off x="207818" y="2011680"/>
            <a:ext cx="11720946" cy="4650739"/>
          </a:xfrm>
        </p:spPr>
        <p:txBody>
          <a:bodyPr vert="horz" lIns="91440" tIns="45720" rIns="91440" bIns="45720" rtlCol="0" anchor="t">
            <a:normAutofit/>
          </a:bodyPr>
          <a:lstStyle/>
          <a:p>
            <a:pPr marL="0" indent="0" algn="ctr">
              <a:buNone/>
            </a:pPr>
            <a:r>
              <a:rPr lang="en-GB" sz="4000" b="1" dirty="0"/>
              <a:t>Careers/ Applications Support</a:t>
            </a:r>
            <a:endParaRPr lang="en-US" sz="4000" dirty="0"/>
          </a:p>
          <a:p>
            <a:pPr marL="0" indent="0">
              <a:buNone/>
            </a:pPr>
            <a:r>
              <a:rPr lang="en-GB" dirty="0"/>
              <a:t>-Will run until exams start in </a:t>
            </a:r>
          </a:p>
          <a:p>
            <a:pPr marL="0" indent="0">
              <a:buNone/>
            </a:pPr>
            <a:r>
              <a:rPr lang="en-GB" dirty="0"/>
              <a:t>-3-4pm in C31 </a:t>
            </a:r>
          </a:p>
          <a:p>
            <a:pPr>
              <a:buFontTx/>
              <a:buChar char="-"/>
            </a:pPr>
            <a:r>
              <a:rPr lang="en-GB" dirty="0"/>
              <a:t>Help with college applications, looking for apprenticeships, CV and cover letters, and job applications</a:t>
            </a:r>
          </a:p>
          <a:p>
            <a:pPr marL="0" indent="0">
              <a:buNone/>
            </a:pPr>
            <a:r>
              <a:rPr lang="en-GB" dirty="0"/>
              <a:t>- Extra support for parents/ carers at request, email Daniel.Watson@sharemat.co.uk </a:t>
            </a:r>
          </a:p>
          <a:p>
            <a:pPr marL="0" indent="0" algn="ctr">
              <a:buNone/>
            </a:pPr>
            <a:endParaRPr lang="en-GB" sz="3200" b="1" dirty="0"/>
          </a:p>
        </p:txBody>
      </p:sp>
    </p:spTree>
    <p:extLst>
      <p:ext uri="{BB962C8B-B14F-4D97-AF65-F5344CB8AC3E}">
        <p14:creationId xmlns:p14="http://schemas.microsoft.com/office/powerpoint/2010/main" val="21334227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rotWithShape="1">
          <a:blip r:embed="rId2">
            <a:extLst>
              <a:ext uri="{28A0092B-C50C-407E-A947-70E740481C1C}">
                <a14:useLocalDpi xmlns:a14="http://schemas.microsoft.com/office/drawing/2010/main" val="0"/>
              </a:ext>
            </a:extLst>
          </a:blip>
          <a:srcRect l="5931" t="3284" r="68610" b="47461"/>
          <a:stretch/>
        </p:blipFill>
        <p:spPr bwMode="auto">
          <a:xfrm>
            <a:off x="-81396" y="-257693"/>
            <a:ext cx="2375712" cy="2269373"/>
          </a:xfrm>
          <a:prstGeom prst="rect">
            <a:avLst/>
          </a:prstGeom>
          <a:ln>
            <a:noFill/>
          </a:ln>
          <a:extLst>
            <a:ext uri="{53640926-AAD7-44D8-BBD7-CCE9431645EC}">
              <a14:shadowObscured xmlns:a14="http://schemas.microsoft.com/office/drawing/2010/main"/>
            </a:ext>
          </a:extLst>
        </p:spPr>
      </p:pic>
      <p:sp>
        <p:nvSpPr>
          <p:cNvPr id="6" name="Title 1"/>
          <p:cNvSpPr txBox="1">
            <a:spLocks/>
          </p:cNvSpPr>
          <p:nvPr/>
        </p:nvSpPr>
        <p:spPr>
          <a:xfrm>
            <a:off x="2244439" y="249381"/>
            <a:ext cx="9892146" cy="1503831"/>
          </a:xfrm>
          <a:prstGeom prst="rect">
            <a:avLst/>
          </a:prstGeom>
        </p:spPr>
        <p:txBody>
          <a:bodyPr vert="horz" lIns="91440" tIns="45720" rIns="91440" bIns="45720" rtlCol="0" anchor="ctr">
            <a:noAutofit/>
          </a:bodyPr>
          <a:lst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a:lstStyle>
          <a:p>
            <a:r>
              <a:rPr lang="en-GB" sz="4800" b="1" cap="none" dirty="0"/>
              <a:t>Exam &amp; School support </a:t>
            </a:r>
          </a:p>
        </p:txBody>
      </p:sp>
      <p:sp>
        <p:nvSpPr>
          <p:cNvPr id="7" name="Content Placeholder 2"/>
          <p:cNvSpPr>
            <a:spLocks noGrp="1"/>
          </p:cNvSpPr>
          <p:nvPr>
            <p:ph idx="1"/>
          </p:nvPr>
        </p:nvSpPr>
        <p:spPr>
          <a:xfrm>
            <a:off x="235527" y="1948793"/>
            <a:ext cx="11720946" cy="4909207"/>
          </a:xfrm>
        </p:spPr>
        <p:txBody>
          <a:bodyPr vert="horz" lIns="91440" tIns="45720" rIns="91440" bIns="45720" rtlCol="0" anchor="t">
            <a:normAutofit/>
          </a:bodyPr>
          <a:lstStyle/>
          <a:p>
            <a:pPr marL="0" indent="0" algn="ctr">
              <a:buNone/>
            </a:pPr>
            <a:r>
              <a:rPr lang="en-GB" sz="4000" dirty="0"/>
              <a:t>Deadlines for local colleges</a:t>
            </a:r>
            <a:endParaRPr lang="en-US" sz="4000" dirty="0"/>
          </a:p>
          <a:p>
            <a:r>
              <a:rPr lang="en-GB" sz="3200" b="1" dirty="0"/>
              <a:t>Shelley College -</a:t>
            </a:r>
            <a:r>
              <a:rPr lang="en-GB" dirty="0"/>
              <a:t>.</a:t>
            </a:r>
          </a:p>
          <a:p>
            <a:pPr>
              <a:buFontTx/>
              <a:buChar char="-"/>
            </a:pPr>
            <a:r>
              <a:rPr lang="en-GB" sz="3200" b="1" dirty="0"/>
              <a:t>Greenhead College - </a:t>
            </a:r>
            <a:r>
              <a:rPr lang="en-GB" dirty="0"/>
              <a:t>.</a:t>
            </a:r>
          </a:p>
          <a:p>
            <a:pPr>
              <a:buFontTx/>
              <a:buChar char="-"/>
            </a:pPr>
            <a:r>
              <a:rPr lang="en-GB" sz="3200" b="1" dirty="0"/>
              <a:t>Huddersfield New College –</a:t>
            </a:r>
          </a:p>
          <a:p>
            <a:pPr>
              <a:buFontTx/>
              <a:buChar char="-"/>
            </a:pPr>
            <a:r>
              <a:rPr lang="en-GB" sz="3200" b="1" dirty="0"/>
              <a:t>Kirklees College</a:t>
            </a:r>
          </a:p>
          <a:p>
            <a:pPr>
              <a:buFontTx/>
              <a:buChar char="-"/>
            </a:pPr>
            <a:r>
              <a:rPr lang="en-GB" sz="3200" b="1" dirty="0"/>
              <a:t>Barnsley College</a:t>
            </a:r>
          </a:p>
          <a:p>
            <a:pPr>
              <a:buFontTx/>
              <a:buChar char="-"/>
            </a:pPr>
            <a:r>
              <a:rPr lang="en-GB" b="1" dirty="0"/>
              <a:t>For other institutions check their websites for specific deadlines. </a:t>
            </a:r>
          </a:p>
        </p:txBody>
      </p:sp>
    </p:spTree>
    <p:extLst>
      <p:ext uri="{BB962C8B-B14F-4D97-AF65-F5344CB8AC3E}">
        <p14:creationId xmlns:p14="http://schemas.microsoft.com/office/powerpoint/2010/main" val="5320479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rotWithShape="1">
          <a:blip r:embed="rId2">
            <a:extLst>
              <a:ext uri="{28A0092B-C50C-407E-A947-70E740481C1C}">
                <a14:useLocalDpi xmlns:a14="http://schemas.microsoft.com/office/drawing/2010/main" val="0"/>
              </a:ext>
            </a:extLst>
          </a:blip>
          <a:srcRect l="5931" t="3284" r="68610" b="47461"/>
          <a:stretch/>
        </p:blipFill>
        <p:spPr bwMode="auto">
          <a:xfrm>
            <a:off x="-81396" y="-257693"/>
            <a:ext cx="2375712" cy="2269373"/>
          </a:xfrm>
          <a:prstGeom prst="rect">
            <a:avLst/>
          </a:prstGeom>
          <a:ln>
            <a:noFill/>
          </a:ln>
          <a:extLst>
            <a:ext uri="{53640926-AAD7-44D8-BBD7-CCE9431645EC}">
              <a14:shadowObscured xmlns:a14="http://schemas.microsoft.com/office/drawing/2010/main"/>
            </a:ext>
          </a:extLst>
        </p:spPr>
      </p:pic>
      <p:sp>
        <p:nvSpPr>
          <p:cNvPr id="6" name="Title 1"/>
          <p:cNvSpPr txBox="1">
            <a:spLocks/>
          </p:cNvSpPr>
          <p:nvPr/>
        </p:nvSpPr>
        <p:spPr>
          <a:xfrm>
            <a:off x="2244439" y="249381"/>
            <a:ext cx="9892146" cy="1503831"/>
          </a:xfrm>
          <a:prstGeom prst="rect">
            <a:avLst/>
          </a:prstGeom>
        </p:spPr>
        <p:txBody>
          <a:bodyPr vert="horz" lIns="91440" tIns="45720" rIns="91440" bIns="45720" rtlCol="0" anchor="ctr">
            <a:noAutofit/>
          </a:bodyPr>
          <a:lst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a:lstStyle>
          <a:p>
            <a:r>
              <a:rPr lang="en-GB" sz="4800" b="1" cap="none" dirty="0"/>
              <a:t>Mental Health and Wellbeing Support</a:t>
            </a:r>
            <a:endParaRPr lang="en-US" dirty="0"/>
          </a:p>
        </p:txBody>
      </p:sp>
      <p:sp>
        <p:nvSpPr>
          <p:cNvPr id="7" name="Content Placeholder 2"/>
          <p:cNvSpPr>
            <a:spLocks noGrp="1"/>
          </p:cNvSpPr>
          <p:nvPr>
            <p:ph idx="1"/>
          </p:nvPr>
        </p:nvSpPr>
        <p:spPr>
          <a:xfrm>
            <a:off x="207818" y="2011680"/>
            <a:ext cx="6693863" cy="4206240"/>
          </a:xfrm>
        </p:spPr>
        <p:txBody>
          <a:bodyPr vert="horz" lIns="91440" tIns="45720" rIns="91440" bIns="45720" rtlCol="0" anchor="t">
            <a:normAutofit fontScale="92500"/>
          </a:bodyPr>
          <a:lstStyle/>
          <a:p>
            <a:r>
              <a:rPr lang="en-GB" dirty="0"/>
              <a:t>Friends and family</a:t>
            </a:r>
          </a:p>
          <a:p>
            <a:r>
              <a:rPr lang="en-GB" dirty="0"/>
              <a:t>Emotional wellbeing support groups – referral from Pastoral Office</a:t>
            </a:r>
          </a:p>
          <a:p>
            <a:r>
              <a:rPr lang="en-GB" dirty="0"/>
              <a:t>School – form tutors, subject teachers, pastoral team, Well-being team, senior team</a:t>
            </a:r>
          </a:p>
          <a:p>
            <a:r>
              <a:rPr lang="en-GB" dirty="0"/>
              <a:t>School nurse  - Through a referral from the Pastoral Office</a:t>
            </a:r>
          </a:p>
          <a:p>
            <a:r>
              <a:rPr lang="en-GB" dirty="0"/>
              <a:t>Online services </a:t>
            </a:r>
          </a:p>
          <a:p>
            <a:pPr marL="0" indent="0">
              <a:buNone/>
            </a:pPr>
            <a:r>
              <a:rPr lang="en-GB" dirty="0"/>
              <a:t> </a:t>
            </a:r>
            <a:r>
              <a:rPr lang="en-GB" dirty="0">
                <a:hlinkClick r:id="rId3"/>
              </a:rPr>
              <a:t>www.kooth.com</a:t>
            </a:r>
            <a:r>
              <a:rPr lang="en-GB" dirty="0"/>
              <a:t> (Free online emotional wellbeing and counselling support)</a:t>
            </a:r>
          </a:p>
          <a:p>
            <a:pPr marL="0" indent="0">
              <a:buNone/>
            </a:pPr>
            <a:r>
              <a:rPr lang="en-GB" dirty="0">
                <a:hlinkClick r:id="rId4"/>
              </a:rPr>
              <a:t>https://youngminds.org.uk/</a:t>
            </a:r>
            <a:r>
              <a:rPr lang="en-GB" dirty="0"/>
              <a:t> (Mental Health support website)</a:t>
            </a:r>
          </a:p>
        </p:txBody>
      </p:sp>
      <p:pic>
        <p:nvPicPr>
          <p:cNvPr id="3" name="Picture 2"/>
          <p:cNvPicPr>
            <a:picLocks noChangeAspect="1"/>
          </p:cNvPicPr>
          <p:nvPr/>
        </p:nvPicPr>
        <p:blipFill>
          <a:blip r:embed="rId5">
            <a:extLst>
              <a:ext uri="{BEBA8EAE-BF5A-486C-A8C5-ECC9F3942E4B}">
                <a14:imgProps xmlns:a14="http://schemas.microsoft.com/office/drawing/2010/main">
                  <a14:imgLayer r:embed="rId6">
                    <a14:imgEffect>
                      <a14:backgroundRemoval t="0" b="100000" l="0" r="100000"/>
                    </a14:imgEffect>
                  </a14:imgLayer>
                </a14:imgProps>
              </a:ext>
            </a:extLst>
          </a:blip>
          <a:stretch>
            <a:fillRect/>
          </a:stretch>
        </p:blipFill>
        <p:spPr>
          <a:xfrm>
            <a:off x="7669068" y="1941704"/>
            <a:ext cx="4180416" cy="836083"/>
          </a:xfrm>
          <a:prstGeom prst="rect">
            <a:avLst/>
          </a:prstGeom>
        </p:spPr>
      </p:pic>
      <p:pic>
        <p:nvPicPr>
          <p:cNvPr id="3076" name="Picture 4" descr="Image result for kooth"/>
          <p:cNvPicPr>
            <a:picLocks noChangeAspect="1" noChangeArrowheads="1"/>
          </p:cNvPicPr>
          <p:nvPr/>
        </p:nvPicPr>
        <p:blipFill rotWithShape="1">
          <a:blip r:embed="rId7">
            <a:extLst>
              <a:ext uri="{28A0092B-C50C-407E-A947-70E740481C1C}">
                <a14:useLocalDpi xmlns:a14="http://schemas.microsoft.com/office/drawing/2010/main" val="0"/>
              </a:ext>
            </a:extLst>
          </a:blip>
          <a:srcRect l="22494" t="37384" r="22825" b="33349"/>
          <a:stretch/>
        </p:blipFill>
        <p:spPr bwMode="auto">
          <a:xfrm>
            <a:off x="8192178" y="2874713"/>
            <a:ext cx="3132404" cy="1108943"/>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4" descr="A picture containing food&#10;&#10;Description generated with very high confidence">
            <a:extLst>
              <a:ext uri="{FF2B5EF4-FFF2-40B4-BE49-F238E27FC236}">
                <a16:creationId xmlns:a16="http://schemas.microsoft.com/office/drawing/2014/main" id="{AF490244-9A3D-42BF-9712-16BB756DD2D0}"/>
              </a:ext>
            </a:extLst>
          </p:cNvPr>
          <p:cNvPicPr>
            <a:picLocks noChangeAspect="1"/>
          </p:cNvPicPr>
          <p:nvPr/>
        </p:nvPicPr>
        <p:blipFill>
          <a:blip r:embed="rId8"/>
          <a:stretch>
            <a:fillRect/>
          </a:stretch>
        </p:blipFill>
        <p:spPr>
          <a:xfrm>
            <a:off x="7391400" y="4033294"/>
            <a:ext cx="4447116" cy="2738995"/>
          </a:xfrm>
          <a:prstGeom prst="rect">
            <a:avLst/>
          </a:prstGeom>
        </p:spPr>
      </p:pic>
    </p:spTree>
    <p:extLst>
      <p:ext uri="{BB962C8B-B14F-4D97-AF65-F5344CB8AC3E}">
        <p14:creationId xmlns:p14="http://schemas.microsoft.com/office/powerpoint/2010/main" val="18018431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rotWithShape="1">
          <a:blip r:embed="rId2">
            <a:extLst>
              <a:ext uri="{28A0092B-C50C-407E-A947-70E740481C1C}">
                <a14:useLocalDpi xmlns:a14="http://schemas.microsoft.com/office/drawing/2010/main" val="0"/>
              </a:ext>
            </a:extLst>
          </a:blip>
          <a:srcRect l="5931" t="3284" r="68610" b="47461"/>
          <a:stretch/>
        </p:blipFill>
        <p:spPr bwMode="auto">
          <a:xfrm>
            <a:off x="-81396" y="-257693"/>
            <a:ext cx="2375712" cy="2269373"/>
          </a:xfrm>
          <a:prstGeom prst="rect">
            <a:avLst/>
          </a:prstGeom>
          <a:ln>
            <a:noFill/>
          </a:ln>
          <a:extLst>
            <a:ext uri="{53640926-AAD7-44D8-BBD7-CCE9431645EC}">
              <a14:shadowObscured xmlns:a14="http://schemas.microsoft.com/office/drawing/2010/main"/>
            </a:ext>
          </a:extLst>
        </p:spPr>
      </p:pic>
      <p:sp>
        <p:nvSpPr>
          <p:cNvPr id="6" name="Title 1"/>
          <p:cNvSpPr txBox="1">
            <a:spLocks/>
          </p:cNvSpPr>
          <p:nvPr/>
        </p:nvSpPr>
        <p:spPr>
          <a:xfrm>
            <a:off x="1948106" y="249381"/>
            <a:ext cx="10188479" cy="1503831"/>
          </a:xfrm>
          <a:prstGeom prst="rect">
            <a:avLst/>
          </a:prstGeom>
        </p:spPr>
        <p:txBody>
          <a:bodyPr vert="horz" lIns="91440" tIns="45720" rIns="91440" bIns="45720" rtlCol="0" anchor="ctr">
            <a:noAutofit/>
          </a:bodyPr>
          <a:lst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a:lstStyle>
          <a:p>
            <a:r>
              <a:rPr lang="en-GB" sz="4800" b="1" cap="none" dirty="0">
                <a:ea typeface="+mj-lt"/>
                <a:cs typeface="+mj-lt"/>
              </a:rPr>
              <a:t>Mental Health and Wellbeing Support</a:t>
            </a:r>
            <a:endParaRPr lang="en-GB" sz="4800" cap="none" dirty="0">
              <a:ea typeface="+mj-lt"/>
              <a:cs typeface="+mj-lt"/>
            </a:endParaRPr>
          </a:p>
        </p:txBody>
      </p:sp>
      <p:sp>
        <p:nvSpPr>
          <p:cNvPr id="7" name="Content Placeholder 2"/>
          <p:cNvSpPr>
            <a:spLocks noGrp="1"/>
          </p:cNvSpPr>
          <p:nvPr>
            <p:ph idx="1"/>
          </p:nvPr>
        </p:nvSpPr>
        <p:spPr>
          <a:xfrm>
            <a:off x="38485" y="2011680"/>
            <a:ext cx="11890279" cy="4629573"/>
          </a:xfrm>
        </p:spPr>
        <p:txBody>
          <a:bodyPr vert="horz" lIns="91440" tIns="45720" rIns="91440" bIns="45720" rtlCol="0" anchor="t">
            <a:normAutofit fontScale="85000" lnSpcReduction="20000"/>
          </a:bodyPr>
          <a:lstStyle/>
          <a:p>
            <a:pPr marL="0" indent="0" algn="r">
              <a:buNone/>
            </a:pPr>
            <a:r>
              <a:rPr lang="en-GB" sz="3200" b="1" dirty="0">
                <a:ea typeface="+mn-lt"/>
                <a:cs typeface="+mn-lt"/>
              </a:rPr>
              <a:t>Creating the right atmosphere for success</a:t>
            </a:r>
            <a:endParaRPr lang="en-US" dirty="0">
              <a:ea typeface="+mn-lt"/>
              <a:cs typeface="+mn-lt"/>
            </a:endParaRPr>
          </a:p>
          <a:p>
            <a:pPr algn="r">
              <a:buNone/>
            </a:pPr>
            <a:endParaRPr lang="en-US" dirty="0"/>
          </a:p>
          <a:p>
            <a:pPr algn="r">
              <a:buNone/>
            </a:pPr>
            <a:r>
              <a:rPr lang="en-US" dirty="0"/>
              <a:t>Get plenty of sleep</a:t>
            </a:r>
          </a:p>
          <a:p>
            <a:pPr algn="r">
              <a:buNone/>
            </a:pPr>
            <a:r>
              <a:rPr lang="en-US" dirty="0"/>
              <a:t>Eat well</a:t>
            </a:r>
          </a:p>
          <a:p>
            <a:pPr algn="r">
              <a:buNone/>
            </a:pPr>
            <a:r>
              <a:rPr lang="en-US" dirty="0"/>
              <a:t>Avoid alcohol, smoking and drugs</a:t>
            </a:r>
          </a:p>
          <a:p>
            <a:pPr algn="r">
              <a:buNone/>
            </a:pPr>
            <a:r>
              <a:rPr lang="en-US" dirty="0"/>
              <a:t>Get plenty of sunlight</a:t>
            </a:r>
          </a:p>
          <a:p>
            <a:pPr algn="r">
              <a:buNone/>
            </a:pPr>
            <a:r>
              <a:rPr lang="en-US" dirty="0"/>
              <a:t>Manage stress</a:t>
            </a:r>
          </a:p>
          <a:p>
            <a:pPr algn="r">
              <a:buNone/>
            </a:pPr>
            <a:r>
              <a:rPr lang="en-US" dirty="0"/>
              <a:t>Activity and exercise</a:t>
            </a:r>
          </a:p>
          <a:p>
            <a:pPr algn="r">
              <a:buNone/>
            </a:pPr>
            <a:r>
              <a:rPr lang="en-US" dirty="0"/>
              <a:t>Do something you enjoy</a:t>
            </a:r>
          </a:p>
          <a:p>
            <a:pPr algn="r">
              <a:buNone/>
            </a:pPr>
            <a:r>
              <a:rPr lang="en-US" dirty="0"/>
              <a:t>Connect with others and be sociable</a:t>
            </a:r>
          </a:p>
          <a:p>
            <a:pPr algn="r">
              <a:buNone/>
            </a:pPr>
            <a:r>
              <a:rPr lang="en-US" dirty="0"/>
              <a:t>Do things for others</a:t>
            </a:r>
          </a:p>
          <a:p>
            <a:pPr algn="r">
              <a:buNone/>
            </a:pPr>
            <a:r>
              <a:rPr lang="en-US" dirty="0"/>
              <a:t>Ask for help</a:t>
            </a:r>
          </a:p>
          <a:p>
            <a:pPr marL="0" indent="0" algn="r">
              <a:buNone/>
            </a:pPr>
            <a:endParaRPr lang="en-US" dirty="0"/>
          </a:p>
        </p:txBody>
      </p:sp>
      <p:pic>
        <p:nvPicPr>
          <p:cNvPr id="2" name="Picture 2" descr="A close up of a sign&#10;&#10;Description generated with very high confidence">
            <a:extLst>
              <a:ext uri="{FF2B5EF4-FFF2-40B4-BE49-F238E27FC236}">
                <a16:creationId xmlns:a16="http://schemas.microsoft.com/office/drawing/2014/main" id="{F046D87A-2002-46CD-893E-6A0BEF26AC76}"/>
              </a:ext>
            </a:extLst>
          </p:cNvPr>
          <p:cNvPicPr>
            <a:picLocks noChangeAspect="1"/>
          </p:cNvPicPr>
          <p:nvPr/>
        </p:nvPicPr>
        <p:blipFill>
          <a:blip r:embed="rId3"/>
          <a:stretch>
            <a:fillRect/>
          </a:stretch>
        </p:blipFill>
        <p:spPr>
          <a:xfrm>
            <a:off x="723900" y="2954425"/>
            <a:ext cx="4796366" cy="2324984"/>
          </a:xfrm>
          <a:prstGeom prst="rect">
            <a:avLst/>
          </a:prstGeom>
        </p:spPr>
      </p:pic>
    </p:spTree>
    <p:extLst>
      <p:ext uri="{BB962C8B-B14F-4D97-AF65-F5344CB8AC3E}">
        <p14:creationId xmlns:p14="http://schemas.microsoft.com/office/powerpoint/2010/main" val="22059249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rotWithShape="1">
          <a:blip r:embed="rId2">
            <a:extLst>
              <a:ext uri="{28A0092B-C50C-407E-A947-70E740481C1C}">
                <a14:useLocalDpi xmlns:a14="http://schemas.microsoft.com/office/drawing/2010/main" val="0"/>
              </a:ext>
            </a:extLst>
          </a:blip>
          <a:srcRect l="5931" t="3284" r="68610" b="47461"/>
          <a:stretch/>
        </p:blipFill>
        <p:spPr bwMode="auto">
          <a:xfrm>
            <a:off x="-81396" y="-257693"/>
            <a:ext cx="2375712" cy="2269373"/>
          </a:xfrm>
          <a:prstGeom prst="rect">
            <a:avLst/>
          </a:prstGeom>
          <a:ln>
            <a:noFill/>
          </a:ln>
          <a:extLst>
            <a:ext uri="{53640926-AAD7-44D8-BBD7-CCE9431645EC}">
              <a14:shadowObscured xmlns:a14="http://schemas.microsoft.com/office/drawing/2010/main"/>
            </a:ext>
          </a:extLst>
        </p:spPr>
      </p:pic>
      <p:sp>
        <p:nvSpPr>
          <p:cNvPr id="6" name="Title 1"/>
          <p:cNvSpPr txBox="1">
            <a:spLocks/>
          </p:cNvSpPr>
          <p:nvPr/>
        </p:nvSpPr>
        <p:spPr>
          <a:xfrm>
            <a:off x="2244439" y="249381"/>
            <a:ext cx="9892146" cy="1503831"/>
          </a:xfrm>
          <a:prstGeom prst="rect">
            <a:avLst/>
          </a:prstGeom>
        </p:spPr>
        <p:txBody>
          <a:bodyPr vert="horz" lIns="91440" tIns="45720" rIns="91440" bIns="45720" rtlCol="0" anchor="ctr">
            <a:noAutofit/>
          </a:bodyPr>
          <a:lst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a:lstStyle>
          <a:p>
            <a:pPr algn="ctr"/>
            <a:r>
              <a:rPr lang="en-GB" sz="4800" b="1" cap="none" dirty="0"/>
              <a:t>Understanding my inner chimp – Managing emotions</a:t>
            </a:r>
          </a:p>
        </p:txBody>
      </p:sp>
      <p:sp>
        <p:nvSpPr>
          <p:cNvPr id="7" name="Content Placeholder 2"/>
          <p:cNvSpPr>
            <a:spLocks noGrp="1"/>
          </p:cNvSpPr>
          <p:nvPr>
            <p:ph idx="1"/>
          </p:nvPr>
        </p:nvSpPr>
        <p:spPr>
          <a:xfrm>
            <a:off x="207818" y="2011680"/>
            <a:ext cx="11720946" cy="4206240"/>
          </a:xfrm>
        </p:spPr>
        <p:txBody>
          <a:bodyPr vert="horz" lIns="91440" tIns="45720" rIns="91440" bIns="45720" rtlCol="0" anchor="t">
            <a:normAutofit/>
          </a:bodyPr>
          <a:lstStyle/>
          <a:p>
            <a:r>
              <a:rPr lang="en-GB" dirty="0"/>
              <a:t>Motivation and procrastination</a:t>
            </a:r>
          </a:p>
          <a:p>
            <a:r>
              <a:rPr lang="en-GB" dirty="0"/>
              <a:t>Outburst of emotions –anger, tears, anxiety, stress, worry</a:t>
            </a:r>
          </a:p>
          <a:p>
            <a:r>
              <a:rPr lang="en-GB" dirty="0"/>
              <a:t>Struggle to see things in perspective or see the bigger picture</a:t>
            </a:r>
          </a:p>
          <a:p>
            <a:pPr algn="ctr"/>
            <a:endParaRPr lang="en-GB" b="1" dirty="0"/>
          </a:p>
          <a:p>
            <a:pPr marL="0" indent="0" algn="ctr">
              <a:buNone/>
            </a:pPr>
            <a:r>
              <a:rPr lang="en-GB" b="1" dirty="0"/>
              <a:t>How to manage the chimp?</a:t>
            </a:r>
          </a:p>
          <a:p>
            <a:pPr marL="0" indent="0">
              <a:buNone/>
            </a:pPr>
            <a:r>
              <a:rPr lang="en-GB" dirty="0"/>
              <a:t>-Exercise the chimp     -Box off negatives/uncontrollable    -Bananas</a:t>
            </a:r>
          </a:p>
        </p:txBody>
      </p:sp>
      <p:pic>
        <p:nvPicPr>
          <p:cNvPr id="12290" name="Picture 2" descr="Image result for chimp management"/>
          <p:cNvPicPr>
            <a:picLocks noChangeAspect="1" noChangeArrowheads="1"/>
          </p:cNvPicPr>
          <p:nvPr/>
        </p:nvPicPr>
        <p:blipFill rotWithShape="1">
          <a:blip r:embed="rId3">
            <a:extLst>
              <a:ext uri="{BEBA8EAE-BF5A-486C-A8C5-ECC9F3942E4B}">
                <a14:imgProps xmlns:a14="http://schemas.microsoft.com/office/drawing/2010/main">
                  <a14:imgLayer r:embed="rId4">
                    <a14:imgEffect>
                      <a14:backgroundRemoval t="0" b="100000" l="24000" r="76400">
                        <a14:foregroundMark x1="32400" y1="60197" x2="51800" y2="57237"/>
                        <a14:foregroundMark x1="30800" y1="76974" x2="70600" y2="62500"/>
                        <a14:foregroundMark x1="37200" y1="87829" x2="68400" y2="76974"/>
                        <a14:foregroundMark x1="40600" y1="25000" x2="63600" y2="26645"/>
                        <a14:foregroundMark x1="49400" y1="38158" x2="51600" y2="27632"/>
                        <a14:foregroundMark x1="40800" y1="29934" x2="64000" y2="22039"/>
                        <a14:foregroundMark x1="63200" y1="31579" x2="57400" y2="28618"/>
                        <a14:foregroundMark x1="32400" y1="54934" x2="51400" y2="55263"/>
                        <a14:foregroundMark x1="30200" y1="67763" x2="71600" y2="68421"/>
                        <a14:foregroundMark x1="46400" y1="64145" x2="51800" y2="59868"/>
                      </a14:backgroundRemoval>
                    </a14:imgEffect>
                  </a14:imgLayer>
                </a14:imgProps>
              </a:ext>
              <a:ext uri="{28A0092B-C50C-407E-A947-70E740481C1C}">
                <a14:useLocalDpi xmlns:a14="http://schemas.microsoft.com/office/drawing/2010/main" val="0"/>
              </a:ext>
            </a:extLst>
          </a:blip>
          <a:srcRect l="24049" r="23696"/>
          <a:stretch/>
        </p:blipFill>
        <p:spPr bwMode="auto">
          <a:xfrm>
            <a:off x="0" y="4845377"/>
            <a:ext cx="1572470" cy="1829586"/>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Image result for chimp management"/>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96432" y="5145228"/>
            <a:ext cx="1772564" cy="1528072"/>
          </a:xfrm>
          <a:prstGeom prst="rect">
            <a:avLst/>
          </a:prstGeom>
          <a:noFill/>
          <a:extLst>
            <a:ext uri="{909E8E84-426E-40DD-AFC4-6F175D3DCCD1}">
              <a14:hiddenFill xmlns:a14="http://schemas.microsoft.com/office/drawing/2010/main">
                <a:solidFill>
                  <a:srgbClr val="FFFFFF"/>
                </a:solidFill>
              </a14:hiddenFill>
            </a:ext>
          </a:extLst>
        </p:spPr>
      </p:pic>
      <p:pic>
        <p:nvPicPr>
          <p:cNvPr id="12296" name="Picture 8" descr="Image result for chimp management"/>
          <p:cNvPicPr>
            <a:picLocks noChangeAspect="1" noChangeArrowheads="1"/>
          </p:cNvPicPr>
          <p:nvPr/>
        </p:nvPicPr>
        <p:blipFill rotWithShape="1">
          <a:blip r:embed="rId6">
            <a:extLst>
              <a:ext uri="{28A0092B-C50C-407E-A947-70E740481C1C}">
                <a14:useLocalDpi xmlns:a14="http://schemas.microsoft.com/office/drawing/2010/main" val="0"/>
              </a:ext>
            </a:extLst>
          </a:blip>
          <a:srcRect l="56798"/>
          <a:stretch/>
        </p:blipFill>
        <p:spPr bwMode="auto">
          <a:xfrm>
            <a:off x="8237060" y="1813874"/>
            <a:ext cx="3899522" cy="50441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014142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rotWithShape="1">
          <a:blip r:embed="rId2">
            <a:extLst>
              <a:ext uri="{28A0092B-C50C-407E-A947-70E740481C1C}">
                <a14:useLocalDpi xmlns:a14="http://schemas.microsoft.com/office/drawing/2010/main" val="0"/>
              </a:ext>
            </a:extLst>
          </a:blip>
          <a:srcRect l="5931" t="3284" r="68610" b="47461"/>
          <a:stretch/>
        </p:blipFill>
        <p:spPr bwMode="auto">
          <a:xfrm>
            <a:off x="-81396" y="-257693"/>
            <a:ext cx="2375712" cy="2269373"/>
          </a:xfrm>
          <a:prstGeom prst="rect">
            <a:avLst/>
          </a:prstGeom>
          <a:ln>
            <a:noFill/>
          </a:ln>
          <a:extLst>
            <a:ext uri="{53640926-AAD7-44D8-BBD7-CCE9431645EC}">
              <a14:shadowObscured xmlns:a14="http://schemas.microsoft.com/office/drawing/2010/main"/>
            </a:ext>
          </a:extLst>
        </p:spPr>
      </p:pic>
      <p:sp>
        <p:nvSpPr>
          <p:cNvPr id="6" name="Title 1"/>
          <p:cNvSpPr txBox="1">
            <a:spLocks/>
          </p:cNvSpPr>
          <p:nvPr/>
        </p:nvSpPr>
        <p:spPr>
          <a:xfrm>
            <a:off x="2244439" y="249381"/>
            <a:ext cx="9892146" cy="1503831"/>
          </a:xfrm>
          <a:prstGeom prst="rect">
            <a:avLst/>
          </a:prstGeom>
        </p:spPr>
        <p:txBody>
          <a:bodyPr vert="horz" lIns="91440" tIns="45720" rIns="91440" bIns="45720" rtlCol="0" anchor="ctr">
            <a:noAutofit/>
          </a:bodyPr>
          <a:lst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a:lstStyle>
          <a:p>
            <a:pPr algn="ctr"/>
            <a:r>
              <a:rPr lang="en-GB" sz="4800" b="1" cap="none" dirty="0"/>
              <a:t>Understanding my inner chimp – Managing emotions</a:t>
            </a:r>
          </a:p>
        </p:txBody>
      </p:sp>
      <p:sp>
        <p:nvSpPr>
          <p:cNvPr id="7" name="Content Placeholder 2"/>
          <p:cNvSpPr>
            <a:spLocks noGrp="1"/>
          </p:cNvSpPr>
          <p:nvPr>
            <p:ph idx="1"/>
          </p:nvPr>
        </p:nvSpPr>
        <p:spPr>
          <a:xfrm>
            <a:off x="104123" y="1876171"/>
            <a:ext cx="3638318" cy="4206240"/>
          </a:xfrm>
        </p:spPr>
        <p:txBody>
          <a:bodyPr/>
          <a:lstStyle/>
          <a:p>
            <a:pPr marL="0" indent="0" algn="ctr">
              <a:buNone/>
            </a:pPr>
            <a:r>
              <a:rPr lang="en-GB" b="1" dirty="0"/>
              <a:t>Stress and worry bucket </a:t>
            </a:r>
          </a:p>
          <a:p>
            <a:r>
              <a:rPr lang="en-GB" dirty="0"/>
              <a:t>What are helpful coping mechanisms?</a:t>
            </a:r>
          </a:p>
          <a:p>
            <a:r>
              <a:rPr lang="en-GB" dirty="0"/>
              <a:t>What are unhelpful coping mechanisms? Factors outside my control.</a:t>
            </a:r>
          </a:p>
          <a:p>
            <a:r>
              <a:rPr lang="en-GB" dirty="0"/>
              <a:t>Importance of looking after yourself </a:t>
            </a:r>
          </a:p>
        </p:txBody>
      </p:sp>
      <p:pic>
        <p:nvPicPr>
          <p:cNvPr id="12300" name="Picture 12" descr="Image result for stress bucket"/>
          <p:cNvPicPr>
            <a:picLocks noChangeAspect="1" noChangeArrowheads="1"/>
          </p:cNvPicPr>
          <p:nvPr/>
        </p:nvPicPr>
        <p:blipFill rotWithShape="1">
          <a:blip r:embed="rId3">
            <a:extLst>
              <a:ext uri="{28A0092B-C50C-407E-A947-70E740481C1C}">
                <a14:useLocalDpi xmlns:a14="http://schemas.microsoft.com/office/drawing/2010/main" val="0"/>
              </a:ext>
            </a:extLst>
          </a:blip>
          <a:srcRect l="5109" t="3079" r="3157" b="6558"/>
          <a:stretch/>
        </p:blipFill>
        <p:spPr bwMode="auto">
          <a:xfrm>
            <a:off x="3931025" y="1876171"/>
            <a:ext cx="8205560" cy="4892274"/>
          </a:xfrm>
          <a:prstGeom prst="rect">
            <a:avLst/>
          </a:prstGeom>
          <a:noFill/>
          <a:extLst>
            <a:ext uri="{909E8E84-426E-40DD-AFC4-6F175D3DCCD1}">
              <a14:hiddenFill xmlns:a14="http://schemas.microsoft.com/office/drawing/2010/main">
                <a:solidFill>
                  <a:srgbClr val="FFFFFF"/>
                </a:solidFill>
              </a14:hiddenFill>
            </a:ext>
          </a:extLst>
        </p:spPr>
      </p:pic>
      <p:pic>
        <p:nvPicPr>
          <p:cNvPr id="14338" name="Picture 2" descr="Image result for take care of yourself no one else will"/>
          <p:cNvPicPr>
            <a:picLocks noChangeAspect="1" noChangeArrowheads="1"/>
          </p:cNvPicPr>
          <p:nvPr/>
        </p:nvPicPr>
        <p:blipFill rotWithShape="1">
          <a:blip r:embed="rId4">
            <a:extLst>
              <a:ext uri="{28A0092B-C50C-407E-A947-70E740481C1C}">
                <a14:useLocalDpi xmlns:a14="http://schemas.microsoft.com/office/drawing/2010/main" val="0"/>
              </a:ext>
            </a:extLst>
          </a:blip>
          <a:srcRect t="11097" b="10999"/>
          <a:stretch/>
        </p:blipFill>
        <p:spPr bwMode="auto">
          <a:xfrm>
            <a:off x="690523" y="4937292"/>
            <a:ext cx="2465518" cy="19207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96329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rotWithShape="1">
          <a:blip r:embed="rId2">
            <a:extLst>
              <a:ext uri="{28A0092B-C50C-407E-A947-70E740481C1C}">
                <a14:useLocalDpi xmlns:a14="http://schemas.microsoft.com/office/drawing/2010/main" val="0"/>
              </a:ext>
            </a:extLst>
          </a:blip>
          <a:srcRect l="5931" t="3284" r="68610" b="47461"/>
          <a:stretch/>
        </p:blipFill>
        <p:spPr bwMode="auto">
          <a:xfrm>
            <a:off x="-81396" y="-257693"/>
            <a:ext cx="2375712" cy="2269373"/>
          </a:xfrm>
          <a:prstGeom prst="rect">
            <a:avLst/>
          </a:prstGeom>
          <a:ln>
            <a:noFill/>
          </a:ln>
          <a:extLst>
            <a:ext uri="{53640926-AAD7-44D8-BBD7-CCE9431645EC}">
              <a14:shadowObscured xmlns:a14="http://schemas.microsoft.com/office/drawing/2010/main"/>
            </a:ext>
          </a:extLst>
        </p:spPr>
      </p:pic>
      <p:sp>
        <p:nvSpPr>
          <p:cNvPr id="6" name="Title 1"/>
          <p:cNvSpPr txBox="1">
            <a:spLocks/>
          </p:cNvSpPr>
          <p:nvPr/>
        </p:nvSpPr>
        <p:spPr>
          <a:xfrm>
            <a:off x="2244439" y="249381"/>
            <a:ext cx="9892146" cy="1503831"/>
          </a:xfrm>
          <a:prstGeom prst="rect">
            <a:avLst/>
          </a:prstGeom>
        </p:spPr>
        <p:txBody>
          <a:bodyPr vert="horz" lIns="91440" tIns="45720" rIns="91440" bIns="45720" rtlCol="0" anchor="ctr">
            <a:noAutofit/>
          </a:bodyPr>
          <a:lst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a:lstStyle>
          <a:p>
            <a:pPr algn="ctr"/>
            <a:r>
              <a:rPr lang="en-GB" sz="4800" b="1" cap="none" dirty="0"/>
              <a:t>Understanding my inner chimp – Managing emotions</a:t>
            </a:r>
          </a:p>
        </p:txBody>
      </p:sp>
      <p:sp>
        <p:nvSpPr>
          <p:cNvPr id="7" name="Content Placeholder 2"/>
          <p:cNvSpPr>
            <a:spLocks noGrp="1"/>
          </p:cNvSpPr>
          <p:nvPr>
            <p:ph idx="1"/>
          </p:nvPr>
        </p:nvSpPr>
        <p:spPr>
          <a:xfrm>
            <a:off x="7628873" y="1876171"/>
            <a:ext cx="4315651" cy="4206240"/>
          </a:xfrm>
        </p:spPr>
        <p:txBody>
          <a:bodyPr vert="horz" lIns="91440" tIns="45720" rIns="91440" bIns="45720" rtlCol="0" anchor="t">
            <a:normAutofit/>
          </a:bodyPr>
          <a:lstStyle/>
          <a:p>
            <a:pPr marL="0" indent="0" algn="r">
              <a:buNone/>
            </a:pPr>
            <a:r>
              <a:rPr lang="en-GB" b="1" dirty="0"/>
              <a:t> Students with anxiety</a:t>
            </a:r>
            <a:endParaRPr lang="en-US"/>
          </a:p>
          <a:p>
            <a:endParaRPr lang="en-GB" dirty="0"/>
          </a:p>
        </p:txBody>
      </p:sp>
      <p:pic>
        <p:nvPicPr>
          <p:cNvPr id="2" name="Picture 2" descr="A picture containing text, map&#10;&#10;Description generated with very high confidence">
            <a:extLst>
              <a:ext uri="{FF2B5EF4-FFF2-40B4-BE49-F238E27FC236}">
                <a16:creationId xmlns:a16="http://schemas.microsoft.com/office/drawing/2014/main" id="{D2B76050-091B-440D-9F44-9304846BE646}"/>
              </a:ext>
            </a:extLst>
          </p:cNvPr>
          <p:cNvPicPr>
            <a:picLocks noChangeAspect="1"/>
          </p:cNvPicPr>
          <p:nvPr/>
        </p:nvPicPr>
        <p:blipFill rotWithShape="1">
          <a:blip r:embed="rId3"/>
          <a:srcRect t="3406" r="-157" b="212"/>
          <a:stretch/>
        </p:blipFill>
        <p:spPr>
          <a:xfrm>
            <a:off x="289983" y="1827223"/>
            <a:ext cx="7061207" cy="5024428"/>
          </a:xfrm>
          <a:prstGeom prst="rect">
            <a:avLst/>
          </a:prstGeom>
        </p:spPr>
      </p:pic>
    </p:spTree>
    <p:extLst>
      <p:ext uri="{BB962C8B-B14F-4D97-AF65-F5344CB8AC3E}">
        <p14:creationId xmlns:p14="http://schemas.microsoft.com/office/powerpoint/2010/main" val="29458249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rotWithShape="1">
          <a:blip r:embed="rId2">
            <a:extLst>
              <a:ext uri="{28A0092B-C50C-407E-A947-70E740481C1C}">
                <a14:useLocalDpi xmlns:a14="http://schemas.microsoft.com/office/drawing/2010/main" val="0"/>
              </a:ext>
            </a:extLst>
          </a:blip>
          <a:srcRect l="5931" t="3284" r="68610" b="47461"/>
          <a:stretch/>
        </p:blipFill>
        <p:spPr bwMode="auto">
          <a:xfrm>
            <a:off x="-81396" y="-257693"/>
            <a:ext cx="2375712" cy="2269373"/>
          </a:xfrm>
          <a:prstGeom prst="rect">
            <a:avLst/>
          </a:prstGeom>
          <a:ln>
            <a:noFill/>
          </a:ln>
          <a:extLst>
            <a:ext uri="{53640926-AAD7-44D8-BBD7-CCE9431645EC}">
              <a14:shadowObscured xmlns:a14="http://schemas.microsoft.com/office/drawing/2010/main"/>
            </a:ext>
          </a:extLst>
        </p:spPr>
      </p:pic>
      <p:sp>
        <p:nvSpPr>
          <p:cNvPr id="6" name="Title 1"/>
          <p:cNvSpPr txBox="1">
            <a:spLocks/>
          </p:cNvSpPr>
          <p:nvPr/>
        </p:nvSpPr>
        <p:spPr>
          <a:xfrm>
            <a:off x="2244439" y="249381"/>
            <a:ext cx="9892146" cy="1503831"/>
          </a:xfrm>
          <a:prstGeom prst="rect">
            <a:avLst/>
          </a:prstGeom>
        </p:spPr>
        <p:txBody>
          <a:bodyPr vert="horz" lIns="91440" tIns="45720" rIns="91440" bIns="45720" rtlCol="0" anchor="ctr">
            <a:noAutofit/>
          </a:bodyPr>
          <a:lst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a:lstStyle>
          <a:p>
            <a:pPr algn="ctr"/>
            <a:r>
              <a:rPr lang="en-GB" sz="4800" b="1" cap="none" dirty="0">
                <a:ea typeface="+mj-lt"/>
                <a:cs typeface="+mj-lt"/>
              </a:rPr>
              <a:t>Students with anxiety</a:t>
            </a:r>
            <a:r>
              <a:rPr lang="en-GB" sz="4800" b="1" cap="none" dirty="0"/>
              <a:t> </a:t>
            </a:r>
            <a:endParaRPr lang="en-US" dirty="0"/>
          </a:p>
          <a:p>
            <a:pPr algn="ctr"/>
            <a:r>
              <a:rPr lang="en-GB" sz="4800" b="1" cap="none" dirty="0"/>
              <a:t>– Managing emotions around exams</a:t>
            </a:r>
            <a:endParaRPr lang="en-US" dirty="0"/>
          </a:p>
        </p:txBody>
      </p:sp>
      <p:sp>
        <p:nvSpPr>
          <p:cNvPr id="7" name="Content Placeholder 2"/>
          <p:cNvSpPr>
            <a:spLocks noGrp="1"/>
          </p:cNvSpPr>
          <p:nvPr>
            <p:ph idx="1"/>
          </p:nvPr>
        </p:nvSpPr>
        <p:spPr>
          <a:xfrm>
            <a:off x="-1710" y="1876171"/>
            <a:ext cx="11946234" cy="4841240"/>
          </a:xfrm>
        </p:spPr>
        <p:txBody>
          <a:bodyPr vert="horz" lIns="91440" tIns="45720" rIns="91440" bIns="45720" rtlCol="0" anchor="t">
            <a:normAutofit fontScale="92500" lnSpcReduction="10000"/>
          </a:bodyPr>
          <a:lstStyle/>
          <a:p>
            <a:pPr marL="0" indent="0">
              <a:buNone/>
            </a:pPr>
            <a:r>
              <a:rPr lang="en-GB" dirty="0">
                <a:ea typeface="+mn-lt"/>
                <a:cs typeface="+mn-lt"/>
              </a:rPr>
              <a:t>Talk to your child about anxiety, what is happening in their body and why it happens. Many children and young people don’t know what they are feeling when they are anxious, and it can be very frightening and overwhelming. </a:t>
            </a:r>
            <a:endParaRPr lang="en-GB" dirty="0"/>
          </a:p>
          <a:p>
            <a:pPr marL="0" indent="0">
              <a:buNone/>
            </a:pPr>
            <a:r>
              <a:rPr lang="en-GB" dirty="0">
                <a:ea typeface="+mn-lt"/>
                <a:cs typeface="+mn-lt"/>
              </a:rPr>
              <a:t>Help them to recognise anxious feelings so they can tell when they are becoming anxious and can ask for help. Distract them by focusing on something else. Give them a cuddle or hold their hand if they will let you - touch can be soothing.</a:t>
            </a:r>
          </a:p>
          <a:p>
            <a:pPr marL="0" indent="0">
              <a:buNone/>
            </a:pPr>
            <a:r>
              <a:rPr lang="en-GB" dirty="0">
                <a:ea typeface="+mn-lt"/>
                <a:cs typeface="+mn-lt"/>
              </a:rPr>
              <a:t>Tell your child it will be okay, and the anxiety will pass. It can be helpful to describe the anxiety as a wave to ride or surf that gets smaller after it peaks.</a:t>
            </a:r>
            <a:endParaRPr lang="en-GB" dirty="0"/>
          </a:p>
          <a:p>
            <a:pPr marL="0" indent="0">
              <a:buNone/>
            </a:pPr>
            <a:r>
              <a:rPr lang="en-GB" dirty="0">
                <a:ea typeface="+mn-lt"/>
                <a:cs typeface="+mn-lt"/>
              </a:rPr>
              <a:t>Encourage your child to notice what makes them anxious. Talking it through can help but your child could also try keeping a diary or a ‘worry book’ or 'bucket'</a:t>
            </a:r>
            <a:endParaRPr lang="en-GB" dirty="0"/>
          </a:p>
          <a:p>
            <a:pPr marL="0" indent="0">
              <a:buNone/>
            </a:pPr>
            <a:r>
              <a:rPr lang="en-GB" dirty="0">
                <a:ea typeface="+mn-lt"/>
                <a:cs typeface="+mn-lt"/>
              </a:rPr>
              <a:t>Work on positive-thinking. Name their worst case scenarios and think through together how to sort out the situation if it happens, e.g.  ‘I’m worried that we’ll miss the bus.’ ‘What do you think we could do if that happens?’ ‘We could get the next bus’.</a:t>
            </a:r>
            <a:endParaRPr lang="en-GB" dirty="0"/>
          </a:p>
          <a:p>
            <a:pPr marL="0" indent="0">
              <a:buNone/>
            </a:pPr>
            <a:r>
              <a:rPr lang="en-GB" dirty="0">
                <a:ea typeface="+mn-lt"/>
                <a:cs typeface="+mn-lt"/>
              </a:rPr>
              <a:t>Help them maintain a healthy lifestyle with regular exercise to reduce the levels of stress hormones, good sleeping habits, calm bedtime routines, limited screen or computer time in the evening, and a healthy diet.</a:t>
            </a:r>
            <a:endParaRPr lang="en-GB" dirty="0"/>
          </a:p>
          <a:p>
            <a:endParaRPr lang="en-GB" dirty="0"/>
          </a:p>
        </p:txBody>
      </p:sp>
    </p:spTree>
    <p:extLst>
      <p:ext uri="{BB962C8B-B14F-4D97-AF65-F5344CB8AC3E}">
        <p14:creationId xmlns:p14="http://schemas.microsoft.com/office/powerpoint/2010/main" val="8212088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rotWithShape="1">
          <a:blip r:embed="rId2">
            <a:extLst>
              <a:ext uri="{28A0092B-C50C-407E-A947-70E740481C1C}">
                <a14:useLocalDpi xmlns:a14="http://schemas.microsoft.com/office/drawing/2010/main" val="0"/>
              </a:ext>
            </a:extLst>
          </a:blip>
          <a:srcRect l="5931" t="3284" r="68610" b="47461"/>
          <a:stretch/>
        </p:blipFill>
        <p:spPr bwMode="auto">
          <a:xfrm>
            <a:off x="-81396" y="-257693"/>
            <a:ext cx="2375712" cy="2269373"/>
          </a:xfrm>
          <a:prstGeom prst="rect">
            <a:avLst/>
          </a:prstGeom>
          <a:ln>
            <a:noFill/>
          </a:ln>
          <a:extLst>
            <a:ext uri="{53640926-AAD7-44D8-BBD7-CCE9431645EC}">
              <a14:shadowObscured xmlns:a14="http://schemas.microsoft.com/office/drawing/2010/main"/>
            </a:ext>
          </a:extLst>
        </p:spPr>
      </p:pic>
      <p:sp>
        <p:nvSpPr>
          <p:cNvPr id="6" name="Title 1"/>
          <p:cNvSpPr txBox="1">
            <a:spLocks/>
          </p:cNvSpPr>
          <p:nvPr/>
        </p:nvSpPr>
        <p:spPr>
          <a:xfrm>
            <a:off x="2244439" y="249381"/>
            <a:ext cx="9892146" cy="1503831"/>
          </a:xfrm>
          <a:prstGeom prst="rect">
            <a:avLst/>
          </a:prstGeom>
        </p:spPr>
        <p:txBody>
          <a:bodyPr vert="horz" lIns="91440" tIns="45720" rIns="91440" bIns="45720" rtlCol="0" anchor="ctr">
            <a:noAutofit/>
          </a:bodyPr>
          <a:lst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a:lstStyle>
          <a:p>
            <a:pPr algn="ctr"/>
            <a:r>
              <a:rPr lang="en-GB" sz="4800" b="1" cap="none" dirty="0"/>
              <a:t>Title</a:t>
            </a:r>
          </a:p>
        </p:txBody>
      </p:sp>
      <p:sp>
        <p:nvSpPr>
          <p:cNvPr id="7" name="Content Placeholder 2"/>
          <p:cNvSpPr>
            <a:spLocks noGrp="1"/>
          </p:cNvSpPr>
          <p:nvPr>
            <p:ph idx="1"/>
          </p:nvPr>
        </p:nvSpPr>
        <p:spPr>
          <a:xfrm>
            <a:off x="207818" y="2011680"/>
            <a:ext cx="11720946" cy="4206240"/>
          </a:xfrm>
        </p:spPr>
        <p:txBody>
          <a:bodyPr/>
          <a:lstStyle/>
          <a:p>
            <a:endParaRPr lang="en-GB" dirty="0"/>
          </a:p>
        </p:txBody>
      </p:sp>
      <p:pic>
        <p:nvPicPr>
          <p:cNvPr id="5" name="Picture 2" descr="Image result for mental health coping skills for young people"/>
          <p:cNvPicPr>
            <a:picLocks noChangeAspect="1" noChangeArrowheads="1"/>
          </p:cNvPicPr>
          <p:nvPr/>
        </p:nvPicPr>
        <p:blipFill rotWithShape="1">
          <a:blip r:embed="rId3">
            <a:extLst>
              <a:ext uri="{28A0092B-C50C-407E-A947-70E740481C1C}">
                <a14:useLocalDpi xmlns:a14="http://schemas.microsoft.com/office/drawing/2010/main" val="0"/>
              </a:ext>
            </a:extLst>
          </a:blip>
          <a:srcRect t="19257" b="25711"/>
          <a:stretch/>
        </p:blipFill>
        <p:spPr bwMode="auto">
          <a:xfrm>
            <a:off x="3481917" y="-613"/>
            <a:ext cx="8785344" cy="68937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270137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rotWithShape="1">
          <a:blip r:embed="rId2">
            <a:extLst>
              <a:ext uri="{28A0092B-C50C-407E-A947-70E740481C1C}">
                <a14:useLocalDpi xmlns:a14="http://schemas.microsoft.com/office/drawing/2010/main" val="0"/>
              </a:ext>
            </a:extLst>
          </a:blip>
          <a:srcRect l="5931" t="3284" r="68610" b="47461"/>
          <a:stretch/>
        </p:blipFill>
        <p:spPr bwMode="auto">
          <a:xfrm>
            <a:off x="-81396" y="-257693"/>
            <a:ext cx="2375712" cy="2269373"/>
          </a:xfrm>
          <a:prstGeom prst="rect">
            <a:avLst/>
          </a:prstGeom>
          <a:ln>
            <a:noFill/>
          </a:ln>
          <a:extLst>
            <a:ext uri="{53640926-AAD7-44D8-BBD7-CCE9431645EC}">
              <a14:shadowObscured xmlns:a14="http://schemas.microsoft.com/office/drawing/2010/main"/>
            </a:ext>
          </a:extLst>
        </p:spPr>
      </p:pic>
      <p:sp>
        <p:nvSpPr>
          <p:cNvPr id="6" name="Title 1"/>
          <p:cNvSpPr txBox="1">
            <a:spLocks/>
          </p:cNvSpPr>
          <p:nvPr/>
        </p:nvSpPr>
        <p:spPr>
          <a:xfrm>
            <a:off x="2244439" y="249381"/>
            <a:ext cx="9892146" cy="1503831"/>
          </a:xfrm>
          <a:prstGeom prst="rect">
            <a:avLst/>
          </a:prstGeom>
        </p:spPr>
        <p:txBody>
          <a:bodyPr vert="horz" lIns="91440" tIns="45720" rIns="91440" bIns="45720" rtlCol="0" anchor="ctr">
            <a:noAutofit/>
          </a:bodyPr>
          <a:lst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a:lstStyle>
          <a:p>
            <a:pPr algn="ctr"/>
            <a:r>
              <a:rPr lang="en-GB" sz="4800" b="1" cap="none" dirty="0"/>
              <a:t>Attendance and punctuality</a:t>
            </a:r>
          </a:p>
        </p:txBody>
      </p:sp>
      <p:pic>
        <p:nvPicPr>
          <p:cNvPr id="2" name="Picture 2" descr="A screenshot of a cell phone&#10;&#10;Description generated with very high confidence">
            <a:extLst>
              <a:ext uri="{FF2B5EF4-FFF2-40B4-BE49-F238E27FC236}">
                <a16:creationId xmlns:a16="http://schemas.microsoft.com/office/drawing/2014/main" id="{7B918A11-6E57-48EE-8EB2-09DB08072DDA}"/>
              </a:ext>
            </a:extLst>
          </p:cNvPr>
          <p:cNvPicPr>
            <a:picLocks noGrp="1" noChangeAspect="1"/>
          </p:cNvPicPr>
          <p:nvPr>
            <p:ph idx="1"/>
          </p:nvPr>
        </p:nvPicPr>
        <p:blipFill>
          <a:blip r:embed="rId3"/>
          <a:stretch>
            <a:fillRect/>
          </a:stretch>
        </p:blipFill>
        <p:spPr>
          <a:xfrm>
            <a:off x="66483" y="1910821"/>
            <a:ext cx="7262284" cy="2672292"/>
          </a:xfrm>
        </p:spPr>
      </p:pic>
      <p:pic>
        <p:nvPicPr>
          <p:cNvPr id="5" name="Picture 7" descr="A screenshot of a cell phone&#10;&#10;Description generated with high confidence">
            <a:extLst>
              <a:ext uri="{FF2B5EF4-FFF2-40B4-BE49-F238E27FC236}">
                <a16:creationId xmlns:a16="http://schemas.microsoft.com/office/drawing/2014/main" id="{EBB87E3E-76AF-4801-8EF9-21C5D8E7F345}"/>
              </a:ext>
            </a:extLst>
          </p:cNvPr>
          <p:cNvPicPr>
            <a:picLocks noChangeAspect="1"/>
          </p:cNvPicPr>
          <p:nvPr/>
        </p:nvPicPr>
        <p:blipFill rotWithShape="1">
          <a:blip r:embed="rId4"/>
          <a:srcRect l="40657" t="27962" r="-173" b="-474"/>
          <a:stretch/>
        </p:blipFill>
        <p:spPr>
          <a:xfrm>
            <a:off x="6438900" y="4287388"/>
            <a:ext cx="5695100" cy="2535446"/>
          </a:xfrm>
          <a:prstGeom prst="rect">
            <a:avLst/>
          </a:prstGeom>
        </p:spPr>
      </p:pic>
    </p:spTree>
    <p:extLst>
      <p:ext uri="{BB962C8B-B14F-4D97-AF65-F5344CB8AC3E}">
        <p14:creationId xmlns:p14="http://schemas.microsoft.com/office/powerpoint/2010/main" val="60758029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rotWithShape="1">
          <a:blip r:embed="rId2">
            <a:extLst>
              <a:ext uri="{28A0092B-C50C-407E-A947-70E740481C1C}">
                <a14:useLocalDpi xmlns:a14="http://schemas.microsoft.com/office/drawing/2010/main" val="0"/>
              </a:ext>
            </a:extLst>
          </a:blip>
          <a:srcRect l="5931" t="3284" r="68610" b="47461"/>
          <a:stretch/>
        </p:blipFill>
        <p:spPr bwMode="auto">
          <a:xfrm>
            <a:off x="-81396" y="-257693"/>
            <a:ext cx="2375712" cy="2269373"/>
          </a:xfrm>
          <a:prstGeom prst="rect">
            <a:avLst/>
          </a:prstGeom>
          <a:ln>
            <a:noFill/>
          </a:ln>
          <a:extLst>
            <a:ext uri="{53640926-AAD7-44D8-BBD7-CCE9431645EC}">
              <a14:shadowObscured xmlns:a14="http://schemas.microsoft.com/office/drawing/2010/main"/>
            </a:ext>
          </a:extLst>
        </p:spPr>
      </p:pic>
      <p:sp>
        <p:nvSpPr>
          <p:cNvPr id="6" name="Title 1"/>
          <p:cNvSpPr txBox="1">
            <a:spLocks/>
          </p:cNvSpPr>
          <p:nvPr/>
        </p:nvSpPr>
        <p:spPr>
          <a:xfrm>
            <a:off x="2244439" y="249381"/>
            <a:ext cx="9892146" cy="1503831"/>
          </a:xfrm>
          <a:prstGeom prst="rect">
            <a:avLst/>
          </a:prstGeom>
        </p:spPr>
        <p:txBody>
          <a:bodyPr vert="horz" lIns="91440" tIns="45720" rIns="91440" bIns="45720" rtlCol="0" anchor="ctr">
            <a:noAutofit/>
          </a:bodyPr>
          <a:lst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a:lstStyle>
          <a:p>
            <a:pPr>
              <a:spcAft>
                <a:spcPts val="1200"/>
              </a:spcAft>
            </a:pPr>
            <a:r>
              <a:rPr lang="en-GB" sz="4800" b="1" dirty="0"/>
              <a:t>Online world and Social Media – Staying safe online</a:t>
            </a:r>
            <a:endParaRPr lang="en-GB" sz="4800" dirty="0"/>
          </a:p>
        </p:txBody>
      </p:sp>
      <p:pic>
        <p:nvPicPr>
          <p:cNvPr id="2" name="Picture 2" descr="A screenshot of a cell phone&#10;&#10;Description generated with very high confidence">
            <a:extLst>
              <a:ext uri="{FF2B5EF4-FFF2-40B4-BE49-F238E27FC236}">
                <a16:creationId xmlns:a16="http://schemas.microsoft.com/office/drawing/2014/main" id="{C114F160-83F8-4719-9494-F59B476A3A38}"/>
              </a:ext>
            </a:extLst>
          </p:cNvPr>
          <p:cNvPicPr>
            <a:picLocks noGrp="1" noChangeAspect="1"/>
          </p:cNvPicPr>
          <p:nvPr>
            <p:ph idx="1"/>
          </p:nvPr>
        </p:nvPicPr>
        <p:blipFill>
          <a:blip r:embed="rId3"/>
          <a:stretch>
            <a:fillRect/>
          </a:stretch>
        </p:blipFill>
        <p:spPr>
          <a:xfrm>
            <a:off x="133603" y="2011680"/>
            <a:ext cx="5805126" cy="4735406"/>
          </a:xfrm>
        </p:spPr>
      </p:pic>
      <p:pic>
        <p:nvPicPr>
          <p:cNvPr id="5" name="Picture 7" descr="A close up of a sign&#10;&#10;Description generated with very high confidence">
            <a:extLst>
              <a:ext uri="{FF2B5EF4-FFF2-40B4-BE49-F238E27FC236}">
                <a16:creationId xmlns:a16="http://schemas.microsoft.com/office/drawing/2014/main" id="{885B3B0F-FDA0-4A54-898D-7795422E10EA}"/>
              </a:ext>
            </a:extLst>
          </p:cNvPr>
          <p:cNvPicPr>
            <a:picLocks noChangeAspect="1"/>
          </p:cNvPicPr>
          <p:nvPr/>
        </p:nvPicPr>
        <p:blipFill>
          <a:blip r:embed="rId4"/>
          <a:stretch>
            <a:fillRect/>
          </a:stretch>
        </p:blipFill>
        <p:spPr>
          <a:xfrm>
            <a:off x="7888817" y="1657463"/>
            <a:ext cx="2743200" cy="1849740"/>
          </a:xfrm>
          <a:prstGeom prst="rect">
            <a:avLst/>
          </a:prstGeom>
        </p:spPr>
      </p:pic>
      <p:pic>
        <p:nvPicPr>
          <p:cNvPr id="9" name="Picture 9" descr="A close up of a sign&#10;&#10;Description generated with very high confidence">
            <a:extLst>
              <a:ext uri="{FF2B5EF4-FFF2-40B4-BE49-F238E27FC236}">
                <a16:creationId xmlns:a16="http://schemas.microsoft.com/office/drawing/2014/main" id="{6472C851-3BAB-47C0-8CB6-4CCD12A9BA12}"/>
              </a:ext>
            </a:extLst>
          </p:cNvPr>
          <p:cNvPicPr>
            <a:picLocks noChangeAspect="1"/>
          </p:cNvPicPr>
          <p:nvPr/>
        </p:nvPicPr>
        <p:blipFill>
          <a:blip r:embed="rId5"/>
          <a:stretch>
            <a:fillRect/>
          </a:stretch>
        </p:blipFill>
        <p:spPr>
          <a:xfrm>
            <a:off x="6026150" y="3470436"/>
            <a:ext cx="6024033" cy="3250878"/>
          </a:xfrm>
          <a:prstGeom prst="rect">
            <a:avLst/>
          </a:prstGeom>
        </p:spPr>
      </p:pic>
    </p:spTree>
    <p:extLst>
      <p:ext uri="{BB962C8B-B14F-4D97-AF65-F5344CB8AC3E}">
        <p14:creationId xmlns:p14="http://schemas.microsoft.com/office/powerpoint/2010/main" val="381443005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rotWithShape="1">
          <a:blip r:embed="rId2">
            <a:extLst>
              <a:ext uri="{28A0092B-C50C-407E-A947-70E740481C1C}">
                <a14:useLocalDpi xmlns:a14="http://schemas.microsoft.com/office/drawing/2010/main" val="0"/>
              </a:ext>
            </a:extLst>
          </a:blip>
          <a:srcRect l="5931" t="3284" r="68610" b="47461"/>
          <a:stretch/>
        </p:blipFill>
        <p:spPr bwMode="auto">
          <a:xfrm>
            <a:off x="-81396" y="-257693"/>
            <a:ext cx="2375712" cy="2269373"/>
          </a:xfrm>
          <a:prstGeom prst="rect">
            <a:avLst/>
          </a:prstGeom>
          <a:ln>
            <a:noFill/>
          </a:ln>
          <a:extLst>
            <a:ext uri="{53640926-AAD7-44D8-BBD7-CCE9431645EC}">
              <a14:shadowObscured xmlns:a14="http://schemas.microsoft.com/office/drawing/2010/main"/>
            </a:ext>
          </a:extLst>
        </p:spPr>
      </p:pic>
      <p:sp>
        <p:nvSpPr>
          <p:cNvPr id="6" name="Title 1"/>
          <p:cNvSpPr txBox="1">
            <a:spLocks/>
          </p:cNvSpPr>
          <p:nvPr/>
        </p:nvSpPr>
        <p:spPr>
          <a:xfrm>
            <a:off x="2244439" y="249381"/>
            <a:ext cx="9892146" cy="1503831"/>
          </a:xfrm>
          <a:prstGeom prst="rect">
            <a:avLst/>
          </a:prstGeom>
        </p:spPr>
        <p:txBody>
          <a:bodyPr vert="horz" lIns="91440" tIns="45720" rIns="91440" bIns="45720" rtlCol="0" anchor="ctr">
            <a:noAutofit/>
          </a:bodyPr>
          <a:lst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a:lstStyle>
          <a:p>
            <a:pPr>
              <a:spcAft>
                <a:spcPts val="1200"/>
              </a:spcAft>
            </a:pPr>
            <a:r>
              <a:rPr lang="en-GB" sz="4800" b="1" dirty="0"/>
              <a:t>Online world and Social Media – Staying safe online</a:t>
            </a:r>
            <a:endParaRPr lang="en-GB" sz="4800" dirty="0"/>
          </a:p>
        </p:txBody>
      </p:sp>
      <p:sp>
        <p:nvSpPr>
          <p:cNvPr id="7" name="Content Placeholder 6">
            <a:extLst>
              <a:ext uri="{FF2B5EF4-FFF2-40B4-BE49-F238E27FC236}">
                <a16:creationId xmlns:a16="http://schemas.microsoft.com/office/drawing/2014/main" id="{C18B8E42-84E3-4344-BFB5-ABE4E20587DD}"/>
              </a:ext>
            </a:extLst>
          </p:cNvPr>
          <p:cNvSpPr>
            <a:spLocks noGrp="1"/>
          </p:cNvSpPr>
          <p:nvPr>
            <p:ph idx="1"/>
          </p:nvPr>
        </p:nvSpPr>
        <p:spPr>
          <a:xfrm>
            <a:off x="250419" y="2011680"/>
            <a:ext cx="8831580" cy="4206240"/>
          </a:xfrm>
        </p:spPr>
        <p:txBody>
          <a:bodyPr vert="horz" lIns="91440" tIns="45720" rIns="91440" bIns="45720" rtlCol="0" anchor="t">
            <a:normAutofit/>
          </a:bodyPr>
          <a:lstStyle/>
          <a:p>
            <a:r>
              <a:rPr lang="en-US" dirty="0"/>
              <a:t>Having some phone free time each day – preferably switching off around 2 hours before bedtime. </a:t>
            </a:r>
          </a:p>
          <a:p>
            <a:r>
              <a:rPr lang="en-US" dirty="0"/>
              <a:t>Plan to meet friends, families </a:t>
            </a:r>
            <a:r>
              <a:rPr lang="en-US" dirty="0" err="1"/>
              <a:t>etc</a:t>
            </a:r>
            <a:r>
              <a:rPr lang="en-US" dirty="0"/>
              <a:t> in person more often rather than living online 24 7</a:t>
            </a:r>
          </a:p>
          <a:p>
            <a:r>
              <a:rPr lang="en-US" dirty="0"/>
              <a:t>Use of mobiles and electronic devices in school – From today this is being reduced further due to: Unhealthy balance, unhealthy addictions, reducing risk of cyber bullying, removing the chance of distraction from learning even further</a:t>
            </a:r>
          </a:p>
        </p:txBody>
      </p:sp>
      <p:pic>
        <p:nvPicPr>
          <p:cNvPr id="8" name="Picture 9" descr="A picture containing person, man, table, food&#10;&#10;Description generated with very high confidence">
            <a:extLst>
              <a:ext uri="{FF2B5EF4-FFF2-40B4-BE49-F238E27FC236}">
                <a16:creationId xmlns:a16="http://schemas.microsoft.com/office/drawing/2014/main" id="{2EDB8CD9-FE72-4B5F-8F71-8F8C0EB40FC2}"/>
              </a:ext>
            </a:extLst>
          </p:cNvPr>
          <p:cNvPicPr>
            <a:picLocks noChangeAspect="1"/>
          </p:cNvPicPr>
          <p:nvPr/>
        </p:nvPicPr>
        <p:blipFill>
          <a:blip r:embed="rId3"/>
          <a:stretch>
            <a:fillRect/>
          </a:stretch>
        </p:blipFill>
        <p:spPr>
          <a:xfrm>
            <a:off x="9306983" y="2108646"/>
            <a:ext cx="2743200" cy="1540042"/>
          </a:xfrm>
          <a:prstGeom prst="rect">
            <a:avLst/>
          </a:prstGeom>
        </p:spPr>
      </p:pic>
      <p:pic>
        <p:nvPicPr>
          <p:cNvPr id="11" name="Picture 11" descr="A picture containing knife&#10;&#10;Description generated with very high confidence">
            <a:extLst>
              <a:ext uri="{FF2B5EF4-FFF2-40B4-BE49-F238E27FC236}">
                <a16:creationId xmlns:a16="http://schemas.microsoft.com/office/drawing/2014/main" id="{407F2B09-5A02-4119-8A82-688410DF7527}"/>
              </a:ext>
            </a:extLst>
          </p:cNvPr>
          <p:cNvPicPr>
            <a:picLocks noChangeAspect="1"/>
          </p:cNvPicPr>
          <p:nvPr/>
        </p:nvPicPr>
        <p:blipFill>
          <a:blip r:embed="rId4"/>
          <a:stretch>
            <a:fillRect/>
          </a:stretch>
        </p:blipFill>
        <p:spPr>
          <a:xfrm>
            <a:off x="3740150" y="4754560"/>
            <a:ext cx="8362950" cy="1994964"/>
          </a:xfrm>
          <a:prstGeom prst="rect">
            <a:avLst/>
          </a:prstGeom>
        </p:spPr>
      </p:pic>
      <p:pic>
        <p:nvPicPr>
          <p:cNvPr id="13" name="Picture 13" descr="A picture containing person, table, sitting, man&#10;&#10;Description generated with very high confidence">
            <a:extLst>
              <a:ext uri="{FF2B5EF4-FFF2-40B4-BE49-F238E27FC236}">
                <a16:creationId xmlns:a16="http://schemas.microsoft.com/office/drawing/2014/main" id="{E31C0128-629C-4B2A-AF86-C09A140563DC}"/>
              </a:ext>
            </a:extLst>
          </p:cNvPr>
          <p:cNvPicPr>
            <a:picLocks noChangeAspect="1"/>
          </p:cNvPicPr>
          <p:nvPr/>
        </p:nvPicPr>
        <p:blipFill>
          <a:blip r:embed="rId5"/>
          <a:stretch>
            <a:fillRect/>
          </a:stretch>
        </p:blipFill>
        <p:spPr>
          <a:xfrm>
            <a:off x="78317" y="4864211"/>
            <a:ext cx="3653366" cy="1712161"/>
          </a:xfrm>
          <a:prstGeom prst="rect">
            <a:avLst/>
          </a:prstGeom>
        </p:spPr>
      </p:pic>
    </p:spTree>
    <p:extLst>
      <p:ext uri="{BB962C8B-B14F-4D97-AF65-F5344CB8AC3E}">
        <p14:creationId xmlns:p14="http://schemas.microsoft.com/office/powerpoint/2010/main" val="137074253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rotWithShape="1">
          <a:blip r:embed="rId2">
            <a:extLst>
              <a:ext uri="{28A0092B-C50C-407E-A947-70E740481C1C}">
                <a14:useLocalDpi xmlns:a14="http://schemas.microsoft.com/office/drawing/2010/main" val="0"/>
              </a:ext>
            </a:extLst>
          </a:blip>
          <a:srcRect l="5931" t="3284" r="68610" b="47461"/>
          <a:stretch/>
        </p:blipFill>
        <p:spPr bwMode="auto">
          <a:xfrm>
            <a:off x="-81396" y="-257693"/>
            <a:ext cx="2375712" cy="2269373"/>
          </a:xfrm>
          <a:prstGeom prst="rect">
            <a:avLst/>
          </a:prstGeom>
          <a:ln>
            <a:noFill/>
          </a:ln>
          <a:extLst>
            <a:ext uri="{53640926-AAD7-44D8-BBD7-CCE9431645EC}">
              <a14:shadowObscured xmlns:a14="http://schemas.microsoft.com/office/drawing/2010/main"/>
            </a:ext>
          </a:extLst>
        </p:spPr>
      </p:pic>
      <p:sp>
        <p:nvSpPr>
          <p:cNvPr id="6" name="Title 1"/>
          <p:cNvSpPr txBox="1">
            <a:spLocks/>
          </p:cNvSpPr>
          <p:nvPr/>
        </p:nvSpPr>
        <p:spPr>
          <a:xfrm>
            <a:off x="2244439" y="249381"/>
            <a:ext cx="9892146" cy="1503831"/>
          </a:xfrm>
          <a:prstGeom prst="rect">
            <a:avLst/>
          </a:prstGeom>
        </p:spPr>
        <p:txBody>
          <a:bodyPr vert="horz" lIns="91440" tIns="45720" rIns="91440" bIns="45720" rtlCol="0" anchor="ctr">
            <a:noAutofit/>
          </a:bodyPr>
          <a:lst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a:lstStyle>
          <a:p>
            <a:pPr>
              <a:spcAft>
                <a:spcPts val="1200"/>
              </a:spcAft>
            </a:pPr>
            <a:r>
              <a:rPr lang="en-GB" sz="4800" b="1" dirty="0"/>
              <a:t>Recap and </a:t>
            </a:r>
            <a:r>
              <a:rPr lang="en-GB" sz="4800" b="1"/>
              <a:t>next steps</a:t>
            </a:r>
            <a:endParaRPr lang="en-GB" sz="4800" dirty="0"/>
          </a:p>
        </p:txBody>
      </p:sp>
      <p:pic>
        <p:nvPicPr>
          <p:cNvPr id="2" name="Picture 2" descr="A picture containing sitting, black, table, woman&#10;&#10;Description generated with very high confidence">
            <a:extLst>
              <a:ext uri="{FF2B5EF4-FFF2-40B4-BE49-F238E27FC236}">
                <a16:creationId xmlns:a16="http://schemas.microsoft.com/office/drawing/2014/main" id="{32150BF7-A798-4F51-84F9-C01EB81AB0CD}"/>
              </a:ext>
            </a:extLst>
          </p:cNvPr>
          <p:cNvPicPr>
            <a:picLocks noGrp="1" noChangeAspect="1"/>
          </p:cNvPicPr>
          <p:nvPr>
            <p:ph idx="1"/>
          </p:nvPr>
        </p:nvPicPr>
        <p:blipFill>
          <a:blip r:embed="rId3"/>
          <a:stretch>
            <a:fillRect/>
          </a:stretch>
        </p:blipFill>
        <p:spPr>
          <a:xfrm>
            <a:off x="4701983" y="3242733"/>
            <a:ext cx="7219950" cy="3543300"/>
          </a:xfrm>
        </p:spPr>
      </p:pic>
      <p:pic>
        <p:nvPicPr>
          <p:cNvPr id="5" name="Picture 7" descr="A person wearing a hat&#10;&#10;Description generated with very high confidence">
            <a:extLst>
              <a:ext uri="{FF2B5EF4-FFF2-40B4-BE49-F238E27FC236}">
                <a16:creationId xmlns:a16="http://schemas.microsoft.com/office/drawing/2014/main" id="{EF5B4D66-0813-482D-93B3-A2F7F54D3716}"/>
              </a:ext>
            </a:extLst>
          </p:cNvPr>
          <p:cNvPicPr>
            <a:picLocks noChangeAspect="1"/>
          </p:cNvPicPr>
          <p:nvPr/>
        </p:nvPicPr>
        <p:blipFill>
          <a:blip r:embed="rId4"/>
          <a:stretch>
            <a:fillRect/>
          </a:stretch>
        </p:blipFill>
        <p:spPr>
          <a:xfrm>
            <a:off x="173567" y="1945213"/>
            <a:ext cx="5135033" cy="2692406"/>
          </a:xfrm>
          <a:prstGeom prst="rect">
            <a:avLst/>
          </a:prstGeom>
        </p:spPr>
      </p:pic>
      <p:sp>
        <p:nvSpPr>
          <p:cNvPr id="9" name="TextBox 8">
            <a:extLst>
              <a:ext uri="{FF2B5EF4-FFF2-40B4-BE49-F238E27FC236}">
                <a16:creationId xmlns:a16="http://schemas.microsoft.com/office/drawing/2014/main" id="{D1FA1193-42FF-4818-9DCD-D7651740FC5E}"/>
              </a:ext>
            </a:extLst>
          </p:cNvPr>
          <p:cNvSpPr txBox="1"/>
          <p:nvPr/>
        </p:nvSpPr>
        <p:spPr>
          <a:xfrm>
            <a:off x="5456386" y="2011680"/>
            <a:ext cx="6680199"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Question and Answer – Come and speak with the team if you need to</a:t>
            </a:r>
          </a:p>
          <a:p>
            <a:endParaRPr lang="en-US" dirty="0"/>
          </a:p>
        </p:txBody>
      </p:sp>
      <p:sp>
        <p:nvSpPr>
          <p:cNvPr id="10" name="TextBox 9">
            <a:extLst>
              <a:ext uri="{FF2B5EF4-FFF2-40B4-BE49-F238E27FC236}">
                <a16:creationId xmlns:a16="http://schemas.microsoft.com/office/drawing/2014/main" id="{15B0A801-DEEA-4069-8D19-D90EB28474D1}"/>
              </a:ext>
            </a:extLst>
          </p:cNvPr>
          <p:cNvSpPr txBox="1"/>
          <p:nvPr/>
        </p:nvSpPr>
        <p:spPr>
          <a:xfrm>
            <a:off x="877358" y="4920192"/>
            <a:ext cx="2743200" cy="138499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800" dirty="0"/>
              <a:t>We are here to support and offer guidance.</a:t>
            </a:r>
          </a:p>
        </p:txBody>
      </p:sp>
    </p:spTree>
    <p:extLst>
      <p:ext uri="{BB962C8B-B14F-4D97-AF65-F5344CB8AC3E}">
        <p14:creationId xmlns:p14="http://schemas.microsoft.com/office/powerpoint/2010/main" val="177760845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anded">
  <a:themeElements>
    <a:clrScheme name="Banded">
      <a:dk1>
        <a:srgbClr val="2C2C2C"/>
      </a:dk1>
      <a:lt1>
        <a:srgbClr val="FFFFFF"/>
      </a:lt1>
      <a:dk2>
        <a:srgbClr val="099BDD"/>
      </a:dk2>
      <a:lt2>
        <a:srgbClr val="F2F2F2"/>
      </a:lt2>
      <a:accent1>
        <a:srgbClr val="FFC000"/>
      </a:accent1>
      <a:accent2>
        <a:srgbClr val="A5D028"/>
      </a:accent2>
      <a:accent3>
        <a:srgbClr val="08CC78"/>
      </a:accent3>
      <a:accent4>
        <a:srgbClr val="F24099"/>
      </a:accent4>
      <a:accent5>
        <a:srgbClr val="828288"/>
      </a:accent5>
      <a:accent6>
        <a:srgbClr val="F56617"/>
      </a:accent6>
      <a:hlink>
        <a:srgbClr val="005DBA"/>
      </a:hlink>
      <a:folHlink>
        <a:srgbClr val="6C606A"/>
      </a:folHlink>
    </a:clrScheme>
    <a:fontScheme name="Banded">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nded">
      <a:fillStyleLst>
        <a:solidFill>
          <a:schemeClr val="phClr"/>
        </a:solidFill>
        <a:gradFill rotWithShape="1">
          <a:gsLst>
            <a:gs pos="0">
              <a:schemeClr val="phClr">
                <a:tint val="65000"/>
                <a:satMod val="120000"/>
                <a:lumMod val="107000"/>
              </a:schemeClr>
            </a:gs>
            <a:gs pos="50000">
              <a:schemeClr val="phClr">
                <a:tint val="70000"/>
                <a:satMod val="124000"/>
                <a:lumMod val="103000"/>
              </a:schemeClr>
            </a:gs>
            <a:gs pos="100000">
              <a:schemeClr val="phClr">
                <a:tint val="85000"/>
                <a:satMod val="120000"/>
                <a:lumMod val="100000"/>
              </a:schemeClr>
            </a:gs>
          </a:gsLst>
          <a:lin ang="5400000" scaled="0"/>
        </a:gradFill>
        <a:gradFill rotWithShape="1">
          <a:gsLst>
            <a:gs pos="0">
              <a:schemeClr val="phClr">
                <a:tint val="85000"/>
                <a:shade val="98000"/>
                <a:satMod val="110000"/>
                <a:lumMod val="103000"/>
              </a:schemeClr>
            </a:gs>
            <a:gs pos="50000">
              <a:schemeClr val="phClr">
                <a:shade val="85000"/>
                <a:satMod val="105000"/>
                <a:lumMod val="100000"/>
              </a:schemeClr>
            </a:gs>
            <a:gs pos="100000">
              <a:schemeClr val="phClr">
                <a:shade val="60000"/>
                <a:satMod val="12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15875" dir="5400000" algn="ctr" rotWithShape="0">
              <a:srgbClr val="000000">
                <a:alpha val="68000"/>
              </a:srgbClr>
            </a:outerShdw>
          </a:effectLst>
        </a:effectStyle>
        <a:effectStyle>
          <a:effectLst>
            <a:outerShdw blurRad="88900" dist="27940" dir="5400000" algn="ctr" rotWithShape="0">
              <a:srgbClr val="000000">
                <a:alpha val="63000"/>
              </a:srgbClr>
            </a:outerShdw>
          </a:effectLst>
        </a:effectStyle>
      </a:effectStyleLst>
      <a:bgFillStyleLst>
        <a:solidFill>
          <a:schemeClr val="phClr"/>
        </a:solidFill>
        <a:blipFill rotWithShape="1">
          <a:blip xmlns:r="http://schemas.openxmlformats.org/officeDocument/2006/relationships" r:embed="rId1">
            <a:duotone>
              <a:schemeClr val="phClr"/>
              <a:schemeClr val="phClr">
                <a:shade val="91000"/>
                <a:satMod val="105000"/>
              </a:schemeClr>
            </a:duotone>
          </a:blip>
          <a:tile tx="0" ty="0" sx="100000" sy="100000" flip="none" algn="tl"/>
        </a:blipFill>
        <a:gradFill rotWithShape="1">
          <a:gsLst>
            <a:gs pos="0">
              <a:schemeClr val="phClr">
                <a:tint val="100000"/>
                <a:shade val="0"/>
                <a:satMod val="100000"/>
              </a:schemeClr>
            </a:gs>
            <a:gs pos="100000">
              <a:schemeClr val="phClr">
                <a:shade val="10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Banded" id="{98DFF888-2449-4D28-977C-6306C017633E}" vid="{9792607F-9579-4224-82FF-9C88C3E1E53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TM03090430[[fn=Banded]]</Template>
  <TotalTime>257</TotalTime>
  <Words>1160</Words>
  <Application>Microsoft Office PowerPoint</Application>
  <PresentationFormat>Widescreen</PresentationFormat>
  <Paragraphs>127</Paragraphs>
  <Slides>24</Slides>
  <Notes>1</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24</vt:i4>
      </vt:variant>
    </vt:vector>
  </HeadingPairs>
  <TitlesOfParts>
    <vt:vector size="28" baseType="lpstr">
      <vt:lpstr>Calibri</vt:lpstr>
      <vt:lpstr>Corbel</vt:lpstr>
      <vt:lpstr>Wingdings</vt:lpstr>
      <vt:lpstr>Banded</vt:lpstr>
      <vt:lpstr>Preparing to </vt:lpstr>
      <vt:lpstr>Preparing to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Shelley College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Preparing to succeed</dc:title>
  <dc:creator>Mr G. Lane</dc:creator>
  <cp:lastModifiedBy>J Richards</cp:lastModifiedBy>
  <cp:revision>295</cp:revision>
  <dcterms:created xsi:type="dcterms:W3CDTF">2020-02-20T11:38:36Z</dcterms:created>
  <dcterms:modified xsi:type="dcterms:W3CDTF">2023-04-18T08:21:55Z</dcterms:modified>
</cp:coreProperties>
</file>