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56"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DDDA"/>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4334"/>
    <p:restoredTop sz="94749"/>
  </p:normalViewPr>
  <p:slideViewPr>
    <p:cSldViewPr snapToGrid="0" snapToObjects="1">
      <p:cViewPr varScale="1">
        <p:scale>
          <a:sx n="55" d="100"/>
          <a:sy n="55" d="100"/>
        </p:scale>
        <p:origin x="3456" y="2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1/10/22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31602810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endParaRPr lang="en-US" dirty="0"/>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1/10/22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endParaRPr lang="en-US" dirty="0"/>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1/10/22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803511-AEBC-6B4C-94D1-263BC92D9F3E}" type="datetimeFigureOut">
              <a:rPr lang="en-US" smtClean="0"/>
              <a:t>1/10/22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803511-AEBC-6B4C-94D1-263BC92D9F3E}" type="datetimeFigureOut">
              <a:rPr lang="en-US" smtClean="0"/>
              <a:t>1/10/22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803511-AEBC-6B4C-94D1-263BC92D9F3E}" type="datetimeFigureOut">
              <a:rPr lang="en-US" smtClean="0"/>
              <a:t>1/10/22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1/10/22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endParaRPr lang="en-US" dirty="0"/>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1/10/22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endParaRPr lang="en-US" dirty="0"/>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1/10/22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1/10/22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jpeg"/><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jpeg"/><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C66943A-7EBB-904E-9469-A60F1852B224}"/>
              </a:ext>
            </a:extLst>
          </p:cNvPr>
          <p:cNvSpPr/>
          <p:nvPr/>
        </p:nvSpPr>
        <p:spPr>
          <a:xfrm>
            <a:off x="22954" y="2291613"/>
            <a:ext cx="9601200" cy="9072097"/>
          </a:xfrm>
          <a:prstGeom prst="rect">
            <a:avLst/>
          </a:prstGeom>
          <a:solidFill>
            <a:srgbClr val="E0DD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rtlCol="0">
            <a:spAutoFit/>
          </a:bodyPr>
          <a:lstStyle/>
          <a:p>
            <a:pPr algn="ctr"/>
            <a:r>
              <a:rPr lang="en-US" sz="2800" b="1" dirty="0">
                <a:latin typeface="American Typewriter" panose="02090604020004020304" pitchFamily="18" charset="77"/>
              </a:rPr>
              <a:t>Dance</a:t>
            </a:r>
          </a:p>
          <a:p>
            <a:pPr algn="ctr"/>
            <a:r>
              <a:rPr lang="en-US" sz="2800" b="1" dirty="0"/>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pic>
        <p:nvPicPr>
          <p:cNvPr id="23" name="Picture 22">
            <a:extLst>
              <a:ext uri="{FF2B5EF4-FFF2-40B4-BE49-F238E27FC236}">
                <a16:creationId xmlns:a16="http://schemas.microsoft.com/office/drawing/2014/main" id="{7CC98DDD-C74A-BD4E-BF34-70179ADFC5DB}"/>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8143000" y="1250555"/>
            <a:ext cx="815302" cy="972418"/>
          </a:xfrm>
          <a:prstGeom prst="rect">
            <a:avLst/>
          </a:prstGeom>
        </p:spPr>
      </p:pic>
      <p:graphicFrame>
        <p:nvGraphicFramePr>
          <p:cNvPr id="26" name="Table 25">
            <a:extLst>
              <a:ext uri="{FF2B5EF4-FFF2-40B4-BE49-F238E27FC236}">
                <a16:creationId xmlns:a16="http://schemas.microsoft.com/office/drawing/2014/main" id="{8B53AF40-F501-A74C-B6F3-93AAD01AAA57}"/>
              </a:ext>
            </a:extLst>
          </p:cNvPr>
          <p:cNvGraphicFramePr>
            <a:graphicFrameLocks noGrp="1"/>
          </p:cNvGraphicFramePr>
          <p:nvPr>
            <p:extLst>
              <p:ext uri="{D42A27DB-BD31-4B8C-83A1-F6EECF244321}">
                <p14:modId xmlns:p14="http://schemas.microsoft.com/office/powerpoint/2010/main" val="1923180614"/>
              </p:ext>
            </p:extLst>
          </p:nvPr>
        </p:nvGraphicFramePr>
        <p:xfrm>
          <a:off x="3959548" y="2684284"/>
          <a:ext cx="5458078" cy="2410236"/>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600" b="1" i="0" u="none" strike="noStrike" dirty="0">
                          <a:solidFill>
                            <a:schemeClr val="bg1"/>
                          </a:solidFill>
                          <a:effectLst/>
                          <a:latin typeface="Gill Sans MT" panose="020B0502020104020203" pitchFamily="34" charset="77"/>
                          <a:cs typeface="Calibri" panose="020F0502020204030204" pitchFamily="34" charset="0"/>
                        </a:rPr>
                        <a:t>Dancing Shapes: Ballet and Body Awareness for </a:t>
                      </a:r>
                      <a:r>
                        <a:rPr lang="en-GB" sz="1600" b="1" i="0" u="none" strike="noStrike" dirty="0" err="1">
                          <a:solidFill>
                            <a:schemeClr val="bg1"/>
                          </a:solidFill>
                          <a:effectLst/>
                          <a:latin typeface="Gill Sans MT" panose="020B0502020104020203" pitchFamily="34" charset="77"/>
                          <a:cs typeface="Calibri" panose="020F0502020204030204" pitchFamily="34" charset="0"/>
                        </a:rPr>
                        <a:t>Youung</a:t>
                      </a:r>
                      <a:r>
                        <a:rPr lang="en-GB" sz="1600" b="1" i="0" u="none" strike="noStrike" dirty="0">
                          <a:solidFill>
                            <a:schemeClr val="bg1"/>
                          </a:solidFill>
                          <a:effectLst/>
                          <a:latin typeface="Gill Sans MT" panose="020B0502020104020203" pitchFamily="34" charset="77"/>
                          <a:cs typeface="Calibri" panose="020F0502020204030204" pitchFamily="34" charset="0"/>
                        </a:rPr>
                        <a:t> Dancers (Dancing Shapes Series)</a:t>
                      </a:r>
                      <a:endParaRPr lang="en-GB" sz="1600" b="1" dirty="0">
                        <a:solidFill>
                          <a:schemeClr val="bg1"/>
                        </a:solidFill>
                        <a:latin typeface="Gill Sans MT" panose="020B0502020104020203" pitchFamily="34" charset="77"/>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278389">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400" b="0" i="0" kern="1200" dirty="0">
                          <a:solidFill>
                            <a:schemeClr val="dk1"/>
                          </a:solidFill>
                          <a:effectLst/>
                          <a:latin typeface="+mn-lt"/>
                          <a:ea typeface="+mn-ea"/>
                          <a:cs typeface="+mn-cs"/>
                        </a:rPr>
                        <a:t>Dancing Shapes provides an inside gorgeous glimpse into one ballerina’s journey. </a:t>
                      </a:r>
                      <a:r>
                        <a:rPr lang="en-GB" sz="1400" b="0" i="0" kern="1200" dirty="0" err="1">
                          <a:solidFill>
                            <a:schemeClr val="dk1"/>
                          </a:solidFill>
                          <a:effectLst/>
                          <a:latin typeface="+mn-lt"/>
                          <a:ea typeface="+mn-ea"/>
                          <a:cs typeface="+mn-cs"/>
                        </a:rPr>
                        <a:t>Konora</a:t>
                      </a:r>
                      <a:r>
                        <a:rPr lang="en-GB" sz="1400" b="0" i="0" kern="1200" dirty="0">
                          <a:solidFill>
                            <a:schemeClr val="dk1"/>
                          </a:solidFill>
                          <a:effectLst/>
                          <a:latin typeface="+mn-lt"/>
                          <a:ea typeface="+mn-ea"/>
                          <a:cs typeface="+mn-cs"/>
                        </a:rPr>
                        <a:t>, whose career has been </a:t>
                      </a:r>
                      <a:r>
                        <a:rPr lang="en-GB" sz="1400" b="0" i="0" kern="1200" dirty="0" err="1">
                          <a:solidFill>
                            <a:schemeClr val="dk1"/>
                          </a:solidFill>
                          <a:effectLst/>
                          <a:latin typeface="+mn-lt"/>
                          <a:ea typeface="+mn-ea"/>
                          <a:cs typeface="+mn-cs"/>
                        </a:rPr>
                        <a:t>sidelined</a:t>
                      </a:r>
                      <a:r>
                        <a:rPr lang="en-GB" sz="1400" b="0" i="0" kern="1200" dirty="0">
                          <a:solidFill>
                            <a:schemeClr val="dk1"/>
                          </a:solidFill>
                          <a:effectLst/>
                          <a:latin typeface="+mn-lt"/>
                          <a:ea typeface="+mn-ea"/>
                          <a:cs typeface="+mn-cs"/>
                        </a:rPr>
                        <a:t> by COVID-19, leads readers through warm-up steps, a basic ballet technique lesson, and an exploration of movement and form. With more than fifty poses to contemplate or re-create, aspiring young dancers: </a:t>
                      </a:r>
                      <a:r>
                        <a:rPr lang="en-GB" sz="1418" b="0" i="0" kern="1200" dirty="0">
                          <a:solidFill>
                            <a:schemeClr val="dk1"/>
                          </a:solidFill>
                          <a:effectLst/>
                          <a:latin typeface="+mn-lt"/>
                          <a:ea typeface="+mn-ea"/>
                          <a:cs typeface="+mn-cs"/>
                        </a:rPr>
                        <a:t>learn basic vocabulary,</a:t>
                      </a:r>
                      <a:r>
                        <a:rPr lang="en-GB" sz="1400" b="0" i="0" kern="1200" dirty="0">
                          <a:solidFill>
                            <a:schemeClr val="dk1"/>
                          </a:solidFill>
                          <a:effectLst/>
                          <a:latin typeface="+mn-lt"/>
                          <a:ea typeface="+mn-ea"/>
                          <a:cs typeface="+mn-cs"/>
                        </a:rPr>
                        <a:t> </a:t>
                      </a:r>
                      <a:r>
                        <a:rPr lang="en-GB" sz="1418" b="0" i="0" kern="1200" dirty="0">
                          <a:solidFill>
                            <a:schemeClr val="dk1"/>
                          </a:solidFill>
                          <a:effectLst/>
                          <a:latin typeface="+mn-lt"/>
                          <a:ea typeface="+mn-ea"/>
                          <a:cs typeface="+mn-cs"/>
                        </a:rPr>
                        <a:t>increase body awareness and celebrate making healthy choices</a:t>
                      </a:r>
                      <a:endParaRPr lang="en-GB" sz="1400" b="0" u="none" strike="noStrike"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£6.00</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0" name="Picture 29">
            <a:extLst>
              <a:ext uri="{FF2B5EF4-FFF2-40B4-BE49-F238E27FC236}">
                <a16:creationId xmlns:a16="http://schemas.microsoft.com/office/drawing/2014/main" id="{8F7363F5-4563-F341-ADEB-78AEAE9BF1C9}"/>
              </a:ext>
            </a:extLst>
          </p:cNvPr>
          <p:cNvPicPr>
            <a:picLocks noChangeAspect="1"/>
          </p:cNvPicPr>
          <p:nvPr/>
        </p:nvPicPr>
        <p:blipFill>
          <a:blip r:embed="rId8">
            <a:duotone>
              <a:schemeClr val="accent1">
                <a:shade val="45000"/>
                <a:satMod val="135000"/>
              </a:schemeClr>
              <a:prstClr val="white"/>
            </a:duotone>
          </a:blip>
          <a:stretch>
            <a:fillRect/>
          </a:stretch>
        </p:blipFill>
        <p:spPr>
          <a:xfrm>
            <a:off x="2160583" y="3523698"/>
            <a:ext cx="1698951" cy="399782"/>
          </a:xfrm>
          <a:prstGeom prst="rect">
            <a:avLst/>
          </a:prstGeom>
        </p:spPr>
      </p:pic>
      <p:pic>
        <p:nvPicPr>
          <p:cNvPr id="35" name="Picture 34">
            <a:extLst>
              <a:ext uri="{FF2B5EF4-FFF2-40B4-BE49-F238E27FC236}">
                <a16:creationId xmlns:a16="http://schemas.microsoft.com/office/drawing/2014/main" id="{3C97A737-A8D9-0A40-8F25-D13B1308448E}"/>
              </a:ext>
            </a:extLst>
          </p:cNvPr>
          <p:cNvPicPr>
            <a:picLocks noChangeAspect="1"/>
          </p:cNvPicPr>
          <p:nvPr/>
        </p:nvPicPr>
        <p:blipFill>
          <a:blip r:embed="rId9">
            <a:duotone>
              <a:schemeClr val="accent1">
                <a:shade val="45000"/>
                <a:satMod val="135000"/>
              </a:schemeClr>
              <a:prstClr val="white"/>
            </a:duotone>
          </a:blip>
          <a:stretch>
            <a:fillRect/>
          </a:stretch>
        </p:blipFill>
        <p:spPr>
          <a:xfrm>
            <a:off x="2583018" y="2710319"/>
            <a:ext cx="854080" cy="372585"/>
          </a:xfrm>
          <a:prstGeom prst="rect">
            <a:avLst/>
          </a:prstGeom>
        </p:spPr>
      </p:pic>
      <p:pic>
        <p:nvPicPr>
          <p:cNvPr id="36" name="Picture 35">
            <a:extLst>
              <a:ext uri="{FF2B5EF4-FFF2-40B4-BE49-F238E27FC236}">
                <a16:creationId xmlns:a16="http://schemas.microsoft.com/office/drawing/2014/main" id="{01FF8FC8-5879-0D4B-803C-27E8CA67E4A4}"/>
              </a:ext>
            </a:extLst>
          </p:cNvPr>
          <p:cNvPicPr>
            <a:picLocks noChangeAspect="1"/>
          </p:cNvPicPr>
          <p:nvPr/>
        </p:nvPicPr>
        <p:blipFill>
          <a:blip r:embed="rId10">
            <a:duotone>
              <a:schemeClr val="accent1">
                <a:shade val="45000"/>
                <a:satMod val="135000"/>
              </a:schemeClr>
              <a:prstClr val="white"/>
            </a:duotone>
          </a:blip>
          <a:stretch>
            <a:fillRect/>
          </a:stretch>
        </p:blipFill>
        <p:spPr>
          <a:xfrm>
            <a:off x="2418190" y="4489788"/>
            <a:ext cx="1183737" cy="361234"/>
          </a:xfrm>
          <a:prstGeom prst="rect">
            <a:avLst/>
          </a:prstGeom>
        </p:spPr>
      </p:pic>
      <p:graphicFrame>
        <p:nvGraphicFramePr>
          <p:cNvPr id="37" name="Table 36">
            <a:extLst>
              <a:ext uri="{FF2B5EF4-FFF2-40B4-BE49-F238E27FC236}">
                <a16:creationId xmlns:a16="http://schemas.microsoft.com/office/drawing/2014/main" id="{1CAA5B69-0E27-8445-A90F-121263DAFCE5}"/>
              </a:ext>
            </a:extLst>
          </p:cNvPr>
          <p:cNvGraphicFramePr>
            <a:graphicFrameLocks noGrp="1"/>
          </p:cNvGraphicFramePr>
          <p:nvPr>
            <p:extLst>
              <p:ext uri="{D42A27DB-BD31-4B8C-83A1-F6EECF244321}">
                <p14:modId xmlns:p14="http://schemas.microsoft.com/office/powerpoint/2010/main" val="1823730481"/>
              </p:ext>
            </p:extLst>
          </p:nvPr>
        </p:nvGraphicFramePr>
        <p:xfrm>
          <a:off x="4018971" y="5555141"/>
          <a:ext cx="5458078" cy="2249822"/>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600" b="1" dirty="0">
                          <a:solidFill>
                            <a:schemeClr val="bg1"/>
                          </a:solidFill>
                          <a:latin typeface="Gill Sans MT" panose="020B0502020104020203" pitchFamily="34" charset="77"/>
                          <a:cs typeface="Calibri" panose="020F0502020204030204" pitchFamily="34" charset="0"/>
                        </a:rPr>
                        <a:t>Choreography – A Basic Approach Using </a:t>
                      </a:r>
                      <a:r>
                        <a:rPr lang="en-GB" sz="1600" b="1" dirty="0" err="1">
                          <a:solidFill>
                            <a:schemeClr val="bg1"/>
                          </a:solidFill>
                          <a:latin typeface="Gill Sans MT" panose="020B0502020104020203" pitchFamily="34" charset="77"/>
                          <a:cs typeface="Calibri" panose="020F0502020204030204" pitchFamily="34" charset="0"/>
                        </a:rPr>
                        <a:t>Imporvisation</a:t>
                      </a:r>
                      <a:endParaRPr lang="en-GB" sz="1600" b="1" dirty="0">
                        <a:solidFill>
                          <a:schemeClr val="bg1"/>
                        </a:solidFill>
                        <a:latin typeface="Gill Sans MT" panose="020B0502020104020203" pitchFamily="34" charset="77"/>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400" b="0" i="0" kern="1200" dirty="0">
                          <a:solidFill>
                            <a:schemeClr val="dk1"/>
                          </a:solidFill>
                          <a:effectLst/>
                          <a:latin typeface="+mn-lt"/>
                          <a:ea typeface="+mn-ea"/>
                          <a:cs typeface="+mn-cs"/>
                        </a:rPr>
                        <a:t>Whatever your dance background or choreographic interest, this book shows you how to solve common choreography problems, design and shape movements into a dance, organize a dance concert, and observe a finished dance. The book features 63 movement exploration exercises and takes you from dance making to preparing for a performance. More than 56 photographs highlight and clarify important concepts. </a:t>
                      </a:r>
                      <a:endParaRPr lang="en-GB" sz="1400" u="none" strike="noStrike"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£14.99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8" name="Picture 37">
            <a:extLst>
              <a:ext uri="{FF2B5EF4-FFF2-40B4-BE49-F238E27FC236}">
                <a16:creationId xmlns:a16="http://schemas.microsoft.com/office/drawing/2014/main" id="{7B88E732-026A-0F4D-9755-5FF83E66A605}"/>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6394555"/>
            <a:ext cx="1698951" cy="399782"/>
          </a:xfrm>
          <a:prstGeom prst="rect">
            <a:avLst/>
          </a:prstGeom>
        </p:spPr>
      </p:pic>
      <p:pic>
        <p:nvPicPr>
          <p:cNvPr id="39" name="Picture 38">
            <a:extLst>
              <a:ext uri="{FF2B5EF4-FFF2-40B4-BE49-F238E27FC236}">
                <a16:creationId xmlns:a16="http://schemas.microsoft.com/office/drawing/2014/main" id="{2D6A689E-C4C5-4E44-AEE2-C175BEC23430}"/>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5581176"/>
            <a:ext cx="854080" cy="372585"/>
          </a:xfrm>
          <a:prstGeom prst="rect">
            <a:avLst/>
          </a:prstGeom>
        </p:spPr>
      </p:pic>
      <p:pic>
        <p:nvPicPr>
          <p:cNvPr id="41" name="Picture 40">
            <a:extLst>
              <a:ext uri="{FF2B5EF4-FFF2-40B4-BE49-F238E27FC236}">
                <a16:creationId xmlns:a16="http://schemas.microsoft.com/office/drawing/2014/main" id="{B11739C8-F655-B74D-BEFB-27398C13AE62}"/>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7360645"/>
            <a:ext cx="1183737" cy="361234"/>
          </a:xfrm>
          <a:prstGeom prst="rect">
            <a:avLst/>
          </a:prstGeom>
        </p:spPr>
      </p:pic>
      <p:graphicFrame>
        <p:nvGraphicFramePr>
          <p:cNvPr id="44" name="Table 43">
            <a:extLst>
              <a:ext uri="{FF2B5EF4-FFF2-40B4-BE49-F238E27FC236}">
                <a16:creationId xmlns:a16="http://schemas.microsoft.com/office/drawing/2014/main" id="{B796585F-43FC-094C-8383-D131F7D9CA70}"/>
              </a:ext>
            </a:extLst>
          </p:cNvPr>
          <p:cNvGraphicFramePr>
            <a:graphicFrameLocks noGrp="1"/>
          </p:cNvGraphicFramePr>
          <p:nvPr>
            <p:extLst>
              <p:ext uri="{D42A27DB-BD31-4B8C-83A1-F6EECF244321}">
                <p14:modId xmlns:p14="http://schemas.microsoft.com/office/powerpoint/2010/main" val="3636931547"/>
              </p:ext>
            </p:extLst>
          </p:nvPr>
        </p:nvGraphicFramePr>
        <p:xfrm>
          <a:off x="4018971" y="8764415"/>
          <a:ext cx="5458078" cy="2398433"/>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600" b="1" i="0" u="none" strike="noStrike" dirty="0">
                          <a:solidFill>
                            <a:schemeClr val="bg1"/>
                          </a:solidFill>
                          <a:effectLst/>
                          <a:latin typeface="Gill Sans MT" panose="020B0502020104020203" pitchFamily="34" charset="77"/>
                          <a:cs typeface="Calibri" panose="020F0502020204030204" pitchFamily="34" charset="0"/>
                        </a:rPr>
                        <a:t>Singin’ in The Rain</a:t>
                      </a:r>
                      <a:endParaRPr lang="en-GB" sz="1600" b="1" dirty="0">
                        <a:solidFill>
                          <a:schemeClr val="bg1"/>
                        </a:solidFill>
                        <a:latin typeface="Gill Sans MT" panose="020B0502020104020203" pitchFamily="34" charset="77"/>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r>
                        <a:rPr lang="en-GB" sz="1418" b="0" i="0" kern="1200" dirty="0">
                          <a:solidFill>
                            <a:schemeClr val="dk1"/>
                          </a:solidFill>
                          <a:effectLst/>
                          <a:latin typeface="+mn-lt"/>
                          <a:ea typeface="+mn-ea"/>
                          <a:cs typeface="+mn-cs"/>
                        </a:rPr>
                        <a:t>Sixty years after its release, Singin' in the Rain (1952) remains one of the best loved films ever made. Yet despite dazzling success with the public, it never received its fair share of critical analysis. Gene Kelly's genius as a performer is undeniable. Acknowledged less often is his innovatory contribution as director. Peter </a:t>
                      </a:r>
                      <a:r>
                        <a:rPr lang="en-GB" sz="1418" b="0" i="0" kern="1200" dirty="0" err="1">
                          <a:solidFill>
                            <a:schemeClr val="dk1"/>
                          </a:solidFill>
                          <a:effectLst/>
                          <a:latin typeface="+mn-lt"/>
                          <a:ea typeface="+mn-ea"/>
                          <a:cs typeface="+mn-cs"/>
                        </a:rPr>
                        <a:t>Wollen's</a:t>
                      </a:r>
                      <a:r>
                        <a:rPr lang="en-GB" sz="1418" b="0" i="0" kern="1200" dirty="0">
                          <a:solidFill>
                            <a:schemeClr val="dk1"/>
                          </a:solidFill>
                          <a:effectLst/>
                          <a:latin typeface="+mn-lt"/>
                          <a:ea typeface="+mn-ea"/>
                          <a:cs typeface="+mn-cs"/>
                        </a:rPr>
                        <a:t> illuminating study of Singin' in the Rain does justice to this complex film. In a brilliant shot-by-shot analysis of the famous title number,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£12.99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45" name="Picture 44">
            <a:extLst>
              <a:ext uri="{FF2B5EF4-FFF2-40B4-BE49-F238E27FC236}">
                <a16:creationId xmlns:a16="http://schemas.microsoft.com/office/drawing/2014/main" id="{02BB23C1-D836-3A48-9DF7-31255EE9CF0E}"/>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50" name="Picture 49">
            <a:extLst>
              <a:ext uri="{FF2B5EF4-FFF2-40B4-BE49-F238E27FC236}">
                <a16:creationId xmlns:a16="http://schemas.microsoft.com/office/drawing/2014/main" id="{5FBE0F60-D45B-B04A-A55C-8E81C609EFBB}"/>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51" name="Picture 50">
            <a:extLst>
              <a:ext uri="{FF2B5EF4-FFF2-40B4-BE49-F238E27FC236}">
                <a16:creationId xmlns:a16="http://schemas.microsoft.com/office/drawing/2014/main" id="{F6960CE3-7B5C-8A43-B758-EB26F0EE9D65}"/>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10569919"/>
            <a:ext cx="1183737" cy="361234"/>
          </a:xfrm>
          <a:prstGeom prst="rect">
            <a:avLst/>
          </a:prstGeom>
        </p:spPr>
      </p:pic>
      <p:sp>
        <p:nvSpPr>
          <p:cNvPr id="52" name="Rectangle 51">
            <a:extLst>
              <a:ext uri="{FF2B5EF4-FFF2-40B4-BE49-F238E27FC236}">
                <a16:creationId xmlns:a16="http://schemas.microsoft.com/office/drawing/2014/main" id="{28F7C808-3C54-ED4F-A853-0F2080735648}"/>
              </a:ext>
            </a:extLst>
          </p:cNvPr>
          <p:cNvSpPr/>
          <p:nvPr/>
        </p:nvSpPr>
        <p:spPr>
          <a:xfrm>
            <a:off x="105437" y="2537757"/>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KS3</a:t>
            </a:r>
          </a:p>
        </p:txBody>
      </p:sp>
      <p:sp>
        <p:nvSpPr>
          <p:cNvPr id="53" name="Rectangle 52">
            <a:extLst>
              <a:ext uri="{FF2B5EF4-FFF2-40B4-BE49-F238E27FC236}">
                <a16:creationId xmlns:a16="http://schemas.microsoft.com/office/drawing/2014/main" id="{1A40D2EA-6268-1645-A222-9646AC7438EB}"/>
              </a:ext>
            </a:extLst>
          </p:cNvPr>
          <p:cNvSpPr/>
          <p:nvPr/>
        </p:nvSpPr>
        <p:spPr>
          <a:xfrm>
            <a:off x="105437" y="5435224"/>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KS4</a:t>
            </a:r>
          </a:p>
        </p:txBody>
      </p:sp>
      <p:sp>
        <p:nvSpPr>
          <p:cNvPr id="54" name="Rectangle 53">
            <a:extLst>
              <a:ext uri="{FF2B5EF4-FFF2-40B4-BE49-F238E27FC236}">
                <a16:creationId xmlns:a16="http://schemas.microsoft.com/office/drawing/2014/main" id="{D7D24A1F-3FAD-E642-88AD-38A0C89F0194}"/>
              </a:ext>
            </a:extLst>
          </p:cNvPr>
          <p:cNvSpPr/>
          <p:nvPr/>
        </p:nvSpPr>
        <p:spPr>
          <a:xfrm>
            <a:off x="131075" y="8576398"/>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KS5</a:t>
            </a:r>
          </a:p>
        </p:txBody>
      </p:sp>
      <p:pic>
        <p:nvPicPr>
          <p:cNvPr id="1028" name="Picture 4" descr="https://images-eu.ssl-images-amazon.com/images/I/41IvvAftJnL._SX218_BO1,204,203,200_QL40_ML2_.jpg">
            <a:extLst>
              <a:ext uri="{FF2B5EF4-FFF2-40B4-BE49-F238E27FC236}">
                <a16:creationId xmlns:a16="http://schemas.microsoft.com/office/drawing/2014/main" id="{F5894A34-7136-4835-8721-A9736F7C730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264" y="2521715"/>
            <a:ext cx="2095500" cy="266789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ingin' in the Rain by Geoff Andrew, Peter Wollen | Waterstones">
            <a:extLst>
              <a:ext uri="{FF2B5EF4-FFF2-40B4-BE49-F238E27FC236}">
                <a16:creationId xmlns:a16="http://schemas.microsoft.com/office/drawing/2014/main" id="{D44A09F2-E2AB-4FE9-AD7C-CCB8DD013F3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31075" y="8588504"/>
            <a:ext cx="2059220" cy="264452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horeography By Sandra Minton">
            <a:extLst>
              <a:ext uri="{FF2B5EF4-FFF2-40B4-BE49-F238E27FC236}">
                <a16:creationId xmlns:a16="http://schemas.microsoft.com/office/drawing/2014/main" id="{81AA7019-3FE2-48FD-8A73-11E128FE1E50}"/>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5437" y="5395748"/>
            <a:ext cx="2055146" cy="2667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1447398"/>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198</TotalTime>
  <Words>283</Words>
  <Application>Microsoft Macintosh PowerPoint</Application>
  <PresentationFormat>A3 Paper (297x420 mm)</PresentationFormat>
  <Paragraphs>21</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American Typewriter</vt:lpstr>
      <vt:lpstr>Arial</vt:lpstr>
      <vt:lpstr>Calibri</vt:lpstr>
      <vt:lpstr>Gill Sans MT</vt:lpstr>
      <vt:lpstr>Gallery</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19</cp:revision>
  <dcterms:created xsi:type="dcterms:W3CDTF">2021-11-15T21:10:25Z</dcterms:created>
  <dcterms:modified xsi:type="dcterms:W3CDTF">2022-01-10T20:34:11Z</dcterms:modified>
</cp:coreProperties>
</file>