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6"/>
  </p:notes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1pPr>
    <a:lvl2pPr marL="335292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2pPr>
    <a:lvl3pPr marL="670585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3pPr>
    <a:lvl4pPr marL="1005878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4pPr>
    <a:lvl5pPr marL="1341170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5pPr>
    <a:lvl6pPr marL="1676462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6pPr>
    <a:lvl7pPr marL="2011755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7pPr>
    <a:lvl8pPr marL="2347047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8pPr>
    <a:lvl9pPr marL="2682341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CC66FF"/>
    <a:srgbClr val="C1DBB1"/>
    <a:srgbClr val="F3D1F1"/>
    <a:srgbClr val="E378E8"/>
    <a:srgbClr val="002060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7E8AAB-21DF-438F-A3B2-6E194FC5EC55}" v="164" dt="2024-09-12T15:52:53.7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434" autoAdjust="0"/>
    <p:restoredTop sz="95833" autoAdjust="0"/>
  </p:normalViewPr>
  <p:slideViewPr>
    <p:cSldViewPr snapToGrid="0">
      <p:cViewPr varScale="1">
        <p:scale>
          <a:sx n="79" d="100"/>
          <a:sy n="79" d="100"/>
        </p:scale>
        <p:origin x="380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76789"/>
            <a:ext cx="5438775" cy="3908425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1pPr>
    <a:lvl2pPr marL="285113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2pPr>
    <a:lvl3pPr marL="570225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3pPr>
    <a:lvl4pPr marL="855338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4pPr>
    <a:lvl5pPr marL="1140451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5pPr>
    <a:lvl6pPr marL="1425564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6pPr>
    <a:lvl7pPr marL="1710676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7pPr>
    <a:lvl8pPr marL="1995789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8pPr>
    <a:lvl9pPr marL="2280901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39963" y="1241425"/>
            <a:ext cx="23177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539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510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628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093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186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36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195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727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157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086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41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88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3.tiff"/><Relationship Id="rId39" Type="http://schemas.openxmlformats.org/officeDocument/2006/relationships/image" Target="../media/image35.jpeg"/><Relationship Id="rId21" Type="http://schemas.openxmlformats.org/officeDocument/2006/relationships/image" Target="../media/image19.png"/><Relationship Id="rId34" Type="http://schemas.openxmlformats.org/officeDocument/2006/relationships/image" Target="../media/image30.jpeg"/><Relationship Id="rId42" Type="http://schemas.openxmlformats.org/officeDocument/2006/relationships/image" Target="../media/image38.jpeg"/><Relationship Id="rId47" Type="http://schemas.openxmlformats.org/officeDocument/2006/relationships/image" Target="../media/image43.jpeg"/><Relationship Id="rId50" Type="http://schemas.openxmlformats.org/officeDocument/2006/relationships/image" Target="../media/image4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9" Type="http://schemas.openxmlformats.org/officeDocument/2006/relationships/image" Target="../media/image26.png"/><Relationship Id="rId11" Type="http://schemas.openxmlformats.org/officeDocument/2006/relationships/image" Target="../media/image9.png"/><Relationship Id="rId24" Type="http://schemas.microsoft.com/office/2007/relationships/hdphoto" Target="../media/hdphoto1.wdp"/><Relationship Id="rId32" Type="http://schemas.openxmlformats.org/officeDocument/2006/relationships/image" Target="../media/image28.jpeg"/><Relationship Id="rId37" Type="http://schemas.openxmlformats.org/officeDocument/2006/relationships/image" Target="../media/image33.jpeg"/><Relationship Id="rId40" Type="http://schemas.openxmlformats.org/officeDocument/2006/relationships/image" Target="../media/image36.jpeg"/><Relationship Id="rId45" Type="http://schemas.openxmlformats.org/officeDocument/2006/relationships/image" Target="../media/image41.jpeg"/><Relationship Id="rId53" Type="http://schemas.openxmlformats.org/officeDocument/2006/relationships/image" Target="../media/image4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7.jpeg"/><Relationship Id="rId44" Type="http://schemas.openxmlformats.org/officeDocument/2006/relationships/image" Target="../media/image40.jpeg"/><Relationship Id="rId52" Type="http://schemas.openxmlformats.org/officeDocument/2006/relationships/image" Target="../media/image4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4.tiff"/><Relationship Id="rId30" Type="http://schemas.microsoft.com/office/2007/relationships/hdphoto" Target="../media/hdphoto2.wdp"/><Relationship Id="rId35" Type="http://schemas.openxmlformats.org/officeDocument/2006/relationships/image" Target="../media/image31.jpeg"/><Relationship Id="rId43" Type="http://schemas.openxmlformats.org/officeDocument/2006/relationships/image" Target="../media/image39.jpeg"/><Relationship Id="rId48" Type="http://schemas.openxmlformats.org/officeDocument/2006/relationships/image" Target="../media/image44.jpeg"/><Relationship Id="rId8" Type="http://schemas.openxmlformats.org/officeDocument/2006/relationships/image" Target="../media/image6.png"/><Relationship Id="rId51" Type="http://schemas.openxmlformats.org/officeDocument/2006/relationships/image" Target="../media/image47.jpeg"/><Relationship Id="rId3" Type="http://schemas.openxmlformats.org/officeDocument/2006/relationships/image" Target="../media/image1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29.jpeg"/><Relationship Id="rId38" Type="http://schemas.openxmlformats.org/officeDocument/2006/relationships/image" Target="../media/image34.jpeg"/><Relationship Id="rId46" Type="http://schemas.openxmlformats.org/officeDocument/2006/relationships/image" Target="../media/image42.jpeg"/><Relationship Id="rId20" Type="http://schemas.openxmlformats.org/officeDocument/2006/relationships/image" Target="../media/image18.png"/><Relationship Id="rId41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5.jpeg"/><Relationship Id="rId36" Type="http://schemas.openxmlformats.org/officeDocument/2006/relationships/image" Target="../media/image32.jpeg"/><Relationship Id="rId49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1047913" y="7672579"/>
            <a:ext cx="1561523" cy="1226661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796864" y="8717536"/>
            <a:ext cx="4390972" cy="3504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4304367" y="6404507"/>
            <a:ext cx="1599152" cy="130569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782924" y="7498005"/>
            <a:ext cx="3337162" cy="34919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841220" y="6257596"/>
            <a:ext cx="3280382" cy="36090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1076048" y="5206111"/>
            <a:ext cx="1572908" cy="1251875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267871" y="3975330"/>
            <a:ext cx="1575400" cy="12847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841219" y="5044794"/>
            <a:ext cx="3333229" cy="36545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886997" y="3830779"/>
            <a:ext cx="3208424" cy="3466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125871" y="2788711"/>
            <a:ext cx="1551598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299" name="Rectangle 298">
            <a:extLst>
              <a:ext uri="{FF2B5EF4-FFF2-40B4-BE49-F238E27FC236}">
                <a16:creationId xmlns:a16="http://schemas.microsoft.com/office/drawing/2014/main" id="{174F9E2F-4304-4EA9-9B43-D510498E0880}"/>
              </a:ext>
            </a:extLst>
          </p:cNvPr>
          <p:cNvSpPr/>
          <p:nvPr/>
        </p:nvSpPr>
        <p:spPr>
          <a:xfrm>
            <a:off x="4267262" y="7491874"/>
            <a:ext cx="883257" cy="363711"/>
          </a:xfrm>
          <a:prstGeom prst="rect">
            <a:avLst/>
          </a:prstGeom>
          <a:solidFill>
            <a:srgbClr val="C1DB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246413" y="1564086"/>
            <a:ext cx="1572584" cy="123784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886999" y="2626243"/>
            <a:ext cx="3219514" cy="339275"/>
          </a:xfrm>
          <a:prstGeom prst="rect">
            <a:avLst/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4937031" y="4800840"/>
            <a:ext cx="682278" cy="6922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5038422" y="4898776"/>
            <a:ext cx="472310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96865" y="1396562"/>
            <a:ext cx="3287672" cy="353421"/>
          </a:xfrm>
          <a:prstGeom prst="rect">
            <a:avLst/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318" name="Rectangle 317">
            <a:extLst>
              <a:ext uri="{FF2B5EF4-FFF2-40B4-BE49-F238E27FC236}">
                <a16:creationId xmlns:a16="http://schemas.microsoft.com/office/drawing/2014/main" id="{7603361F-7D00-405D-94EC-75583220DE39}"/>
              </a:ext>
            </a:extLst>
          </p:cNvPr>
          <p:cNvSpPr/>
          <p:nvPr/>
        </p:nvSpPr>
        <p:spPr>
          <a:xfrm>
            <a:off x="1884886" y="2625423"/>
            <a:ext cx="2187339" cy="3487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DC5C463-02F5-4BA7-B8AA-5DB2AF6DF813}"/>
              </a:ext>
            </a:extLst>
          </p:cNvPr>
          <p:cNvGrpSpPr/>
          <p:nvPr/>
        </p:nvGrpSpPr>
        <p:grpSpPr>
          <a:xfrm>
            <a:off x="4156824" y="7317917"/>
            <a:ext cx="682278" cy="715936"/>
            <a:chOff x="8003494" y="12006378"/>
            <a:chExt cx="1214980" cy="1304869"/>
          </a:xfrm>
        </p:grpSpPr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AB96207F-9876-7A4C-8CB8-0378596E3D43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8"/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78D87C2B-4ED1-1C4B-B314-D95374A7846D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8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2392CED-199C-044B-8C83-9528D182044C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886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86" b="1" dirty="0"/>
                <a:t>YEAR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EC6A36B-BE5D-9742-9412-BEDB5350E9B4}"/>
                </a:ext>
              </a:extLst>
            </p:cNvPr>
            <p:cNvSpPr txBox="1"/>
            <p:nvPr/>
          </p:nvSpPr>
          <p:spPr>
            <a:xfrm>
              <a:off x="8072940" y="12317666"/>
              <a:ext cx="1106599" cy="924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96" b="1" dirty="0"/>
                <a:t>10</a:t>
              </a:r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5031469" y="4925006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325" name="Rectangle 324">
            <a:extLst>
              <a:ext uri="{FF2B5EF4-FFF2-40B4-BE49-F238E27FC236}">
                <a16:creationId xmlns:a16="http://schemas.microsoft.com/office/drawing/2014/main" id="{A183D85D-EF81-4E97-A0B3-08A0BA3038F3}"/>
              </a:ext>
            </a:extLst>
          </p:cNvPr>
          <p:cNvSpPr/>
          <p:nvPr/>
        </p:nvSpPr>
        <p:spPr>
          <a:xfrm>
            <a:off x="1804169" y="1395238"/>
            <a:ext cx="1580502" cy="35440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5002511" y="4944231"/>
            <a:ext cx="612368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11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4015033" y="2480882"/>
            <a:ext cx="682278" cy="71878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4123174" y="2588655"/>
            <a:ext cx="472310" cy="4797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4115803" y="2582616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4065455" y="2587336"/>
            <a:ext cx="580908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12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276515" y="8500208"/>
            <a:ext cx="682278" cy="73275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383678" y="8612160"/>
            <a:ext cx="472310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4169798" y="8552852"/>
            <a:ext cx="0" cy="2864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4360674" y="8908015"/>
            <a:ext cx="5420" cy="2792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 flipH="1">
            <a:off x="3391130" y="8634157"/>
            <a:ext cx="3941" cy="21868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3129534" y="8940862"/>
            <a:ext cx="0" cy="3081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1A9F72DB-801B-1540-9027-8E9B8D266CA4}"/>
              </a:ext>
            </a:extLst>
          </p:cNvPr>
          <p:cNvSpPr txBox="1"/>
          <p:nvPr/>
        </p:nvSpPr>
        <p:spPr>
          <a:xfrm>
            <a:off x="2909997" y="9194225"/>
            <a:ext cx="529042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Causes and impacts of a Tsunami</a:t>
            </a: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2987143" y="8589512"/>
            <a:ext cx="865" cy="2371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H="1" flipV="1">
            <a:off x="2761738" y="8940862"/>
            <a:ext cx="1158" cy="2953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798D0D35-29AB-1847-B78E-66D8D2E8F393}"/>
              </a:ext>
            </a:extLst>
          </p:cNvPr>
          <p:cNvSpPr txBox="1"/>
          <p:nvPr/>
        </p:nvSpPr>
        <p:spPr>
          <a:xfrm>
            <a:off x="2698378" y="8244854"/>
            <a:ext cx="569227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Types of volcano &amp; why we live near them </a:t>
            </a:r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>
            <a:off x="2429467" y="8627569"/>
            <a:ext cx="0" cy="24876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  <a:stCxn id="476" idx="2"/>
          </p:cNvCxnSpPr>
          <p:nvPr/>
        </p:nvCxnSpPr>
        <p:spPr>
          <a:xfrm flipH="1">
            <a:off x="5304426" y="6208192"/>
            <a:ext cx="205286" cy="21272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</p:cNvCxnSpPr>
          <p:nvPr/>
        </p:nvCxnSpPr>
        <p:spPr>
          <a:xfrm>
            <a:off x="4824798" y="6159784"/>
            <a:ext cx="0" cy="20836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5103942" y="7716653"/>
            <a:ext cx="0" cy="19700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9E865DA3-DE36-E64D-B463-8964711B884D}"/>
              </a:ext>
            </a:extLst>
          </p:cNvPr>
          <p:cNvCxnSpPr>
            <a:cxnSpLocks/>
          </p:cNvCxnSpPr>
          <p:nvPr/>
        </p:nvCxnSpPr>
        <p:spPr>
          <a:xfrm flipV="1">
            <a:off x="1471986" y="6435072"/>
            <a:ext cx="305823" cy="22504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2032160" y="8961356"/>
            <a:ext cx="0" cy="2629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 flipH="1">
            <a:off x="4930145" y="1229357"/>
            <a:ext cx="133665" cy="2284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>
            <a:off x="3814746" y="1228952"/>
            <a:ext cx="2689" cy="208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1232562" y="9685155"/>
            <a:ext cx="4482086" cy="247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11" dirty="0"/>
              <a:t>‘ </a:t>
            </a:r>
            <a:r>
              <a:rPr lang="en-US" sz="1011" b="1" dirty="0"/>
              <a:t>Geography is the subject which holds the key to our future. </a:t>
            </a:r>
            <a:r>
              <a:rPr lang="en-US" sz="1011" dirty="0"/>
              <a:t>’  MICHAEL PALIN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5377959" y="8711679"/>
            <a:ext cx="472309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9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377959" y="8664688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8F2FCE06-B784-40AE-99FE-6BE6AEB80DF4}"/>
              </a:ext>
            </a:extLst>
          </p:cNvPr>
          <p:cNvSpPr txBox="1"/>
          <p:nvPr/>
        </p:nvSpPr>
        <p:spPr>
          <a:xfrm>
            <a:off x="3109409" y="8214468"/>
            <a:ext cx="607617" cy="446080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structure of the earth and plate margins </a:t>
            </a:r>
          </a:p>
        </p:txBody>
      </p:sp>
      <p:cxnSp>
        <p:nvCxnSpPr>
          <p:cNvPr id="391" name="Straight Connector 390">
            <a:extLst>
              <a:ext uri="{FF2B5EF4-FFF2-40B4-BE49-F238E27FC236}">
                <a16:creationId xmlns:a16="http://schemas.microsoft.com/office/drawing/2014/main" id="{39981D08-B8AF-4086-AE03-C44C8CE55DC7}"/>
              </a:ext>
            </a:extLst>
          </p:cNvPr>
          <p:cNvCxnSpPr>
            <a:cxnSpLocks/>
          </p:cNvCxnSpPr>
          <p:nvPr/>
        </p:nvCxnSpPr>
        <p:spPr>
          <a:xfrm flipH="1">
            <a:off x="1951536" y="8613877"/>
            <a:ext cx="147187" cy="16372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Straight Connector 398">
            <a:extLst>
              <a:ext uri="{FF2B5EF4-FFF2-40B4-BE49-F238E27FC236}">
                <a16:creationId xmlns:a16="http://schemas.microsoft.com/office/drawing/2014/main" id="{E84EC7A0-1EC3-489B-B564-99132653BA00}"/>
              </a:ext>
            </a:extLst>
          </p:cNvPr>
          <p:cNvCxnSpPr>
            <a:cxnSpLocks/>
            <a:stCxn id="18" idx="3"/>
          </p:cNvCxnSpPr>
          <p:nvPr/>
        </p:nvCxnSpPr>
        <p:spPr>
          <a:xfrm flipV="1">
            <a:off x="1374492" y="7658897"/>
            <a:ext cx="193703" cy="233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4" name="Straight Connector 403">
            <a:extLst>
              <a:ext uri="{FF2B5EF4-FFF2-40B4-BE49-F238E27FC236}">
                <a16:creationId xmlns:a16="http://schemas.microsoft.com/office/drawing/2014/main" id="{55D8D665-85EA-4BF1-B6C2-A52C3A9260DC}"/>
              </a:ext>
            </a:extLst>
          </p:cNvPr>
          <p:cNvCxnSpPr>
            <a:cxnSpLocks/>
          </p:cNvCxnSpPr>
          <p:nvPr/>
        </p:nvCxnSpPr>
        <p:spPr>
          <a:xfrm>
            <a:off x="4907713" y="8682454"/>
            <a:ext cx="8789" cy="21031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2" name="TextBox 411">
            <a:extLst>
              <a:ext uri="{FF2B5EF4-FFF2-40B4-BE49-F238E27FC236}">
                <a16:creationId xmlns:a16="http://schemas.microsoft.com/office/drawing/2014/main" id="{B9C0F880-0D6B-4E8B-B6C3-8004E8B49809}"/>
              </a:ext>
            </a:extLst>
          </p:cNvPr>
          <p:cNvSpPr txBox="1"/>
          <p:nvPr/>
        </p:nvSpPr>
        <p:spPr>
          <a:xfrm>
            <a:off x="2220325" y="8306256"/>
            <a:ext cx="66249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Mapping Africa’s physical &amp; human geography </a:t>
            </a:r>
          </a:p>
        </p:txBody>
      </p:sp>
      <p:sp>
        <p:nvSpPr>
          <p:cNvPr id="418" name="TextBox 417">
            <a:extLst>
              <a:ext uri="{FF2B5EF4-FFF2-40B4-BE49-F238E27FC236}">
                <a16:creationId xmlns:a16="http://schemas.microsoft.com/office/drawing/2014/main" id="{65D093DE-BCD4-4BFF-8B43-E2A563713455}"/>
              </a:ext>
            </a:extLst>
          </p:cNvPr>
          <p:cNvSpPr txBox="1"/>
          <p:nvPr/>
        </p:nvSpPr>
        <p:spPr>
          <a:xfrm>
            <a:off x="510306" y="7913657"/>
            <a:ext cx="63207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Soil formation and importance</a:t>
            </a:r>
          </a:p>
        </p:txBody>
      </p: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9B445240-399E-4288-B61F-011BC64B8806}"/>
              </a:ext>
            </a:extLst>
          </p:cNvPr>
          <p:cNvCxnSpPr>
            <a:cxnSpLocks/>
          </p:cNvCxnSpPr>
          <p:nvPr/>
        </p:nvCxnSpPr>
        <p:spPr>
          <a:xfrm flipV="1">
            <a:off x="3270569" y="7742305"/>
            <a:ext cx="0" cy="21389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4" name="TextBox 423">
            <a:extLst>
              <a:ext uri="{FF2B5EF4-FFF2-40B4-BE49-F238E27FC236}">
                <a16:creationId xmlns:a16="http://schemas.microsoft.com/office/drawing/2014/main" id="{D278A8F9-A720-4BE5-9728-B6F4D2AD112A}"/>
              </a:ext>
            </a:extLst>
          </p:cNvPr>
          <p:cNvSpPr txBox="1"/>
          <p:nvPr/>
        </p:nvSpPr>
        <p:spPr>
          <a:xfrm>
            <a:off x="2990372" y="7915495"/>
            <a:ext cx="615139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What did Britain look like in the last Ice Age?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C9FAF38A-1856-42CA-906D-1A92F934F958}"/>
              </a:ext>
            </a:extLst>
          </p:cNvPr>
          <p:cNvSpPr txBox="1"/>
          <p:nvPr/>
        </p:nvSpPr>
        <p:spPr>
          <a:xfrm>
            <a:off x="3576497" y="7944590"/>
            <a:ext cx="703964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 err="1"/>
              <a:t>Chewang</a:t>
            </a:r>
            <a:r>
              <a:rPr lang="en-US" sz="505" dirty="0"/>
              <a:t> </a:t>
            </a:r>
            <a:r>
              <a:rPr lang="en-US" sz="505" dirty="0" err="1"/>
              <a:t>Norphel</a:t>
            </a:r>
            <a:r>
              <a:rPr lang="en-US" sz="505" dirty="0"/>
              <a:t>- turning ice into a resource</a:t>
            </a:r>
          </a:p>
        </p:txBody>
      </p: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29EDCE93-95D6-429F-A352-FD43DBE83112}"/>
              </a:ext>
            </a:extLst>
          </p:cNvPr>
          <p:cNvCxnSpPr>
            <a:cxnSpLocks/>
          </p:cNvCxnSpPr>
          <p:nvPr/>
        </p:nvCxnSpPr>
        <p:spPr>
          <a:xfrm flipH="1" flipV="1">
            <a:off x="3905917" y="7758649"/>
            <a:ext cx="5342" cy="2155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AC2EAC17-B61F-4569-AFE1-B6F28876FC2D}"/>
              </a:ext>
            </a:extLst>
          </p:cNvPr>
          <p:cNvCxnSpPr>
            <a:cxnSpLocks/>
          </p:cNvCxnSpPr>
          <p:nvPr/>
        </p:nvCxnSpPr>
        <p:spPr>
          <a:xfrm flipH="1">
            <a:off x="3617467" y="7393565"/>
            <a:ext cx="1582" cy="2139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3" name="TextBox 432">
            <a:extLst>
              <a:ext uri="{FF2B5EF4-FFF2-40B4-BE49-F238E27FC236}">
                <a16:creationId xmlns:a16="http://schemas.microsoft.com/office/drawing/2014/main" id="{BB9ADFC7-52B9-4F8B-A67F-13F7B575864B}"/>
              </a:ext>
            </a:extLst>
          </p:cNvPr>
          <p:cNvSpPr txBox="1"/>
          <p:nvPr/>
        </p:nvSpPr>
        <p:spPr>
          <a:xfrm>
            <a:off x="3270569" y="7028894"/>
            <a:ext cx="645924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Formation of glacial ice and how it shapes the UK landscape</a:t>
            </a:r>
          </a:p>
        </p:txBody>
      </p: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E006AFED-B36A-42B2-838D-74D7FD52867D}"/>
              </a:ext>
            </a:extLst>
          </p:cNvPr>
          <p:cNvCxnSpPr>
            <a:cxnSpLocks/>
          </p:cNvCxnSpPr>
          <p:nvPr/>
        </p:nvCxnSpPr>
        <p:spPr>
          <a:xfrm flipH="1" flipV="1">
            <a:off x="5440166" y="7651964"/>
            <a:ext cx="191946" cy="25774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TextBox 455">
            <a:extLst>
              <a:ext uri="{FF2B5EF4-FFF2-40B4-BE49-F238E27FC236}">
                <a16:creationId xmlns:a16="http://schemas.microsoft.com/office/drawing/2014/main" id="{7C4CA3BD-478D-4E6D-9522-DA02CAB5E9CF}"/>
              </a:ext>
            </a:extLst>
          </p:cNvPr>
          <p:cNvSpPr txBox="1"/>
          <p:nvPr/>
        </p:nvSpPr>
        <p:spPr>
          <a:xfrm>
            <a:off x="4824798" y="7904606"/>
            <a:ext cx="59057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concept of hazard and risk</a:t>
            </a:r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CC05BE9B-B07E-4E39-8DC6-643ACE4A967D}"/>
              </a:ext>
            </a:extLst>
          </p:cNvPr>
          <p:cNvSpPr txBox="1"/>
          <p:nvPr/>
        </p:nvSpPr>
        <p:spPr>
          <a:xfrm>
            <a:off x="5391152" y="7893213"/>
            <a:ext cx="530393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Earth’s structure and plate tectonics</a:t>
            </a:r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821DFC9A-BEFC-4970-AD42-A04D0C7F204E}"/>
              </a:ext>
            </a:extLst>
          </p:cNvPr>
          <p:cNvSpPr txBox="1"/>
          <p:nvPr/>
        </p:nvSpPr>
        <p:spPr>
          <a:xfrm>
            <a:off x="4612388" y="7100700"/>
            <a:ext cx="721780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How to plan, predict and protect against earthquakes</a:t>
            </a:r>
          </a:p>
        </p:txBody>
      </p: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16D9EC53-298F-45FA-925C-BDD35F07C7C6}"/>
              </a:ext>
            </a:extLst>
          </p:cNvPr>
          <p:cNvCxnSpPr>
            <a:cxnSpLocks/>
          </p:cNvCxnSpPr>
          <p:nvPr/>
        </p:nvCxnSpPr>
        <p:spPr>
          <a:xfrm flipV="1">
            <a:off x="4518778" y="6534411"/>
            <a:ext cx="0" cy="14070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5" name="TextBox 464">
            <a:extLst>
              <a:ext uri="{FF2B5EF4-FFF2-40B4-BE49-F238E27FC236}">
                <a16:creationId xmlns:a16="http://schemas.microsoft.com/office/drawing/2014/main" id="{D2FCF6FD-56A1-4692-816B-425A0795AE17}"/>
              </a:ext>
            </a:extLst>
          </p:cNvPr>
          <p:cNvSpPr txBox="1"/>
          <p:nvPr/>
        </p:nvSpPr>
        <p:spPr>
          <a:xfrm>
            <a:off x="5900534" y="6929297"/>
            <a:ext cx="547905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global atmospheric circulation </a:t>
            </a:r>
          </a:p>
        </p:txBody>
      </p:sp>
      <p:sp>
        <p:nvSpPr>
          <p:cNvPr id="476" name="TextBox 475">
            <a:extLst>
              <a:ext uri="{FF2B5EF4-FFF2-40B4-BE49-F238E27FC236}">
                <a16:creationId xmlns:a16="http://schemas.microsoft.com/office/drawing/2014/main" id="{0DE55340-7E21-473A-8887-C8BC9BB44D37}"/>
              </a:ext>
            </a:extLst>
          </p:cNvPr>
          <p:cNvSpPr txBox="1"/>
          <p:nvPr/>
        </p:nvSpPr>
        <p:spPr>
          <a:xfrm>
            <a:off x="5183547" y="5882718"/>
            <a:ext cx="652329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Hurricane Katrina causes, impacts and responses</a:t>
            </a:r>
          </a:p>
        </p:txBody>
      </p: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459D4038-7592-473C-B07D-B8BCF35F433B}"/>
              </a:ext>
            </a:extLst>
          </p:cNvPr>
          <p:cNvCxnSpPr>
            <a:cxnSpLocks/>
          </p:cNvCxnSpPr>
          <p:nvPr/>
        </p:nvCxnSpPr>
        <p:spPr>
          <a:xfrm flipV="1">
            <a:off x="4996978" y="6532635"/>
            <a:ext cx="0" cy="17173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3" name="TextBox 482">
            <a:extLst>
              <a:ext uri="{FF2B5EF4-FFF2-40B4-BE49-F238E27FC236}">
                <a16:creationId xmlns:a16="http://schemas.microsoft.com/office/drawing/2014/main" id="{936AAC96-3E7D-4CE0-8F85-D65DADB8C6B3}"/>
              </a:ext>
            </a:extLst>
          </p:cNvPr>
          <p:cNvSpPr txBox="1"/>
          <p:nvPr/>
        </p:nvSpPr>
        <p:spPr>
          <a:xfrm>
            <a:off x="4662032" y="6675116"/>
            <a:ext cx="671654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UK weather Hazards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4E8181FD-A1AA-48BE-87C1-6343CC94E448}"/>
              </a:ext>
            </a:extLst>
          </p:cNvPr>
          <p:cNvSpPr txBox="1"/>
          <p:nvPr/>
        </p:nvSpPr>
        <p:spPr>
          <a:xfrm>
            <a:off x="4480017" y="5870616"/>
            <a:ext cx="652329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Storm Desmond causes, impacts and responses</a:t>
            </a:r>
          </a:p>
        </p:txBody>
      </p: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93EA0B6-C55E-4D86-B01F-136E2BF2A6B4}"/>
              </a:ext>
            </a:extLst>
          </p:cNvPr>
          <p:cNvCxnSpPr>
            <a:cxnSpLocks/>
          </p:cNvCxnSpPr>
          <p:nvPr/>
        </p:nvCxnSpPr>
        <p:spPr>
          <a:xfrm>
            <a:off x="4233967" y="6113797"/>
            <a:ext cx="0" cy="20836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4" name="Straight Connector 493">
            <a:extLst>
              <a:ext uri="{FF2B5EF4-FFF2-40B4-BE49-F238E27FC236}">
                <a16:creationId xmlns:a16="http://schemas.microsoft.com/office/drawing/2014/main" id="{EC642833-F2C5-4B08-9721-A4A7EB6AFBA4}"/>
              </a:ext>
            </a:extLst>
          </p:cNvPr>
          <p:cNvCxnSpPr>
            <a:cxnSpLocks/>
          </p:cNvCxnSpPr>
          <p:nvPr/>
        </p:nvCxnSpPr>
        <p:spPr>
          <a:xfrm>
            <a:off x="3729620" y="6151254"/>
            <a:ext cx="0" cy="17896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BA9B55E4-281F-49E1-94D8-371F7E900D71}"/>
              </a:ext>
            </a:extLst>
          </p:cNvPr>
          <p:cNvCxnSpPr>
            <a:cxnSpLocks/>
          </p:cNvCxnSpPr>
          <p:nvPr/>
        </p:nvCxnSpPr>
        <p:spPr>
          <a:xfrm flipV="1">
            <a:off x="3549395" y="6554899"/>
            <a:ext cx="0" cy="13272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3" name="TextBox 502">
            <a:extLst>
              <a:ext uri="{FF2B5EF4-FFF2-40B4-BE49-F238E27FC236}">
                <a16:creationId xmlns:a16="http://schemas.microsoft.com/office/drawing/2014/main" id="{04D80602-4DB8-4783-8974-4FC97336C2F8}"/>
              </a:ext>
            </a:extLst>
          </p:cNvPr>
          <p:cNvSpPr txBox="1"/>
          <p:nvPr/>
        </p:nvSpPr>
        <p:spPr>
          <a:xfrm>
            <a:off x="4233967" y="6682024"/>
            <a:ext cx="58819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Is UK weather becoming more extreme?</a:t>
            </a:r>
          </a:p>
        </p:txBody>
      </p:sp>
      <p:cxnSp>
        <p:nvCxnSpPr>
          <p:cNvPr id="504" name="Straight Connector 503">
            <a:extLst>
              <a:ext uri="{FF2B5EF4-FFF2-40B4-BE49-F238E27FC236}">
                <a16:creationId xmlns:a16="http://schemas.microsoft.com/office/drawing/2014/main" id="{7E0896E7-7A54-49A3-9CF3-0F6077FC5A93}"/>
              </a:ext>
            </a:extLst>
          </p:cNvPr>
          <p:cNvCxnSpPr>
            <a:cxnSpLocks/>
          </p:cNvCxnSpPr>
          <p:nvPr/>
        </p:nvCxnSpPr>
        <p:spPr>
          <a:xfrm>
            <a:off x="2653545" y="6138216"/>
            <a:ext cx="0" cy="2387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849B89FE-810A-4085-9945-ED6A7870C5EA}"/>
              </a:ext>
            </a:extLst>
          </p:cNvPr>
          <p:cNvCxnSpPr>
            <a:cxnSpLocks/>
          </p:cNvCxnSpPr>
          <p:nvPr/>
        </p:nvCxnSpPr>
        <p:spPr>
          <a:xfrm flipH="1" flipV="1">
            <a:off x="1985635" y="6582508"/>
            <a:ext cx="2929" cy="1852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9" name="TextBox 508">
            <a:extLst>
              <a:ext uri="{FF2B5EF4-FFF2-40B4-BE49-F238E27FC236}">
                <a16:creationId xmlns:a16="http://schemas.microsoft.com/office/drawing/2014/main" id="{95CC6F4C-79DE-41EC-B47F-1F2104C3FDFA}"/>
              </a:ext>
            </a:extLst>
          </p:cNvPr>
          <p:cNvSpPr txBox="1"/>
          <p:nvPr/>
        </p:nvSpPr>
        <p:spPr>
          <a:xfrm>
            <a:off x="3913136" y="5903494"/>
            <a:ext cx="650851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Evidence of climate change</a:t>
            </a:r>
          </a:p>
        </p:txBody>
      </p:sp>
      <p:sp>
        <p:nvSpPr>
          <p:cNvPr id="512" name="TextBox 511">
            <a:extLst>
              <a:ext uri="{FF2B5EF4-FFF2-40B4-BE49-F238E27FC236}">
                <a16:creationId xmlns:a16="http://schemas.microsoft.com/office/drawing/2014/main" id="{8A57F86C-F4E3-42A4-BD30-058813EBDADE}"/>
              </a:ext>
            </a:extLst>
          </p:cNvPr>
          <p:cNvSpPr txBox="1"/>
          <p:nvPr/>
        </p:nvSpPr>
        <p:spPr>
          <a:xfrm>
            <a:off x="3758968" y="6670661"/>
            <a:ext cx="596279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Causes of climate change</a:t>
            </a:r>
          </a:p>
        </p:txBody>
      </p:sp>
      <p:sp>
        <p:nvSpPr>
          <p:cNvPr id="521" name="TextBox 520">
            <a:extLst>
              <a:ext uri="{FF2B5EF4-FFF2-40B4-BE49-F238E27FC236}">
                <a16:creationId xmlns:a16="http://schemas.microsoft.com/office/drawing/2014/main" id="{2F98BA5F-BA3E-4B10-A4D2-7F75684A266E}"/>
              </a:ext>
            </a:extLst>
          </p:cNvPr>
          <p:cNvSpPr txBox="1"/>
          <p:nvPr/>
        </p:nvSpPr>
        <p:spPr>
          <a:xfrm>
            <a:off x="3367424" y="5947940"/>
            <a:ext cx="68968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Impacts of climate change</a:t>
            </a:r>
          </a:p>
        </p:txBody>
      </p:sp>
      <p:cxnSp>
        <p:nvCxnSpPr>
          <p:cNvPr id="524" name="Straight Connector 523">
            <a:extLst>
              <a:ext uri="{FF2B5EF4-FFF2-40B4-BE49-F238E27FC236}">
                <a16:creationId xmlns:a16="http://schemas.microsoft.com/office/drawing/2014/main" id="{0AE8AA44-1750-41E6-9F70-8D8C59CC1C2E}"/>
              </a:ext>
            </a:extLst>
          </p:cNvPr>
          <p:cNvCxnSpPr>
            <a:cxnSpLocks/>
          </p:cNvCxnSpPr>
          <p:nvPr/>
        </p:nvCxnSpPr>
        <p:spPr>
          <a:xfrm>
            <a:off x="974467" y="5584648"/>
            <a:ext cx="376114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6" name="TextBox 525">
            <a:extLst>
              <a:ext uri="{FF2B5EF4-FFF2-40B4-BE49-F238E27FC236}">
                <a16:creationId xmlns:a16="http://schemas.microsoft.com/office/drawing/2014/main" id="{2BDA3C6A-1115-43B8-B1DF-500029C13D39}"/>
              </a:ext>
            </a:extLst>
          </p:cNvPr>
          <p:cNvSpPr txBox="1"/>
          <p:nvPr/>
        </p:nvSpPr>
        <p:spPr>
          <a:xfrm>
            <a:off x="3278093" y="6629103"/>
            <a:ext cx="568959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Climate change mitigation and adaptation</a:t>
            </a:r>
          </a:p>
        </p:txBody>
      </p:sp>
      <p:cxnSp>
        <p:nvCxnSpPr>
          <p:cNvPr id="527" name="Straight Connector 526">
            <a:extLst>
              <a:ext uri="{FF2B5EF4-FFF2-40B4-BE49-F238E27FC236}">
                <a16:creationId xmlns:a16="http://schemas.microsoft.com/office/drawing/2014/main" id="{B79E8B85-134D-419E-AD65-FDA5852B8CE9}"/>
              </a:ext>
            </a:extLst>
          </p:cNvPr>
          <p:cNvCxnSpPr>
            <a:cxnSpLocks/>
          </p:cNvCxnSpPr>
          <p:nvPr/>
        </p:nvCxnSpPr>
        <p:spPr>
          <a:xfrm>
            <a:off x="1241144" y="5145808"/>
            <a:ext cx="319642" cy="10952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TextBox 528">
            <a:extLst>
              <a:ext uri="{FF2B5EF4-FFF2-40B4-BE49-F238E27FC236}">
                <a16:creationId xmlns:a16="http://schemas.microsoft.com/office/drawing/2014/main" id="{56BFC517-DBE3-4EEB-8E6B-FFCF1C241728}"/>
              </a:ext>
            </a:extLst>
          </p:cNvPr>
          <p:cNvSpPr txBox="1"/>
          <p:nvPr/>
        </p:nvSpPr>
        <p:spPr>
          <a:xfrm>
            <a:off x="2370053" y="5851566"/>
            <a:ext cx="613905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Rio’s opportunities and challenges</a:t>
            </a:r>
          </a:p>
        </p:txBody>
      </p:sp>
      <p:cxnSp>
        <p:nvCxnSpPr>
          <p:cNvPr id="530" name="Straight Connector 529">
            <a:extLst>
              <a:ext uri="{FF2B5EF4-FFF2-40B4-BE49-F238E27FC236}">
                <a16:creationId xmlns:a16="http://schemas.microsoft.com/office/drawing/2014/main" id="{A35A5061-95DD-4F04-8D1C-A5AE0DF4AA54}"/>
              </a:ext>
            </a:extLst>
          </p:cNvPr>
          <p:cNvCxnSpPr>
            <a:cxnSpLocks/>
          </p:cNvCxnSpPr>
          <p:nvPr/>
        </p:nvCxnSpPr>
        <p:spPr>
          <a:xfrm flipV="1">
            <a:off x="1958623" y="5267824"/>
            <a:ext cx="0" cy="19443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2" name="Straight Connector 531">
            <a:extLst>
              <a:ext uri="{FF2B5EF4-FFF2-40B4-BE49-F238E27FC236}">
                <a16:creationId xmlns:a16="http://schemas.microsoft.com/office/drawing/2014/main" id="{F30CF106-B6D9-494F-AA3F-A2B8566D7232}"/>
              </a:ext>
            </a:extLst>
          </p:cNvPr>
          <p:cNvCxnSpPr>
            <a:cxnSpLocks/>
          </p:cNvCxnSpPr>
          <p:nvPr/>
        </p:nvCxnSpPr>
        <p:spPr>
          <a:xfrm>
            <a:off x="2137512" y="5003786"/>
            <a:ext cx="0" cy="19246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6" name="TextBox 535">
            <a:extLst>
              <a:ext uri="{FF2B5EF4-FFF2-40B4-BE49-F238E27FC236}">
                <a16:creationId xmlns:a16="http://schemas.microsoft.com/office/drawing/2014/main" id="{55574A78-0976-47F2-B69E-D413B8C3F6BF}"/>
              </a:ext>
            </a:extLst>
          </p:cNvPr>
          <p:cNvSpPr txBox="1"/>
          <p:nvPr/>
        </p:nvSpPr>
        <p:spPr>
          <a:xfrm>
            <a:off x="1024192" y="6619634"/>
            <a:ext cx="60809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Manchester’s opportunities and challenges</a:t>
            </a:r>
          </a:p>
        </p:txBody>
      </p:sp>
      <p:cxnSp>
        <p:nvCxnSpPr>
          <p:cNvPr id="539" name="Straight Connector 538">
            <a:extLst>
              <a:ext uri="{FF2B5EF4-FFF2-40B4-BE49-F238E27FC236}">
                <a16:creationId xmlns:a16="http://schemas.microsoft.com/office/drawing/2014/main" id="{BBD94BE1-975F-46D7-9A05-07FE1B11442A}"/>
              </a:ext>
            </a:extLst>
          </p:cNvPr>
          <p:cNvCxnSpPr>
            <a:cxnSpLocks/>
          </p:cNvCxnSpPr>
          <p:nvPr/>
        </p:nvCxnSpPr>
        <p:spPr>
          <a:xfrm flipV="1">
            <a:off x="2315678" y="5287108"/>
            <a:ext cx="0" cy="18193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3" name="TextBox 542">
            <a:extLst>
              <a:ext uri="{FF2B5EF4-FFF2-40B4-BE49-F238E27FC236}">
                <a16:creationId xmlns:a16="http://schemas.microsoft.com/office/drawing/2014/main" id="{B86AFE16-E45E-4486-8C88-00D3C77F31D9}"/>
              </a:ext>
            </a:extLst>
          </p:cNvPr>
          <p:cNvSpPr txBox="1"/>
          <p:nvPr/>
        </p:nvSpPr>
        <p:spPr>
          <a:xfrm>
            <a:off x="1629704" y="6719818"/>
            <a:ext cx="60809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growth and importance of Manchester</a:t>
            </a:r>
          </a:p>
        </p:txBody>
      </p:sp>
      <p:sp>
        <p:nvSpPr>
          <p:cNvPr id="544" name="TextBox 543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596532" y="5938494"/>
            <a:ext cx="713183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Urban sprawl and commuter settlements</a:t>
            </a:r>
          </a:p>
        </p:txBody>
      </p:sp>
      <p:cxnSp>
        <p:nvCxnSpPr>
          <p:cNvPr id="550" name="Straight Connector 549">
            <a:extLst>
              <a:ext uri="{FF2B5EF4-FFF2-40B4-BE49-F238E27FC236}">
                <a16:creationId xmlns:a16="http://schemas.microsoft.com/office/drawing/2014/main" id="{BAB821FE-ABED-48FC-AF5C-5F449419C1B0}"/>
              </a:ext>
            </a:extLst>
          </p:cNvPr>
          <p:cNvCxnSpPr>
            <a:cxnSpLocks/>
          </p:cNvCxnSpPr>
          <p:nvPr/>
        </p:nvCxnSpPr>
        <p:spPr>
          <a:xfrm>
            <a:off x="2639816" y="4975628"/>
            <a:ext cx="0" cy="19246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1" name="TextBox 550">
            <a:extLst>
              <a:ext uri="{FF2B5EF4-FFF2-40B4-BE49-F238E27FC236}">
                <a16:creationId xmlns:a16="http://schemas.microsoft.com/office/drawing/2014/main" id="{718207F3-8ABB-40BA-A359-8EF9604600D8}"/>
              </a:ext>
            </a:extLst>
          </p:cNvPr>
          <p:cNvSpPr txBox="1"/>
          <p:nvPr/>
        </p:nvSpPr>
        <p:spPr>
          <a:xfrm>
            <a:off x="498915" y="4999622"/>
            <a:ext cx="85387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Mapping the UK’s major uplands and lowlands</a:t>
            </a:r>
          </a:p>
        </p:txBody>
      </p:sp>
      <p:cxnSp>
        <p:nvCxnSpPr>
          <p:cNvPr id="554" name="Straight Connector 553">
            <a:extLst>
              <a:ext uri="{FF2B5EF4-FFF2-40B4-BE49-F238E27FC236}">
                <a16:creationId xmlns:a16="http://schemas.microsoft.com/office/drawing/2014/main" id="{E645F525-DF7A-4582-BA5B-476916A29531}"/>
              </a:ext>
            </a:extLst>
          </p:cNvPr>
          <p:cNvCxnSpPr>
            <a:cxnSpLocks/>
          </p:cNvCxnSpPr>
          <p:nvPr/>
        </p:nvCxnSpPr>
        <p:spPr>
          <a:xfrm flipV="1">
            <a:off x="4349581" y="5325792"/>
            <a:ext cx="0" cy="1592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5" name="TextBox 554">
            <a:extLst>
              <a:ext uri="{FF2B5EF4-FFF2-40B4-BE49-F238E27FC236}">
                <a16:creationId xmlns:a16="http://schemas.microsoft.com/office/drawing/2014/main" id="{B23C864F-FDF8-46B8-805D-A5BC59AF52BD}"/>
              </a:ext>
            </a:extLst>
          </p:cNvPr>
          <p:cNvSpPr txBox="1"/>
          <p:nvPr/>
        </p:nvSpPr>
        <p:spPr>
          <a:xfrm>
            <a:off x="1620722" y="5440016"/>
            <a:ext cx="63073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Features of waves</a:t>
            </a:r>
          </a:p>
        </p:txBody>
      </p:sp>
      <p:sp>
        <p:nvSpPr>
          <p:cNvPr id="560" name="TextBox 559">
            <a:extLst>
              <a:ext uri="{FF2B5EF4-FFF2-40B4-BE49-F238E27FC236}">
                <a16:creationId xmlns:a16="http://schemas.microsoft.com/office/drawing/2014/main" id="{65406698-9E8F-47B0-A412-AFF8B9A73638}"/>
              </a:ext>
            </a:extLst>
          </p:cNvPr>
          <p:cNvSpPr txBox="1"/>
          <p:nvPr/>
        </p:nvSpPr>
        <p:spPr>
          <a:xfrm>
            <a:off x="1808401" y="4725051"/>
            <a:ext cx="676743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Coastal weathering and mass movement </a:t>
            </a:r>
          </a:p>
        </p:txBody>
      </p:sp>
      <p:cxnSp>
        <p:nvCxnSpPr>
          <p:cNvPr id="563" name="Straight Connector 562">
            <a:extLst>
              <a:ext uri="{FF2B5EF4-FFF2-40B4-BE49-F238E27FC236}">
                <a16:creationId xmlns:a16="http://schemas.microsoft.com/office/drawing/2014/main" id="{9C6FAEDB-5712-418B-A720-799299F38636}"/>
              </a:ext>
            </a:extLst>
          </p:cNvPr>
          <p:cNvCxnSpPr>
            <a:cxnSpLocks/>
          </p:cNvCxnSpPr>
          <p:nvPr/>
        </p:nvCxnSpPr>
        <p:spPr>
          <a:xfrm flipV="1">
            <a:off x="2841655" y="5298611"/>
            <a:ext cx="0" cy="19449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5" name="TextBox 564">
            <a:extLst>
              <a:ext uri="{FF2B5EF4-FFF2-40B4-BE49-F238E27FC236}">
                <a16:creationId xmlns:a16="http://schemas.microsoft.com/office/drawing/2014/main" id="{57FC3C7C-5CFD-4B19-BC23-6FD459B4AF0A}"/>
              </a:ext>
            </a:extLst>
          </p:cNvPr>
          <p:cNvSpPr txBox="1"/>
          <p:nvPr/>
        </p:nvSpPr>
        <p:spPr>
          <a:xfrm>
            <a:off x="2058038" y="5435417"/>
            <a:ext cx="573883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Coastal erosion and transportation</a:t>
            </a:r>
          </a:p>
        </p:txBody>
      </p:sp>
      <p:cxnSp>
        <p:nvCxnSpPr>
          <p:cNvPr id="566" name="Straight Connector 565">
            <a:extLst>
              <a:ext uri="{FF2B5EF4-FFF2-40B4-BE49-F238E27FC236}">
                <a16:creationId xmlns:a16="http://schemas.microsoft.com/office/drawing/2014/main" id="{6DB874D9-09C2-4F69-9FD9-FEE3C6AD48B3}"/>
              </a:ext>
            </a:extLst>
          </p:cNvPr>
          <p:cNvCxnSpPr>
            <a:cxnSpLocks/>
          </p:cNvCxnSpPr>
          <p:nvPr/>
        </p:nvCxnSpPr>
        <p:spPr>
          <a:xfrm flipH="1">
            <a:off x="3632865" y="4961939"/>
            <a:ext cx="3895" cy="2447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8" name="TextBox 567">
            <a:extLst>
              <a:ext uri="{FF2B5EF4-FFF2-40B4-BE49-F238E27FC236}">
                <a16:creationId xmlns:a16="http://schemas.microsoft.com/office/drawing/2014/main" id="{45DF7456-052C-4509-A804-9EAE505A949A}"/>
              </a:ext>
            </a:extLst>
          </p:cNvPr>
          <p:cNvSpPr txBox="1"/>
          <p:nvPr/>
        </p:nvSpPr>
        <p:spPr>
          <a:xfrm>
            <a:off x="3589745" y="5454429"/>
            <a:ext cx="587168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Fluvial erosion and transportation</a:t>
            </a:r>
          </a:p>
        </p:txBody>
      </p:sp>
      <p:cxnSp>
        <p:nvCxnSpPr>
          <p:cNvPr id="569" name="Straight Connector 568">
            <a:extLst>
              <a:ext uri="{FF2B5EF4-FFF2-40B4-BE49-F238E27FC236}">
                <a16:creationId xmlns:a16="http://schemas.microsoft.com/office/drawing/2014/main" id="{FFCE5675-9D40-40A7-8E16-77BF44D6D036}"/>
              </a:ext>
            </a:extLst>
          </p:cNvPr>
          <p:cNvCxnSpPr>
            <a:cxnSpLocks/>
          </p:cNvCxnSpPr>
          <p:nvPr/>
        </p:nvCxnSpPr>
        <p:spPr>
          <a:xfrm flipV="1">
            <a:off x="3853677" y="5291505"/>
            <a:ext cx="0" cy="17753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1" name="TextBox 570">
            <a:extLst>
              <a:ext uri="{FF2B5EF4-FFF2-40B4-BE49-F238E27FC236}">
                <a16:creationId xmlns:a16="http://schemas.microsoft.com/office/drawing/2014/main" id="{4F4D8298-ADF9-4211-B114-05A5A7EA40C4}"/>
              </a:ext>
            </a:extLst>
          </p:cNvPr>
          <p:cNvSpPr txBox="1"/>
          <p:nvPr/>
        </p:nvSpPr>
        <p:spPr>
          <a:xfrm>
            <a:off x="2789832" y="4623485"/>
            <a:ext cx="67618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Hard and soft engineering at the coast</a:t>
            </a:r>
          </a:p>
        </p:txBody>
      </p:sp>
      <p:sp>
        <p:nvSpPr>
          <p:cNvPr id="574" name="Block Arc 573">
            <a:extLst>
              <a:ext uri="{FF2B5EF4-FFF2-40B4-BE49-F238E27FC236}">
                <a16:creationId xmlns:a16="http://schemas.microsoft.com/office/drawing/2014/main" id="{42DCC817-95A4-4F9E-B69E-5B3F826F1806}"/>
              </a:ext>
            </a:extLst>
          </p:cNvPr>
          <p:cNvSpPr/>
          <p:nvPr/>
        </p:nvSpPr>
        <p:spPr>
          <a:xfrm rot="16200000">
            <a:off x="1059804" y="386480"/>
            <a:ext cx="1496403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cxnSp>
        <p:nvCxnSpPr>
          <p:cNvPr id="582" name="Straight Connector 581">
            <a:extLst>
              <a:ext uri="{FF2B5EF4-FFF2-40B4-BE49-F238E27FC236}">
                <a16:creationId xmlns:a16="http://schemas.microsoft.com/office/drawing/2014/main" id="{4D1BBD61-9F55-4579-996F-EFE618B7EA76}"/>
              </a:ext>
            </a:extLst>
          </p:cNvPr>
          <p:cNvCxnSpPr>
            <a:cxnSpLocks/>
            <a:stCxn id="588" idx="1"/>
          </p:cNvCxnSpPr>
          <p:nvPr/>
        </p:nvCxnSpPr>
        <p:spPr>
          <a:xfrm flipH="1" flipV="1">
            <a:off x="5533478" y="4757424"/>
            <a:ext cx="187222" cy="499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4" name="Straight Connector 583">
            <a:extLst>
              <a:ext uri="{FF2B5EF4-FFF2-40B4-BE49-F238E27FC236}">
                <a16:creationId xmlns:a16="http://schemas.microsoft.com/office/drawing/2014/main" id="{4DE56988-9563-47EE-97AA-4208AE65370A}"/>
              </a:ext>
            </a:extLst>
          </p:cNvPr>
          <p:cNvCxnSpPr>
            <a:cxnSpLocks/>
          </p:cNvCxnSpPr>
          <p:nvPr/>
        </p:nvCxnSpPr>
        <p:spPr>
          <a:xfrm flipH="1">
            <a:off x="5548729" y="4345220"/>
            <a:ext cx="310485" cy="42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Straight Connector 584">
            <a:extLst>
              <a:ext uri="{FF2B5EF4-FFF2-40B4-BE49-F238E27FC236}">
                <a16:creationId xmlns:a16="http://schemas.microsoft.com/office/drawing/2014/main" id="{ED97350C-F515-4F00-B9C2-7F4F13347875}"/>
              </a:ext>
            </a:extLst>
          </p:cNvPr>
          <p:cNvCxnSpPr>
            <a:cxnSpLocks/>
          </p:cNvCxnSpPr>
          <p:nvPr/>
        </p:nvCxnSpPr>
        <p:spPr>
          <a:xfrm flipV="1">
            <a:off x="5102518" y="4108884"/>
            <a:ext cx="77196" cy="1920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8" name="TextBox 587">
            <a:extLst>
              <a:ext uri="{FF2B5EF4-FFF2-40B4-BE49-F238E27FC236}">
                <a16:creationId xmlns:a16="http://schemas.microsoft.com/office/drawing/2014/main" id="{5CFCB0D0-7043-4AFE-9A1C-0E550A6FCA23}"/>
              </a:ext>
            </a:extLst>
          </p:cNvPr>
          <p:cNvSpPr txBox="1"/>
          <p:nvPr/>
        </p:nvSpPr>
        <p:spPr>
          <a:xfrm>
            <a:off x="5720700" y="4599685"/>
            <a:ext cx="51539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Global distribution of resources</a:t>
            </a:r>
          </a:p>
        </p:txBody>
      </p:sp>
      <p:sp>
        <p:nvSpPr>
          <p:cNvPr id="589" name="TextBox 588">
            <a:extLst>
              <a:ext uri="{FF2B5EF4-FFF2-40B4-BE49-F238E27FC236}">
                <a16:creationId xmlns:a16="http://schemas.microsoft.com/office/drawing/2014/main" id="{0B123999-9F0C-4112-B28A-C1DAD7A55724}"/>
              </a:ext>
            </a:extLst>
          </p:cNvPr>
          <p:cNvSpPr txBox="1"/>
          <p:nvPr/>
        </p:nvSpPr>
        <p:spPr>
          <a:xfrm>
            <a:off x="5756789" y="4197697"/>
            <a:ext cx="54299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Food, energy and water in the UK</a:t>
            </a:r>
          </a:p>
        </p:txBody>
      </p:sp>
      <p:sp>
        <p:nvSpPr>
          <p:cNvPr id="590" name="TextBox 589">
            <a:extLst>
              <a:ext uri="{FF2B5EF4-FFF2-40B4-BE49-F238E27FC236}">
                <a16:creationId xmlns:a16="http://schemas.microsoft.com/office/drawing/2014/main" id="{4AAF7390-BA48-4AA6-AAC1-67C46C54C0E8}"/>
              </a:ext>
            </a:extLst>
          </p:cNvPr>
          <p:cNvSpPr txBox="1"/>
          <p:nvPr/>
        </p:nvSpPr>
        <p:spPr>
          <a:xfrm>
            <a:off x="4813038" y="4292223"/>
            <a:ext cx="54299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Impacts of food insecurity</a:t>
            </a:r>
          </a:p>
        </p:txBody>
      </p:sp>
      <p:sp>
        <p:nvSpPr>
          <p:cNvPr id="594" name="TextBox 593">
            <a:extLst>
              <a:ext uri="{FF2B5EF4-FFF2-40B4-BE49-F238E27FC236}">
                <a16:creationId xmlns:a16="http://schemas.microsoft.com/office/drawing/2014/main" id="{8020151E-B59E-493A-805D-16DD0721FD0F}"/>
              </a:ext>
            </a:extLst>
          </p:cNvPr>
          <p:cNvSpPr txBox="1"/>
          <p:nvPr/>
        </p:nvSpPr>
        <p:spPr>
          <a:xfrm>
            <a:off x="4901637" y="3478372"/>
            <a:ext cx="778849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Strategies to increase food supplies</a:t>
            </a:r>
          </a:p>
        </p:txBody>
      </p:sp>
      <p:sp>
        <p:nvSpPr>
          <p:cNvPr id="595" name="TextBox 594">
            <a:extLst>
              <a:ext uri="{FF2B5EF4-FFF2-40B4-BE49-F238E27FC236}">
                <a16:creationId xmlns:a16="http://schemas.microsoft.com/office/drawing/2014/main" id="{3AF0A43A-060E-4207-A839-43566053DA9D}"/>
              </a:ext>
            </a:extLst>
          </p:cNvPr>
          <p:cNvSpPr txBox="1"/>
          <p:nvPr/>
        </p:nvSpPr>
        <p:spPr>
          <a:xfrm>
            <a:off x="4298590" y="4219829"/>
            <a:ext cx="63975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Sustainable food supplies</a:t>
            </a:r>
          </a:p>
        </p:txBody>
      </p:sp>
      <p:cxnSp>
        <p:nvCxnSpPr>
          <p:cNvPr id="598" name="Straight Connector 597">
            <a:extLst>
              <a:ext uri="{FF2B5EF4-FFF2-40B4-BE49-F238E27FC236}">
                <a16:creationId xmlns:a16="http://schemas.microsoft.com/office/drawing/2014/main" id="{104C83F5-434B-446C-8EFF-A20C47D069A3}"/>
              </a:ext>
            </a:extLst>
          </p:cNvPr>
          <p:cNvCxnSpPr>
            <a:cxnSpLocks/>
          </p:cNvCxnSpPr>
          <p:nvPr/>
        </p:nvCxnSpPr>
        <p:spPr>
          <a:xfrm flipV="1">
            <a:off x="4125227" y="3992756"/>
            <a:ext cx="0" cy="23225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0" name="Straight Connector 599">
            <a:extLst>
              <a:ext uri="{FF2B5EF4-FFF2-40B4-BE49-F238E27FC236}">
                <a16:creationId xmlns:a16="http://schemas.microsoft.com/office/drawing/2014/main" id="{B6443DBE-18BC-4F8E-AB79-78F6C0DBA2DB}"/>
              </a:ext>
            </a:extLst>
          </p:cNvPr>
          <p:cNvCxnSpPr>
            <a:cxnSpLocks/>
          </p:cNvCxnSpPr>
          <p:nvPr/>
        </p:nvCxnSpPr>
        <p:spPr>
          <a:xfrm flipH="1">
            <a:off x="5095696" y="3683000"/>
            <a:ext cx="156629" cy="2155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Connector 601">
            <a:extLst>
              <a:ext uri="{FF2B5EF4-FFF2-40B4-BE49-F238E27FC236}">
                <a16:creationId xmlns:a16="http://schemas.microsoft.com/office/drawing/2014/main" id="{16E1766B-69B7-4F10-8262-9916A640BB13}"/>
              </a:ext>
            </a:extLst>
          </p:cNvPr>
          <p:cNvCxnSpPr>
            <a:cxnSpLocks/>
          </p:cNvCxnSpPr>
          <p:nvPr/>
        </p:nvCxnSpPr>
        <p:spPr>
          <a:xfrm flipH="1">
            <a:off x="4384936" y="3747924"/>
            <a:ext cx="5082" cy="24594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2816368" y="1194826"/>
            <a:ext cx="682278" cy="732756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2915305" y="1310553"/>
            <a:ext cx="481993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2857481" y="1373689"/>
            <a:ext cx="587311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2906587" y="1348692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609" name="TextBox 608">
            <a:extLst>
              <a:ext uri="{FF2B5EF4-FFF2-40B4-BE49-F238E27FC236}">
                <a16:creationId xmlns:a16="http://schemas.microsoft.com/office/drawing/2014/main" id="{6E13739E-D90A-41A3-AAC6-9A129FC7B64B}"/>
              </a:ext>
            </a:extLst>
          </p:cNvPr>
          <p:cNvSpPr txBox="1"/>
          <p:nvPr/>
        </p:nvSpPr>
        <p:spPr>
          <a:xfrm>
            <a:off x="4052643" y="3542708"/>
            <a:ext cx="736011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Coastal fieldwork (Hornsea)</a:t>
            </a:r>
          </a:p>
        </p:txBody>
      </p:sp>
      <p:sp>
        <p:nvSpPr>
          <p:cNvPr id="610" name="TextBox 609">
            <a:extLst>
              <a:ext uri="{FF2B5EF4-FFF2-40B4-BE49-F238E27FC236}">
                <a16:creationId xmlns:a16="http://schemas.microsoft.com/office/drawing/2014/main" id="{CAC39B3C-71A2-467B-9C3D-471CE4F74A49}"/>
              </a:ext>
            </a:extLst>
          </p:cNvPr>
          <p:cNvSpPr txBox="1"/>
          <p:nvPr/>
        </p:nvSpPr>
        <p:spPr>
          <a:xfrm>
            <a:off x="3596505" y="3452134"/>
            <a:ext cx="536518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Unfamiliar fieldwork practice</a:t>
            </a:r>
          </a:p>
        </p:txBody>
      </p:sp>
      <p:sp>
        <p:nvSpPr>
          <p:cNvPr id="615" name="TextBox 614">
            <a:extLst>
              <a:ext uri="{FF2B5EF4-FFF2-40B4-BE49-F238E27FC236}">
                <a16:creationId xmlns:a16="http://schemas.microsoft.com/office/drawing/2014/main" id="{929DA603-AA8C-464B-BC12-85393F0926E3}"/>
              </a:ext>
            </a:extLst>
          </p:cNvPr>
          <p:cNvSpPr txBox="1"/>
          <p:nvPr/>
        </p:nvSpPr>
        <p:spPr>
          <a:xfrm>
            <a:off x="3310613" y="4214357"/>
            <a:ext cx="58431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Small scale UK ecosystem</a:t>
            </a:r>
          </a:p>
        </p:txBody>
      </p:sp>
      <p:sp>
        <p:nvSpPr>
          <p:cNvPr id="616" name="TextBox 615">
            <a:extLst>
              <a:ext uri="{FF2B5EF4-FFF2-40B4-BE49-F238E27FC236}">
                <a16:creationId xmlns:a16="http://schemas.microsoft.com/office/drawing/2014/main" id="{0F95DDFF-A526-425E-BD46-08E0F4629141}"/>
              </a:ext>
            </a:extLst>
          </p:cNvPr>
          <p:cNvSpPr txBox="1"/>
          <p:nvPr/>
        </p:nvSpPr>
        <p:spPr>
          <a:xfrm>
            <a:off x="3057092" y="3553254"/>
            <a:ext cx="53651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Global ecosystems</a:t>
            </a:r>
          </a:p>
        </p:txBody>
      </p:sp>
      <p:sp>
        <p:nvSpPr>
          <p:cNvPr id="617" name="TextBox 616">
            <a:extLst>
              <a:ext uri="{FF2B5EF4-FFF2-40B4-BE49-F238E27FC236}">
                <a16:creationId xmlns:a16="http://schemas.microsoft.com/office/drawing/2014/main" id="{1190918D-CD76-475E-B774-31990E605718}"/>
              </a:ext>
            </a:extLst>
          </p:cNvPr>
          <p:cNvSpPr txBox="1"/>
          <p:nvPr/>
        </p:nvSpPr>
        <p:spPr>
          <a:xfrm>
            <a:off x="2697466" y="4210146"/>
            <a:ext cx="685463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Tropical rainforest conditions and distribution</a:t>
            </a:r>
          </a:p>
        </p:txBody>
      </p:sp>
      <p:sp>
        <p:nvSpPr>
          <p:cNvPr id="618" name="TextBox 617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2380087" y="3512379"/>
            <a:ext cx="721748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Plant and animal adaptations in rainforest </a:t>
            </a:r>
          </a:p>
        </p:txBody>
      </p:sp>
      <p:cxnSp>
        <p:nvCxnSpPr>
          <p:cNvPr id="619" name="Straight Connector 618">
            <a:extLst>
              <a:ext uri="{FF2B5EF4-FFF2-40B4-BE49-F238E27FC236}">
                <a16:creationId xmlns:a16="http://schemas.microsoft.com/office/drawing/2014/main" id="{4405E6CA-E5DD-422F-BBC2-0D02D90B9AF8}"/>
              </a:ext>
            </a:extLst>
          </p:cNvPr>
          <p:cNvCxnSpPr>
            <a:cxnSpLocks/>
          </p:cNvCxnSpPr>
          <p:nvPr/>
        </p:nvCxnSpPr>
        <p:spPr>
          <a:xfrm>
            <a:off x="3323355" y="3770236"/>
            <a:ext cx="0" cy="1487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2" name="Straight Connector 621">
            <a:extLst>
              <a:ext uri="{FF2B5EF4-FFF2-40B4-BE49-F238E27FC236}">
                <a16:creationId xmlns:a16="http://schemas.microsoft.com/office/drawing/2014/main" id="{601F9267-C793-45F7-A5A2-685EA190A17C}"/>
              </a:ext>
            </a:extLst>
          </p:cNvPr>
          <p:cNvCxnSpPr>
            <a:cxnSpLocks/>
          </p:cNvCxnSpPr>
          <p:nvPr/>
        </p:nvCxnSpPr>
        <p:spPr>
          <a:xfrm flipV="1">
            <a:off x="3623497" y="4112907"/>
            <a:ext cx="0" cy="12914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Straight Connector 622">
            <a:extLst>
              <a:ext uri="{FF2B5EF4-FFF2-40B4-BE49-F238E27FC236}">
                <a16:creationId xmlns:a16="http://schemas.microsoft.com/office/drawing/2014/main" id="{7D1A76D7-946A-434B-9E20-E66593C9A965}"/>
              </a:ext>
            </a:extLst>
          </p:cNvPr>
          <p:cNvCxnSpPr>
            <a:cxnSpLocks/>
          </p:cNvCxnSpPr>
          <p:nvPr/>
        </p:nvCxnSpPr>
        <p:spPr>
          <a:xfrm flipV="1">
            <a:off x="3116522" y="4068857"/>
            <a:ext cx="333" cy="15837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5" name="Straight Connector 624">
            <a:extLst>
              <a:ext uri="{FF2B5EF4-FFF2-40B4-BE49-F238E27FC236}">
                <a16:creationId xmlns:a16="http://schemas.microsoft.com/office/drawing/2014/main" id="{3748E272-4500-4BA8-AE01-294AC988701B}"/>
              </a:ext>
            </a:extLst>
          </p:cNvPr>
          <p:cNvCxnSpPr>
            <a:cxnSpLocks/>
          </p:cNvCxnSpPr>
          <p:nvPr/>
        </p:nvCxnSpPr>
        <p:spPr>
          <a:xfrm flipV="1">
            <a:off x="1922523" y="4102570"/>
            <a:ext cx="7416" cy="1889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8" name="TextBox 627">
            <a:extLst>
              <a:ext uri="{FF2B5EF4-FFF2-40B4-BE49-F238E27FC236}">
                <a16:creationId xmlns:a16="http://schemas.microsoft.com/office/drawing/2014/main" id="{1FF86E25-928A-4694-9707-A71EF117C3A9}"/>
              </a:ext>
            </a:extLst>
          </p:cNvPr>
          <p:cNvSpPr txBox="1"/>
          <p:nvPr/>
        </p:nvSpPr>
        <p:spPr>
          <a:xfrm>
            <a:off x="1409036" y="4285216"/>
            <a:ext cx="74474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Distribution and characteristics of  cold environments</a:t>
            </a:r>
          </a:p>
        </p:txBody>
      </p:sp>
      <p:sp>
        <p:nvSpPr>
          <p:cNvPr id="629" name="TextBox 628">
            <a:extLst>
              <a:ext uri="{FF2B5EF4-FFF2-40B4-BE49-F238E27FC236}">
                <a16:creationId xmlns:a16="http://schemas.microsoft.com/office/drawing/2014/main" id="{63C3E4F4-94BC-43EB-BC5A-1189207A11DF}"/>
              </a:ext>
            </a:extLst>
          </p:cNvPr>
          <p:cNvSpPr txBox="1"/>
          <p:nvPr/>
        </p:nvSpPr>
        <p:spPr>
          <a:xfrm>
            <a:off x="847908" y="4059388"/>
            <a:ext cx="795112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Plant and animal adaptations in polar and tundra regions</a:t>
            </a:r>
          </a:p>
        </p:txBody>
      </p:sp>
      <p:sp>
        <p:nvSpPr>
          <p:cNvPr id="630" name="TextBox 629">
            <a:extLst>
              <a:ext uri="{FF2B5EF4-FFF2-40B4-BE49-F238E27FC236}">
                <a16:creationId xmlns:a16="http://schemas.microsoft.com/office/drawing/2014/main" id="{6687BAFA-58F5-4685-9DD2-85AD70EC80C4}"/>
              </a:ext>
            </a:extLst>
          </p:cNvPr>
          <p:cNvSpPr txBox="1"/>
          <p:nvPr/>
        </p:nvSpPr>
        <p:spPr>
          <a:xfrm>
            <a:off x="1607318" y="3255896"/>
            <a:ext cx="802732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Measuring development and the DTM</a:t>
            </a:r>
          </a:p>
        </p:txBody>
      </p:sp>
      <p:sp>
        <p:nvSpPr>
          <p:cNvPr id="631" name="TextBox 630">
            <a:extLst>
              <a:ext uri="{FF2B5EF4-FFF2-40B4-BE49-F238E27FC236}">
                <a16:creationId xmlns:a16="http://schemas.microsoft.com/office/drawing/2014/main" id="{0341959C-33C0-4390-BEBD-7C152AA7C771}"/>
              </a:ext>
            </a:extLst>
          </p:cNvPr>
          <p:cNvSpPr txBox="1"/>
          <p:nvPr/>
        </p:nvSpPr>
        <p:spPr>
          <a:xfrm>
            <a:off x="284129" y="3234227"/>
            <a:ext cx="80183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Causes and consequences of development </a:t>
            </a:r>
          </a:p>
        </p:txBody>
      </p:sp>
      <p:cxnSp>
        <p:nvCxnSpPr>
          <p:cNvPr id="632" name="Straight Connector 631">
            <a:extLst>
              <a:ext uri="{FF2B5EF4-FFF2-40B4-BE49-F238E27FC236}">
                <a16:creationId xmlns:a16="http://schemas.microsoft.com/office/drawing/2014/main" id="{B6F03619-A72D-4CF0-8660-E25D5E191C26}"/>
              </a:ext>
            </a:extLst>
          </p:cNvPr>
          <p:cNvCxnSpPr>
            <a:cxnSpLocks/>
          </p:cNvCxnSpPr>
          <p:nvPr/>
        </p:nvCxnSpPr>
        <p:spPr>
          <a:xfrm flipV="1">
            <a:off x="1544270" y="4037482"/>
            <a:ext cx="132327" cy="1259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6" name="Straight Connector 635">
            <a:extLst>
              <a:ext uri="{FF2B5EF4-FFF2-40B4-BE49-F238E27FC236}">
                <a16:creationId xmlns:a16="http://schemas.microsoft.com/office/drawing/2014/main" id="{E6C2D989-6BCF-44BD-A06B-C7FA92BCF323}"/>
              </a:ext>
            </a:extLst>
          </p:cNvPr>
          <p:cNvCxnSpPr>
            <a:cxnSpLocks/>
          </p:cNvCxnSpPr>
          <p:nvPr/>
        </p:nvCxnSpPr>
        <p:spPr>
          <a:xfrm flipH="1">
            <a:off x="1482993" y="3380540"/>
            <a:ext cx="223352" cy="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8" name="Straight Connector 637">
            <a:extLst>
              <a:ext uri="{FF2B5EF4-FFF2-40B4-BE49-F238E27FC236}">
                <a16:creationId xmlns:a16="http://schemas.microsoft.com/office/drawing/2014/main" id="{7E040C18-2E53-40CA-BFAD-62C81655A485}"/>
              </a:ext>
            </a:extLst>
          </p:cNvPr>
          <p:cNvCxnSpPr>
            <a:cxnSpLocks/>
          </p:cNvCxnSpPr>
          <p:nvPr/>
        </p:nvCxnSpPr>
        <p:spPr>
          <a:xfrm>
            <a:off x="1052744" y="3291995"/>
            <a:ext cx="283861" cy="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5" name="Straight Connector 644">
            <a:extLst>
              <a:ext uri="{FF2B5EF4-FFF2-40B4-BE49-F238E27FC236}">
                <a16:creationId xmlns:a16="http://schemas.microsoft.com/office/drawing/2014/main" id="{81857D51-45D0-4E67-BB75-FE7B36966985}"/>
              </a:ext>
            </a:extLst>
          </p:cNvPr>
          <p:cNvCxnSpPr>
            <a:cxnSpLocks/>
          </p:cNvCxnSpPr>
          <p:nvPr/>
        </p:nvCxnSpPr>
        <p:spPr>
          <a:xfrm>
            <a:off x="1319508" y="2783641"/>
            <a:ext cx="344715" cy="106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6" name="TextBox 645">
            <a:extLst>
              <a:ext uri="{FF2B5EF4-FFF2-40B4-BE49-F238E27FC236}">
                <a16:creationId xmlns:a16="http://schemas.microsoft.com/office/drawing/2014/main" id="{0F05925E-75B2-4952-9635-E3A9C6B9643C}"/>
              </a:ext>
            </a:extLst>
          </p:cNvPr>
          <p:cNvSpPr txBox="1"/>
          <p:nvPr/>
        </p:nvSpPr>
        <p:spPr>
          <a:xfrm>
            <a:off x="704749" y="2652439"/>
            <a:ext cx="6655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Trade and industry in Nigeria </a:t>
            </a:r>
          </a:p>
        </p:txBody>
      </p:sp>
      <p:cxnSp>
        <p:nvCxnSpPr>
          <p:cNvPr id="648" name="Straight Connector 647">
            <a:extLst>
              <a:ext uri="{FF2B5EF4-FFF2-40B4-BE49-F238E27FC236}">
                <a16:creationId xmlns:a16="http://schemas.microsoft.com/office/drawing/2014/main" id="{C0BEB16A-81E4-439A-91F4-67D0A5E911AE}"/>
              </a:ext>
            </a:extLst>
          </p:cNvPr>
          <p:cNvCxnSpPr>
            <a:cxnSpLocks/>
          </p:cNvCxnSpPr>
          <p:nvPr/>
        </p:nvCxnSpPr>
        <p:spPr>
          <a:xfrm>
            <a:off x="1584936" y="2498894"/>
            <a:ext cx="206530" cy="21145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4" name="TextBox 663">
            <a:extLst>
              <a:ext uri="{FF2B5EF4-FFF2-40B4-BE49-F238E27FC236}">
                <a16:creationId xmlns:a16="http://schemas.microsoft.com/office/drawing/2014/main" id="{F6B0098E-A6F0-40FF-B837-67CDC8586C1A}"/>
              </a:ext>
            </a:extLst>
          </p:cNvPr>
          <p:cNvSpPr txBox="1"/>
          <p:nvPr/>
        </p:nvSpPr>
        <p:spPr>
          <a:xfrm>
            <a:off x="4697627" y="3067502"/>
            <a:ext cx="742539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Coastal systems and landscapes</a:t>
            </a:r>
          </a:p>
        </p:txBody>
      </p:sp>
      <p:sp>
        <p:nvSpPr>
          <p:cNvPr id="671" name="TextBox 670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5663556" y="2660199"/>
            <a:ext cx="42680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Changing places</a:t>
            </a:r>
          </a:p>
        </p:txBody>
      </p:sp>
      <p:sp>
        <p:nvSpPr>
          <p:cNvPr id="678" name="TextBox 677">
            <a:extLst>
              <a:ext uri="{FF2B5EF4-FFF2-40B4-BE49-F238E27FC236}">
                <a16:creationId xmlns:a16="http://schemas.microsoft.com/office/drawing/2014/main" id="{37999913-F6C0-4A16-B7C1-FEB9E8A1B0BC}"/>
              </a:ext>
            </a:extLst>
          </p:cNvPr>
          <p:cNvSpPr txBox="1"/>
          <p:nvPr/>
        </p:nvSpPr>
        <p:spPr>
          <a:xfrm>
            <a:off x="5835876" y="1748012"/>
            <a:ext cx="55051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Water and carbon cycles</a:t>
            </a:r>
          </a:p>
        </p:txBody>
      </p:sp>
      <p:sp>
        <p:nvSpPr>
          <p:cNvPr id="679" name="TextBox 678">
            <a:extLst>
              <a:ext uri="{FF2B5EF4-FFF2-40B4-BE49-F238E27FC236}">
                <a16:creationId xmlns:a16="http://schemas.microsoft.com/office/drawing/2014/main" id="{B6CAF9F9-8C73-4B3D-9456-24D557941FA7}"/>
              </a:ext>
            </a:extLst>
          </p:cNvPr>
          <p:cNvSpPr txBox="1"/>
          <p:nvPr/>
        </p:nvSpPr>
        <p:spPr>
          <a:xfrm>
            <a:off x="4710542" y="1019187"/>
            <a:ext cx="76975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Contemporary urban environments</a:t>
            </a:r>
          </a:p>
        </p:txBody>
      </p:sp>
      <p:sp>
        <p:nvSpPr>
          <p:cNvPr id="681" name="TextBox 680">
            <a:extLst>
              <a:ext uri="{FF2B5EF4-FFF2-40B4-BE49-F238E27FC236}">
                <a16:creationId xmlns:a16="http://schemas.microsoft.com/office/drawing/2014/main" id="{C61CE08E-6B65-49EB-B391-7B49C618905C}"/>
              </a:ext>
            </a:extLst>
          </p:cNvPr>
          <p:cNvSpPr txBox="1"/>
          <p:nvPr/>
        </p:nvSpPr>
        <p:spPr>
          <a:xfrm>
            <a:off x="3440701" y="1088484"/>
            <a:ext cx="830376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Four days of field work </a:t>
            </a:r>
          </a:p>
        </p:txBody>
      </p:sp>
      <p:cxnSp>
        <p:nvCxnSpPr>
          <p:cNvPr id="684" name="Straight Connector 683">
            <a:extLst>
              <a:ext uri="{FF2B5EF4-FFF2-40B4-BE49-F238E27FC236}">
                <a16:creationId xmlns:a16="http://schemas.microsoft.com/office/drawing/2014/main" id="{6EC0EF18-61C3-4ABD-9EF9-F1AB317163D4}"/>
              </a:ext>
            </a:extLst>
          </p:cNvPr>
          <p:cNvCxnSpPr>
            <a:cxnSpLocks/>
          </p:cNvCxnSpPr>
          <p:nvPr/>
        </p:nvCxnSpPr>
        <p:spPr>
          <a:xfrm flipV="1">
            <a:off x="2547537" y="1635126"/>
            <a:ext cx="0" cy="1970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6" name="TextBox 685">
            <a:extLst>
              <a:ext uri="{FF2B5EF4-FFF2-40B4-BE49-F238E27FC236}">
                <a16:creationId xmlns:a16="http://schemas.microsoft.com/office/drawing/2014/main" id="{791BA37E-B81D-46F0-8EBE-B7F11330C1B2}"/>
              </a:ext>
            </a:extLst>
          </p:cNvPr>
          <p:cNvSpPr txBox="1"/>
          <p:nvPr/>
        </p:nvSpPr>
        <p:spPr>
          <a:xfrm>
            <a:off x="2253313" y="1830872"/>
            <a:ext cx="58834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NEA (coursework)</a:t>
            </a:r>
          </a:p>
        </p:txBody>
      </p:sp>
      <p:sp>
        <p:nvSpPr>
          <p:cNvPr id="689" name="TextBox 688">
            <a:extLst>
              <a:ext uri="{FF2B5EF4-FFF2-40B4-BE49-F238E27FC236}">
                <a16:creationId xmlns:a16="http://schemas.microsoft.com/office/drawing/2014/main" id="{837FE9D6-29E0-4BF0-B8AF-5B87941DB592}"/>
              </a:ext>
            </a:extLst>
          </p:cNvPr>
          <p:cNvSpPr txBox="1"/>
          <p:nvPr/>
        </p:nvSpPr>
        <p:spPr>
          <a:xfrm>
            <a:off x="878254" y="1730085"/>
            <a:ext cx="61723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challenge of natural hazards </a:t>
            </a:r>
          </a:p>
        </p:txBody>
      </p:sp>
      <p:sp>
        <p:nvSpPr>
          <p:cNvPr id="690" name="TextBox 689">
            <a:extLst>
              <a:ext uri="{FF2B5EF4-FFF2-40B4-BE49-F238E27FC236}">
                <a16:creationId xmlns:a16="http://schemas.microsoft.com/office/drawing/2014/main" id="{A3FCECBB-0344-4758-8889-8FB546FAC018}"/>
              </a:ext>
            </a:extLst>
          </p:cNvPr>
          <p:cNvSpPr txBox="1"/>
          <p:nvPr/>
        </p:nvSpPr>
        <p:spPr>
          <a:xfrm>
            <a:off x="353705" y="688553"/>
            <a:ext cx="73226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Global systems and global governance </a:t>
            </a:r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1807585" y="250800"/>
            <a:ext cx="259897" cy="34685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cxnSp>
        <p:nvCxnSpPr>
          <p:cNvPr id="698" name="Straight Connector 697">
            <a:extLst>
              <a:ext uri="{FF2B5EF4-FFF2-40B4-BE49-F238E27FC236}">
                <a16:creationId xmlns:a16="http://schemas.microsoft.com/office/drawing/2014/main" id="{82114DC5-2A93-4F5B-B516-78F30C55F4AC}"/>
              </a:ext>
            </a:extLst>
          </p:cNvPr>
          <p:cNvCxnSpPr>
            <a:cxnSpLocks/>
          </p:cNvCxnSpPr>
          <p:nvPr/>
        </p:nvCxnSpPr>
        <p:spPr>
          <a:xfrm flipV="1">
            <a:off x="1208776" y="1471182"/>
            <a:ext cx="266846" cy="2610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Straight Connector 699">
            <a:extLst>
              <a:ext uri="{FF2B5EF4-FFF2-40B4-BE49-F238E27FC236}">
                <a16:creationId xmlns:a16="http://schemas.microsoft.com/office/drawing/2014/main" id="{0AB0D70E-B10F-4087-95B9-B201F518328B}"/>
              </a:ext>
            </a:extLst>
          </p:cNvPr>
          <p:cNvCxnSpPr>
            <a:cxnSpLocks/>
          </p:cNvCxnSpPr>
          <p:nvPr/>
        </p:nvCxnSpPr>
        <p:spPr>
          <a:xfrm>
            <a:off x="1025668" y="793443"/>
            <a:ext cx="244363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F210CF94-4A7B-4F73-8689-8D885E5EA126}"/>
              </a:ext>
            </a:extLst>
          </p:cNvPr>
          <p:cNvCxnSpPr>
            <a:cxnSpLocks/>
          </p:cNvCxnSpPr>
          <p:nvPr/>
        </p:nvCxnSpPr>
        <p:spPr>
          <a:xfrm>
            <a:off x="5253776" y="7254108"/>
            <a:ext cx="244015" cy="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17377024-7350-473A-B5FB-45ED1D744707}"/>
              </a:ext>
            </a:extLst>
          </p:cNvPr>
          <p:cNvCxnSpPr>
            <a:cxnSpLocks/>
          </p:cNvCxnSpPr>
          <p:nvPr/>
        </p:nvCxnSpPr>
        <p:spPr>
          <a:xfrm flipH="1">
            <a:off x="5614879" y="7088024"/>
            <a:ext cx="337664" cy="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5" name="TextBox 304">
            <a:extLst>
              <a:ext uri="{FF2B5EF4-FFF2-40B4-BE49-F238E27FC236}">
                <a16:creationId xmlns:a16="http://schemas.microsoft.com/office/drawing/2014/main" id="{0A4851F4-0A3F-4E21-BD88-1E80900C02AD}"/>
              </a:ext>
            </a:extLst>
          </p:cNvPr>
          <p:cNvSpPr txBox="1"/>
          <p:nvPr/>
        </p:nvSpPr>
        <p:spPr>
          <a:xfrm>
            <a:off x="2356905" y="4734200"/>
            <a:ext cx="589816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Landforms of coastal erosion</a:t>
            </a:r>
          </a:p>
        </p:txBody>
      </p:sp>
      <p:sp>
        <p:nvSpPr>
          <p:cNvPr id="313" name="TextBox 312">
            <a:extLst>
              <a:ext uri="{FF2B5EF4-FFF2-40B4-BE49-F238E27FC236}">
                <a16:creationId xmlns:a16="http://schemas.microsoft.com/office/drawing/2014/main" id="{2EAB9A34-2326-4A53-B6A8-760EB303DC9E}"/>
              </a:ext>
            </a:extLst>
          </p:cNvPr>
          <p:cNvSpPr txBox="1"/>
          <p:nvPr/>
        </p:nvSpPr>
        <p:spPr>
          <a:xfrm>
            <a:off x="3799069" y="4734969"/>
            <a:ext cx="698199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Landforms of fluvial deposition</a:t>
            </a:r>
          </a:p>
        </p:txBody>
      </p: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4B199B20-F9DE-4E5E-B729-647B5DEA4A7A}"/>
              </a:ext>
            </a:extLst>
          </p:cNvPr>
          <p:cNvCxnSpPr>
            <a:cxnSpLocks/>
          </p:cNvCxnSpPr>
          <p:nvPr/>
        </p:nvCxnSpPr>
        <p:spPr>
          <a:xfrm>
            <a:off x="2743280" y="3788277"/>
            <a:ext cx="0" cy="2015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9" name="Straight Connector 318">
            <a:extLst>
              <a:ext uri="{FF2B5EF4-FFF2-40B4-BE49-F238E27FC236}">
                <a16:creationId xmlns:a16="http://schemas.microsoft.com/office/drawing/2014/main" id="{02412ABE-7EF7-4126-BDCD-7AAA39BEF9BD}"/>
              </a:ext>
            </a:extLst>
          </p:cNvPr>
          <p:cNvCxnSpPr>
            <a:cxnSpLocks/>
          </p:cNvCxnSpPr>
          <p:nvPr/>
        </p:nvCxnSpPr>
        <p:spPr>
          <a:xfrm flipH="1" flipV="1">
            <a:off x="1702213" y="3032738"/>
            <a:ext cx="231539" cy="2853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0" name="TextBox 319">
            <a:extLst>
              <a:ext uri="{FF2B5EF4-FFF2-40B4-BE49-F238E27FC236}">
                <a16:creationId xmlns:a16="http://schemas.microsoft.com/office/drawing/2014/main" id="{7098ECA6-FD06-410C-B7AF-043FE2CFECFD}"/>
              </a:ext>
            </a:extLst>
          </p:cNvPr>
          <p:cNvSpPr txBox="1"/>
          <p:nvPr/>
        </p:nvSpPr>
        <p:spPr>
          <a:xfrm>
            <a:off x="1804170" y="2941875"/>
            <a:ext cx="575918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importance of Nigeria</a:t>
            </a:r>
          </a:p>
        </p:txBody>
      </p:sp>
      <p:sp>
        <p:nvSpPr>
          <p:cNvPr id="322" name="TextBox 321">
            <a:extLst>
              <a:ext uri="{FF2B5EF4-FFF2-40B4-BE49-F238E27FC236}">
                <a16:creationId xmlns:a16="http://schemas.microsoft.com/office/drawing/2014/main" id="{76FF66A1-629F-4434-883A-419262293BE2}"/>
              </a:ext>
            </a:extLst>
          </p:cNvPr>
          <p:cNvSpPr txBox="1"/>
          <p:nvPr/>
        </p:nvSpPr>
        <p:spPr>
          <a:xfrm>
            <a:off x="1059948" y="2344151"/>
            <a:ext cx="64524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Shell as a TNC in Nigeria</a:t>
            </a:r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1975314" y="235784"/>
            <a:ext cx="526978" cy="413286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/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248AFE7A-FB99-4A60-8F84-96FBC1A86D8A}"/>
              </a:ext>
            </a:extLst>
          </p:cNvPr>
          <p:cNvCxnSpPr>
            <a:cxnSpLocks/>
            <a:stCxn id="19" idx="3"/>
            <a:endCxn id="133" idx="1"/>
          </p:cNvCxnSpPr>
          <p:nvPr/>
        </p:nvCxnSpPr>
        <p:spPr>
          <a:xfrm>
            <a:off x="1706694" y="7377310"/>
            <a:ext cx="76230" cy="29529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7" name="Picture 256" descr="A close up of a logo&#10;&#10;Description automatically generated">
            <a:extLst>
              <a:ext uri="{FF2B5EF4-FFF2-40B4-BE49-F238E27FC236}">
                <a16:creationId xmlns:a16="http://schemas.microsoft.com/office/drawing/2014/main" id="{854E275B-D123-43DF-B3A7-D546139DCB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31"/>
          <a:stretch/>
        </p:blipFill>
        <p:spPr>
          <a:xfrm>
            <a:off x="1568113" y="4739277"/>
            <a:ext cx="343353" cy="290371"/>
          </a:xfrm>
          <a:prstGeom prst="rect">
            <a:avLst/>
          </a:prstGeom>
        </p:spPr>
      </p:pic>
      <p:pic>
        <p:nvPicPr>
          <p:cNvPr id="261" name="Picture 16" descr="https://static.thenounproject.com/png/996079-200.png">
            <a:extLst>
              <a:ext uri="{FF2B5EF4-FFF2-40B4-BE49-F238E27FC236}">
                <a16:creationId xmlns:a16="http://schemas.microsoft.com/office/drawing/2014/main" id="{EE8194A5-BB65-46A0-B946-5C9ABEB7E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091" y="12483071"/>
            <a:ext cx="84367" cy="8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0" name="Picture 6" descr="https://static.thenounproject.com/png/1685087-200.png">
            <a:extLst>
              <a:ext uri="{FF2B5EF4-FFF2-40B4-BE49-F238E27FC236}">
                <a16:creationId xmlns:a16="http://schemas.microsoft.com/office/drawing/2014/main" id="{B420B61F-6219-4780-90A0-9A6492B13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505" y="4402569"/>
            <a:ext cx="266004" cy="266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Water Cycle Icon 3186459">
            <a:extLst>
              <a:ext uri="{FF2B5EF4-FFF2-40B4-BE49-F238E27FC236}">
                <a16:creationId xmlns:a16="http://schemas.microsoft.com/office/drawing/2014/main" id="{A33F375C-4956-4141-ABBB-0115DE84C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459" y="1765552"/>
            <a:ext cx="207960" cy="20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5" name="Straight Connector 294">
            <a:extLst>
              <a:ext uri="{FF2B5EF4-FFF2-40B4-BE49-F238E27FC236}">
                <a16:creationId xmlns:a16="http://schemas.microsoft.com/office/drawing/2014/main" id="{826396A5-50A0-4AA2-B999-1CEBAE5FB45F}"/>
              </a:ext>
            </a:extLst>
          </p:cNvPr>
          <p:cNvCxnSpPr>
            <a:cxnSpLocks/>
          </p:cNvCxnSpPr>
          <p:nvPr/>
        </p:nvCxnSpPr>
        <p:spPr>
          <a:xfrm flipH="1">
            <a:off x="3119178" y="4949455"/>
            <a:ext cx="3895" cy="2447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6" name="TextBox 295">
            <a:extLst>
              <a:ext uri="{FF2B5EF4-FFF2-40B4-BE49-F238E27FC236}">
                <a16:creationId xmlns:a16="http://schemas.microsoft.com/office/drawing/2014/main" id="{28D8E180-66C1-4B8A-93BA-788A20ABD6F6}"/>
              </a:ext>
            </a:extLst>
          </p:cNvPr>
          <p:cNvSpPr txBox="1"/>
          <p:nvPr/>
        </p:nvSpPr>
        <p:spPr>
          <a:xfrm>
            <a:off x="4080571" y="5472739"/>
            <a:ext cx="665211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River Tees </a:t>
            </a:r>
          </a:p>
        </p:txBody>
      </p:sp>
      <p:pic>
        <p:nvPicPr>
          <p:cNvPr id="1080" name="Picture 56" descr="Digger Icon 3412560">
            <a:extLst>
              <a:ext uri="{FF2B5EF4-FFF2-40B4-BE49-F238E27FC236}">
                <a16:creationId xmlns:a16="http://schemas.microsoft.com/office/drawing/2014/main" id="{7F9EFC1B-1D4A-4FA0-B0ED-35A352E07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22" y="3691452"/>
            <a:ext cx="358892" cy="35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F4045E29-417A-4217-98A0-5314A5862D4E}"/>
              </a:ext>
            </a:extLst>
          </p:cNvPr>
          <p:cNvCxnSpPr>
            <a:cxnSpLocks/>
          </p:cNvCxnSpPr>
          <p:nvPr/>
        </p:nvCxnSpPr>
        <p:spPr>
          <a:xfrm flipH="1" flipV="1">
            <a:off x="4033331" y="6528215"/>
            <a:ext cx="2929" cy="18521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90" name="Picture 66" descr="change Icon 2326461">
            <a:extLst>
              <a:ext uri="{FF2B5EF4-FFF2-40B4-BE49-F238E27FC236}">
                <a16:creationId xmlns:a16="http://schemas.microsoft.com/office/drawing/2014/main" id="{B1CFDC51-42A4-4CC9-9FE6-2AF270608F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97" y="660986"/>
            <a:ext cx="226830" cy="226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2" name="Picture 68" descr="rich and poor Icon 2029858">
            <a:extLst>
              <a:ext uri="{FF2B5EF4-FFF2-40B4-BE49-F238E27FC236}">
                <a16:creationId xmlns:a16="http://schemas.microsoft.com/office/drawing/2014/main" id="{E35E1D21-2A69-4D54-86BD-F5814DE31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08" y="6388375"/>
            <a:ext cx="318439" cy="318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8" name="Picture 94" descr="Graph Icon 831847">
            <a:extLst>
              <a:ext uri="{FF2B5EF4-FFF2-40B4-BE49-F238E27FC236}">
                <a16:creationId xmlns:a16="http://schemas.microsoft.com/office/drawing/2014/main" id="{847A9B18-5E73-493A-BC30-3B3D815D4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403" y="4905755"/>
            <a:ext cx="332122" cy="33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0" name="Picture 96" descr="tectonic Icon 1732596">
            <a:extLst>
              <a:ext uri="{FF2B5EF4-FFF2-40B4-BE49-F238E27FC236}">
                <a16:creationId xmlns:a16="http://schemas.microsoft.com/office/drawing/2014/main" id="{48383897-7785-41C4-8ECE-84F699D46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17" y="1634772"/>
            <a:ext cx="312958" cy="312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2" name="Picture 98" descr="earth layers Icon 3304506">
            <a:extLst>
              <a:ext uri="{FF2B5EF4-FFF2-40B4-BE49-F238E27FC236}">
                <a16:creationId xmlns:a16="http://schemas.microsoft.com/office/drawing/2014/main" id="{E17B8100-F663-47A1-88BC-F3A3611D5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694" y="7982704"/>
            <a:ext cx="332066" cy="33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52" name="Straight Connector 351">
            <a:extLst>
              <a:ext uri="{FF2B5EF4-FFF2-40B4-BE49-F238E27FC236}">
                <a16:creationId xmlns:a16="http://schemas.microsoft.com/office/drawing/2014/main" id="{986CEF2D-36E8-4283-B4DD-39A68347F71B}"/>
              </a:ext>
            </a:extLst>
          </p:cNvPr>
          <p:cNvCxnSpPr>
            <a:cxnSpLocks/>
          </p:cNvCxnSpPr>
          <p:nvPr/>
        </p:nvCxnSpPr>
        <p:spPr>
          <a:xfrm flipV="1">
            <a:off x="4649018" y="4009754"/>
            <a:ext cx="0" cy="2322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TextBox 360">
            <a:extLst>
              <a:ext uri="{FF2B5EF4-FFF2-40B4-BE49-F238E27FC236}">
                <a16:creationId xmlns:a16="http://schemas.microsoft.com/office/drawing/2014/main" id="{8E9467B0-E874-4EE0-825A-39780E153BDE}"/>
              </a:ext>
            </a:extLst>
          </p:cNvPr>
          <p:cNvSpPr txBox="1"/>
          <p:nvPr/>
        </p:nvSpPr>
        <p:spPr>
          <a:xfrm>
            <a:off x="3902099" y="4186187"/>
            <a:ext cx="462658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Urban fieldwork (</a:t>
            </a:r>
            <a:r>
              <a:rPr lang="en-US" sz="505" dirty="0" err="1"/>
              <a:t>Salford</a:t>
            </a:r>
            <a:r>
              <a:rPr lang="en-US" sz="505" dirty="0"/>
              <a:t> Quays)</a:t>
            </a:r>
          </a:p>
        </p:txBody>
      </p: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168D5C38-2381-4EA9-8E03-7FB60E40E335}"/>
              </a:ext>
            </a:extLst>
          </p:cNvPr>
          <p:cNvCxnSpPr>
            <a:cxnSpLocks/>
          </p:cNvCxnSpPr>
          <p:nvPr/>
        </p:nvCxnSpPr>
        <p:spPr>
          <a:xfrm>
            <a:off x="3884353" y="3774020"/>
            <a:ext cx="0" cy="14872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42" name="Picture 118" descr="greenhouse gas Icon 3191179">
            <a:extLst>
              <a:ext uri="{FF2B5EF4-FFF2-40B4-BE49-F238E27FC236}">
                <a16:creationId xmlns:a16="http://schemas.microsoft.com/office/drawing/2014/main" id="{9C24C6DB-F1B6-4794-BD8A-85FC22486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414" y="6871286"/>
            <a:ext cx="288420" cy="274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" name="Picture 122" descr="Hurricane Icon 3160349">
            <a:extLst>
              <a:ext uri="{FF2B5EF4-FFF2-40B4-BE49-F238E27FC236}">
                <a16:creationId xmlns:a16="http://schemas.microsoft.com/office/drawing/2014/main" id="{36E542E5-EDB8-43BB-B724-7784A8638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193" y="6248494"/>
            <a:ext cx="284141" cy="284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1" name="Picture 68" descr="rich and poor Icon 2029858">
            <a:extLst>
              <a:ext uri="{FF2B5EF4-FFF2-40B4-BE49-F238E27FC236}">
                <a16:creationId xmlns:a16="http://schemas.microsoft.com/office/drawing/2014/main" id="{21C10D5B-CE9B-437A-88FC-F82F2396C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07" y="2582616"/>
            <a:ext cx="318439" cy="318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4" name="Picture 130" descr="City Icon 2024675">
            <a:extLst>
              <a:ext uri="{FF2B5EF4-FFF2-40B4-BE49-F238E27FC236}">
                <a16:creationId xmlns:a16="http://schemas.microsoft.com/office/drawing/2014/main" id="{7AEE2027-5A39-4AE5-B23F-66B9B514C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775" y="2696169"/>
            <a:ext cx="199421" cy="19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0" name="Picture 136" descr="coastal erosion Icon 3189069">
            <a:extLst>
              <a:ext uri="{FF2B5EF4-FFF2-40B4-BE49-F238E27FC236}">
                <a16:creationId xmlns:a16="http://schemas.microsoft.com/office/drawing/2014/main" id="{C917CD3D-4AF8-4AE7-8B1D-02BBA3141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549" y="5003624"/>
            <a:ext cx="261056" cy="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3" name="Picture 84" descr="deforestation Icon 3047728">
            <a:extLst>
              <a:ext uri="{FF2B5EF4-FFF2-40B4-BE49-F238E27FC236}">
                <a16:creationId xmlns:a16="http://schemas.microsoft.com/office/drawing/2014/main" id="{CE068F01-53DC-49D6-8C45-4415632BD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420" y="4009054"/>
            <a:ext cx="322093" cy="32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8" name="Picture 144" descr="river Icon 182951">
            <a:extLst>
              <a:ext uri="{FF2B5EF4-FFF2-40B4-BE49-F238E27FC236}">
                <a16:creationId xmlns:a16="http://schemas.microsoft.com/office/drawing/2014/main" id="{D25122EF-5C09-42A4-98F0-8D22E6A8E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967" y="1014916"/>
            <a:ext cx="264810" cy="26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6" name="Picture 138" descr="Climate Change Icon 2466317">
            <a:extLst>
              <a:ext uri="{FF2B5EF4-FFF2-40B4-BE49-F238E27FC236}">
                <a16:creationId xmlns:a16="http://schemas.microsoft.com/office/drawing/2014/main" id="{6F44C671-3EF0-4308-AF13-64BA69145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445" y="4379870"/>
            <a:ext cx="303632" cy="30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6" name="Picture 152" descr="Money Icon 3477847">
            <a:extLst>
              <a:ext uri="{FF2B5EF4-FFF2-40B4-BE49-F238E27FC236}">
                <a16:creationId xmlns:a16="http://schemas.microsoft.com/office/drawing/2014/main" id="{2E0463FD-E9EA-49C5-BB47-C62BDD79D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49" y="2050751"/>
            <a:ext cx="275357" cy="27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2" name="Picture 158" descr="Food Icon 3063909">
            <a:extLst>
              <a:ext uri="{FF2B5EF4-FFF2-40B4-BE49-F238E27FC236}">
                <a16:creationId xmlns:a16="http://schemas.microsoft.com/office/drawing/2014/main" id="{71103F2C-D867-460B-B3F1-2D8051438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646" y="3456571"/>
            <a:ext cx="292638" cy="29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4" name="Picture 160" descr="Supply Chain Icon 1271146">
            <a:extLst>
              <a:ext uri="{FF2B5EF4-FFF2-40B4-BE49-F238E27FC236}">
                <a16:creationId xmlns:a16="http://schemas.microsoft.com/office/drawing/2014/main" id="{F3AB914C-E7F6-4F0B-BA4E-89C0ABED5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255" y="1001191"/>
            <a:ext cx="342393" cy="342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0" name="Group 69">
            <a:extLst>
              <a:ext uri="{FF2B5EF4-FFF2-40B4-BE49-F238E27FC236}">
                <a16:creationId xmlns:a16="http://schemas.microsoft.com/office/drawing/2014/main" id="{9111F1D4-A166-4BB6-BB6D-EDBC3280179E}"/>
              </a:ext>
            </a:extLst>
          </p:cNvPr>
          <p:cNvGrpSpPr/>
          <p:nvPr/>
        </p:nvGrpSpPr>
        <p:grpSpPr>
          <a:xfrm>
            <a:off x="3199935" y="2555498"/>
            <a:ext cx="354287" cy="354287"/>
            <a:chOff x="729874" y="3498535"/>
            <a:chExt cx="630903" cy="630903"/>
          </a:xfrm>
        </p:grpSpPr>
        <p:pic>
          <p:nvPicPr>
            <p:cNvPr id="435" name="Picture 104" descr="Haiti Icon 663161">
              <a:extLst>
                <a:ext uri="{FF2B5EF4-FFF2-40B4-BE49-F238E27FC236}">
                  <a16:creationId xmlns:a16="http://schemas.microsoft.com/office/drawing/2014/main" id="{E76E268C-7587-43FC-B1C7-2C827EECDB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1500" b="94000" l="10000" r="90000">
                          <a14:foregroundMark x1="25000" y1="44500" x2="25000" y2="44500"/>
                          <a14:foregroundMark x1="31500" y1="57000" x2="45000" y2="76500"/>
                          <a14:foregroundMark x1="45000" y1="76500" x2="44500" y2="73500"/>
                          <a14:foregroundMark x1="24434" y1="42500" x2="21000" y2="33500"/>
                          <a14:foregroundMark x1="27904" y1="51593" x2="24434" y2="42500"/>
                          <a14:foregroundMark x1="35500" y1="71500" x2="28193" y2="52351"/>
                          <a14:foregroundMark x1="21000" y1="31500" x2="45500" y2="1500"/>
                          <a14:foregroundMark x1="47500" y1="10000" x2="81000" y2="31000"/>
                          <a14:foregroundMark x1="76000" y1="47500" x2="63000" y2="67000"/>
                          <a14:foregroundMark x1="56500" y1="78500" x2="49500" y2="94000"/>
                          <a14:foregroundMark x1="20000" y1="41000" x2="18500" y2="35500"/>
                          <a14:foregroundMark x1="15000" y1="32500" x2="15000" y2="32500"/>
                          <a14:backgroundMark x1="58500" y1="29500" x2="58500" y2="29500"/>
                          <a14:backgroundMark x1="57000" y1="34500" x2="42500" y2="41000"/>
                          <a14:backgroundMark x1="39500" y1="43500" x2="46500" y2="44000"/>
                          <a14:backgroundMark x1="53500" y1="42500" x2="49500" y2="34000"/>
                          <a14:backgroundMark x1="58000" y1="31500" x2="59500" y2="41000"/>
                          <a14:backgroundMark x1="59500" y1="45500" x2="41500" y2="44500"/>
                          <a14:backgroundMark x1="41500" y1="44500" x2="38500" y2="42500"/>
                          <a14:backgroundMark x1="55500" y1="25000" x2="47500" y2="33500"/>
                          <a14:backgroundMark x1="49500" y1="31500" x2="54500" y2="40500"/>
                          <a14:backgroundMark x1="60500" y1="42500" x2="60500" y2="41500"/>
                          <a14:backgroundMark x1="59500" y1="37000" x2="59500" y2="37000"/>
                          <a14:backgroundMark x1="61500" y1="31500" x2="61500" y2="31500"/>
                          <a14:backgroundMark x1="61500" y1="31500" x2="61500" y2="31500"/>
                          <a14:backgroundMark x1="47000" y1="29500" x2="47000" y2="29500"/>
                          <a14:backgroundMark x1="47000" y1="29500" x2="47000" y2="29500"/>
                          <a14:backgroundMark x1="51500" y1="30500" x2="51500" y2="30500"/>
                          <a14:backgroundMark x1="51500" y1="30500" x2="51500" y2="30500"/>
                          <a14:backgroundMark x1="51500" y1="30500" x2="40000" y2="42500"/>
                          <a14:backgroundMark x1="36000" y1="42500" x2="36000" y2="42500"/>
                          <a14:backgroundMark x1="36000" y1="42500" x2="36000" y2="42500"/>
                          <a14:backgroundMark x1="36000" y1="42500" x2="48500" y2="48500"/>
                          <a14:backgroundMark x1="48500" y1="48500" x2="59500" y2="44000"/>
                          <a14:backgroundMark x1="59500" y1="44000" x2="59500" y2="44000"/>
                          <a14:backgroundMark x1="60000" y1="45000" x2="60000" y2="45000"/>
                          <a14:backgroundMark x1="60000" y1="45000" x2="60000" y2="45000"/>
                          <a14:backgroundMark x1="61500" y1="45500" x2="61500" y2="45500"/>
                          <a14:backgroundMark x1="61500" y1="45500" x2="61500" y2="45500"/>
                          <a14:backgroundMark x1="43000" y1="45500" x2="43000" y2="45500"/>
                          <a14:backgroundMark x1="43000" y1="45500" x2="43000" y2="45500"/>
                          <a14:backgroundMark x1="50500" y1="28000" x2="50500" y2="28000"/>
                          <a14:backgroundMark x1="50500" y1="28000" x2="50500" y2="28000"/>
                          <a14:backgroundMark x1="61000" y1="47000" x2="61000" y2="47000"/>
                          <a14:backgroundMark x1="61000" y1="47000" x2="61000" y2="47000"/>
                          <a14:backgroundMark x1="42000" y1="47500" x2="42000" y2="47500"/>
                          <a14:backgroundMark x1="42000" y1="47500" x2="42000" y2="47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874" y="3498535"/>
              <a:ext cx="630903" cy="6309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88" name="Picture 164" descr="United Kingdom Icon 1107003">
              <a:extLst>
                <a:ext uri="{FF2B5EF4-FFF2-40B4-BE49-F238E27FC236}">
                  <a16:creationId xmlns:a16="http://schemas.microsoft.com/office/drawing/2014/main" id="{A6D4503D-F2CC-4131-996C-72F0F8822E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019" y="3606746"/>
              <a:ext cx="255368" cy="255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B554B049-F74B-48F1-A036-FC00BC393C00}"/>
              </a:ext>
            </a:extLst>
          </p:cNvPr>
          <p:cNvSpPr txBox="1"/>
          <p:nvPr/>
        </p:nvSpPr>
        <p:spPr>
          <a:xfrm>
            <a:off x="2438809" y="67492"/>
            <a:ext cx="31035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Modern Love" panose="04090805081005020601" pitchFamily="82" charset="0"/>
                <a:cs typeface="Aharoni" panose="020B0604020202020204" pitchFamily="2" charset="-79"/>
              </a:rPr>
              <a:t>Geography Learning Journey</a:t>
            </a:r>
          </a:p>
        </p:txBody>
      </p: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FFEA5263-2F39-B648-A081-7B081BE70B12}"/>
              </a:ext>
            </a:extLst>
          </p:cNvPr>
          <p:cNvCxnSpPr>
            <a:cxnSpLocks/>
          </p:cNvCxnSpPr>
          <p:nvPr/>
        </p:nvCxnSpPr>
        <p:spPr>
          <a:xfrm>
            <a:off x="2095393" y="7352760"/>
            <a:ext cx="6661" cy="25132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0" name="TextBox 329">
            <a:extLst>
              <a:ext uri="{FF2B5EF4-FFF2-40B4-BE49-F238E27FC236}">
                <a16:creationId xmlns:a16="http://schemas.microsoft.com/office/drawing/2014/main" id="{0133E281-B7C1-AF48-9333-BED6607D7B28}"/>
              </a:ext>
            </a:extLst>
          </p:cNvPr>
          <p:cNvSpPr txBox="1"/>
          <p:nvPr/>
        </p:nvSpPr>
        <p:spPr>
          <a:xfrm>
            <a:off x="1367816" y="9113682"/>
            <a:ext cx="615139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Kenya’s major geographical features</a:t>
            </a:r>
          </a:p>
        </p:txBody>
      </p:sp>
      <p:cxnSp>
        <p:nvCxnSpPr>
          <p:cNvPr id="331" name="Straight Connector 330">
            <a:extLst>
              <a:ext uri="{FF2B5EF4-FFF2-40B4-BE49-F238E27FC236}">
                <a16:creationId xmlns:a16="http://schemas.microsoft.com/office/drawing/2014/main" id="{3A21F056-ECE4-7C4D-A119-E954D2205EF2}"/>
              </a:ext>
            </a:extLst>
          </p:cNvPr>
          <p:cNvCxnSpPr>
            <a:cxnSpLocks/>
          </p:cNvCxnSpPr>
          <p:nvPr/>
        </p:nvCxnSpPr>
        <p:spPr>
          <a:xfrm>
            <a:off x="2900018" y="7419843"/>
            <a:ext cx="0" cy="2503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2" name="TextBox 331">
            <a:extLst>
              <a:ext uri="{FF2B5EF4-FFF2-40B4-BE49-F238E27FC236}">
                <a16:creationId xmlns:a16="http://schemas.microsoft.com/office/drawing/2014/main" id="{A0F3C80D-16F9-8042-9F96-B03728EFF2C9}"/>
              </a:ext>
            </a:extLst>
          </p:cNvPr>
          <p:cNvSpPr txBox="1"/>
          <p:nvPr/>
        </p:nvSpPr>
        <p:spPr>
          <a:xfrm>
            <a:off x="2472604" y="7197014"/>
            <a:ext cx="82542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Where is the ice on earth?</a:t>
            </a:r>
          </a:p>
        </p:txBody>
      </p: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862AC299-6FED-1749-BBF9-92AB83BF88F7}"/>
              </a:ext>
            </a:extLst>
          </p:cNvPr>
          <p:cNvCxnSpPr>
            <a:cxnSpLocks/>
          </p:cNvCxnSpPr>
          <p:nvPr/>
        </p:nvCxnSpPr>
        <p:spPr>
          <a:xfrm flipH="1" flipV="1">
            <a:off x="5609611" y="7491173"/>
            <a:ext cx="312148" cy="1577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7" name="TextBox 356">
            <a:extLst>
              <a:ext uri="{FF2B5EF4-FFF2-40B4-BE49-F238E27FC236}">
                <a16:creationId xmlns:a16="http://schemas.microsoft.com/office/drawing/2014/main" id="{77117528-2728-C144-8852-5C59B3417C54}"/>
              </a:ext>
            </a:extLst>
          </p:cNvPr>
          <p:cNvSpPr txBox="1"/>
          <p:nvPr/>
        </p:nvSpPr>
        <p:spPr>
          <a:xfrm>
            <a:off x="5917709" y="7514242"/>
            <a:ext cx="602279" cy="48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Earthquake causes, impacts and responses (Haiti and Christchurch)</a:t>
            </a:r>
          </a:p>
        </p:txBody>
      </p:sp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2B8F8DE3-3236-4444-BF44-0E5E93DE67F0}"/>
              </a:ext>
            </a:extLst>
          </p:cNvPr>
          <p:cNvCxnSpPr>
            <a:cxnSpLocks/>
          </p:cNvCxnSpPr>
          <p:nvPr/>
        </p:nvCxnSpPr>
        <p:spPr>
          <a:xfrm flipH="1">
            <a:off x="5622801" y="6804195"/>
            <a:ext cx="337664" cy="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0" name="TextBox 359">
            <a:extLst>
              <a:ext uri="{FF2B5EF4-FFF2-40B4-BE49-F238E27FC236}">
                <a16:creationId xmlns:a16="http://schemas.microsoft.com/office/drawing/2014/main" id="{6E56D733-C0FF-2A4D-B70E-C9832485500F}"/>
              </a:ext>
            </a:extLst>
          </p:cNvPr>
          <p:cNvSpPr txBox="1"/>
          <p:nvPr/>
        </p:nvSpPr>
        <p:spPr>
          <a:xfrm>
            <a:off x="5928996" y="6603823"/>
            <a:ext cx="64160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distribution and formation of tropical storms</a:t>
            </a:r>
          </a:p>
        </p:txBody>
      </p:sp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FBF5C339-C1AE-C44D-A3F3-1344DEA58CBC}"/>
              </a:ext>
            </a:extLst>
          </p:cNvPr>
          <p:cNvCxnSpPr>
            <a:cxnSpLocks/>
          </p:cNvCxnSpPr>
          <p:nvPr/>
        </p:nvCxnSpPr>
        <p:spPr>
          <a:xfrm flipH="1">
            <a:off x="5532707" y="6462365"/>
            <a:ext cx="330430" cy="11918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4" name="TextBox 363">
            <a:extLst>
              <a:ext uri="{FF2B5EF4-FFF2-40B4-BE49-F238E27FC236}">
                <a16:creationId xmlns:a16="http://schemas.microsoft.com/office/drawing/2014/main" id="{9F0F6CE7-B024-1A40-9EAC-77B0EC042351}"/>
              </a:ext>
            </a:extLst>
          </p:cNvPr>
          <p:cNvSpPr txBox="1"/>
          <p:nvPr/>
        </p:nvSpPr>
        <p:spPr>
          <a:xfrm>
            <a:off x="5741649" y="6342964"/>
            <a:ext cx="64160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Tropical storm hazards</a:t>
            </a:r>
          </a:p>
        </p:txBody>
      </p:sp>
      <p:cxnSp>
        <p:nvCxnSpPr>
          <p:cNvPr id="369" name="Straight Connector 368">
            <a:extLst>
              <a:ext uri="{FF2B5EF4-FFF2-40B4-BE49-F238E27FC236}">
                <a16:creationId xmlns:a16="http://schemas.microsoft.com/office/drawing/2014/main" id="{68F566A8-95E4-6341-8C9E-0B8BF43C6683}"/>
              </a:ext>
            </a:extLst>
          </p:cNvPr>
          <p:cNvCxnSpPr>
            <a:cxnSpLocks/>
          </p:cNvCxnSpPr>
          <p:nvPr/>
        </p:nvCxnSpPr>
        <p:spPr>
          <a:xfrm flipH="1" flipV="1">
            <a:off x="3079755" y="6560555"/>
            <a:ext cx="2929" cy="1852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1" name="Straight Connector 370">
            <a:extLst>
              <a:ext uri="{FF2B5EF4-FFF2-40B4-BE49-F238E27FC236}">
                <a16:creationId xmlns:a16="http://schemas.microsoft.com/office/drawing/2014/main" id="{319BE9A0-8889-5945-A19E-67BD18E30054}"/>
              </a:ext>
            </a:extLst>
          </p:cNvPr>
          <p:cNvCxnSpPr>
            <a:cxnSpLocks/>
          </p:cNvCxnSpPr>
          <p:nvPr/>
        </p:nvCxnSpPr>
        <p:spPr>
          <a:xfrm flipH="1" flipV="1">
            <a:off x="2534123" y="6582375"/>
            <a:ext cx="2929" cy="1852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3" name="Straight Connector 372">
            <a:extLst>
              <a:ext uri="{FF2B5EF4-FFF2-40B4-BE49-F238E27FC236}">
                <a16:creationId xmlns:a16="http://schemas.microsoft.com/office/drawing/2014/main" id="{4B7414F3-21CA-934B-8729-FBB1E19830DE}"/>
              </a:ext>
            </a:extLst>
          </p:cNvPr>
          <p:cNvCxnSpPr>
            <a:cxnSpLocks/>
          </p:cNvCxnSpPr>
          <p:nvPr/>
        </p:nvCxnSpPr>
        <p:spPr>
          <a:xfrm flipH="1">
            <a:off x="3199847" y="6154081"/>
            <a:ext cx="10069" cy="2327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5" name="TextBox 374">
            <a:extLst>
              <a:ext uri="{FF2B5EF4-FFF2-40B4-BE49-F238E27FC236}">
                <a16:creationId xmlns:a16="http://schemas.microsoft.com/office/drawing/2014/main" id="{AD64859D-CFE4-8849-B023-AFD2B6EE4DFA}"/>
              </a:ext>
            </a:extLst>
          </p:cNvPr>
          <p:cNvSpPr txBox="1"/>
          <p:nvPr/>
        </p:nvSpPr>
        <p:spPr>
          <a:xfrm>
            <a:off x="2774232" y="6691625"/>
            <a:ext cx="597821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importance of Rio</a:t>
            </a:r>
          </a:p>
        </p:txBody>
      </p:sp>
      <p:sp>
        <p:nvSpPr>
          <p:cNvPr id="377" name="TextBox 376">
            <a:extLst>
              <a:ext uri="{FF2B5EF4-FFF2-40B4-BE49-F238E27FC236}">
                <a16:creationId xmlns:a16="http://schemas.microsoft.com/office/drawing/2014/main" id="{DC5831C0-7BA6-C447-BB73-37BE3E0A27BC}"/>
              </a:ext>
            </a:extLst>
          </p:cNvPr>
          <p:cNvSpPr txBox="1"/>
          <p:nvPr/>
        </p:nvSpPr>
        <p:spPr>
          <a:xfrm>
            <a:off x="2800543" y="5978242"/>
            <a:ext cx="68968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Urbanisation and growth of cities </a:t>
            </a:r>
          </a:p>
        </p:txBody>
      </p:sp>
      <p:sp>
        <p:nvSpPr>
          <p:cNvPr id="378" name="TextBox 377">
            <a:extLst>
              <a:ext uri="{FF2B5EF4-FFF2-40B4-BE49-F238E27FC236}">
                <a16:creationId xmlns:a16="http://schemas.microsoft.com/office/drawing/2014/main" id="{311A0AB5-9299-964B-A9B7-EA48ACA3631A}"/>
              </a:ext>
            </a:extLst>
          </p:cNvPr>
          <p:cNvSpPr txBox="1"/>
          <p:nvPr/>
        </p:nvSpPr>
        <p:spPr>
          <a:xfrm>
            <a:off x="2096417" y="6722068"/>
            <a:ext cx="794761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Rio’s squatter settlements and how we can improve them</a:t>
            </a:r>
          </a:p>
        </p:txBody>
      </p:sp>
      <p:cxnSp>
        <p:nvCxnSpPr>
          <p:cNvPr id="379" name="Straight Connector 378">
            <a:extLst>
              <a:ext uri="{FF2B5EF4-FFF2-40B4-BE49-F238E27FC236}">
                <a16:creationId xmlns:a16="http://schemas.microsoft.com/office/drawing/2014/main" id="{15DCF086-BB8B-A546-BCC3-8E1E30D28C1D}"/>
              </a:ext>
            </a:extLst>
          </p:cNvPr>
          <p:cNvCxnSpPr>
            <a:cxnSpLocks/>
          </p:cNvCxnSpPr>
          <p:nvPr/>
        </p:nvCxnSpPr>
        <p:spPr>
          <a:xfrm>
            <a:off x="2237801" y="6114855"/>
            <a:ext cx="0" cy="2387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2" name="TextBox 381">
            <a:extLst>
              <a:ext uri="{FF2B5EF4-FFF2-40B4-BE49-F238E27FC236}">
                <a16:creationId xmlns:a16="http://schemas.microsoft.com/office/drawing/2014/main" id="{CF4DC9A8-A3EF-2D4B-9181-E2AFE895B0F8}"/>
              </a:ext>
            </a:extLst>
          </p:cNvPr>
          <p:cNvSpPr txBox="1"/>
          <p:nvPr/>
        </p:nvSpPr>
        <p:spPr>
          <a:xfrm>
            <a:off x="1901670" y="5818509"/>
            <a:ext cx="613905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Where do people live in the UK?</a:t>
            </a:r>
          </a:p>
        </p:txBody>
      </p:sp>
      <p:cxnSp>
        <p:nvCxnSpPr>
          <p:cNvPr id="385" name="Straight Connector 384">
            <a:extLst>
              <a:ext uri="{FF2B5EF4-FFF2-40B4-BE49-F238E27FC236}">
                <a16:creationId xmlns:a16="http://schemas.microsoft.com/office/drawing/2014/main" id="{9DC52B35-B71C-E94E-AAB1-D08422FCF56C}"/>
              </a:ext>
            </a:extLst>
          </p:cNvPr>
          <p:cNvCxnSpPr>
            <a:cxnSpLocks/>
          </p:cNvCxnSpPr>
          <p:nvPr/>
        </p:nvCxnSpPr>
        <p:spPr>
          <a:xfrm flipV="1">
            <a:off x="1264160" y="6313282"/>
            <a:ext cx="233741" cy="1341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" name="TextBox 388">
            <a:extLst>
              <a:ext uri="{FF2B5EF4-FFF2-40B4-BE49-F238E27FC236}">
                <a16:creationId xmlns:a16="http://schemas.microsoft.com/office/drawing/2014/main" id="{876C9A34-3CCD-1748-A929-978D29B5C328}"/>
              </a:ext>
            </a:extLst>
          </p:cNvPr>
          <p:cNvSpPr txBox="1"/>
          <p:nvPr/>
        </p:nvSpPr>
        <p:spPr>
          <a:xfrm>
            <a:off x="775459" y="6322165"/>
            <a:ext cx="63311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</a:t>
            </a:r>
            <a:r>
              <a:rPr lang="en-US" sz="505" dirty="0" err="1"/>
              <a:t>Salford</a:t>
            </a:r>
            <a:r>
              <a:rPr lang="en-US" sz="505" dirty="0"/>
              <a:t> Quays regeneration</a:t>
            </a:r>
          </a:p>
        </p:txBody>
      </p: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63EB05D8-5F50-2A45-AB5C-A054EBFA6668}"/>
              </a:ext>
            </a:extLst>
          </p:cNvPr>
          <p:cNvCxnSpPr>
            <a:cxnSpLocks/>
          </p:cNvCxnSpPr>
          <p:nvPr/>
        </p:nvCxnSpPr>
        <p:spPr>
          <a:xfrm>
            <a:off x="1125716" y="6107562"/>
            <a:ext cx="21270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7" name="TextBox 406">
            <a:extLst>
              <a:ext uri="{FF2B5EF4-FFF2-40B4-BE49-F238E27FC236}">
                <a16:creationId xmlns:a16="http://schemas.microsoft.com/office/drawing/2014/main" id="{C708CC42-AF07-9F47-9E73-F0DE9BB96A9F}"/>
              </a:ext>
            </a:extLst>
          </p:cNvPr>
          <p:cNvSpPr txBox="1"/>
          <p:nvPr/>
        </p:nvSpPr>
        <p:spPr>
          <a:xfrm>
            <a:off x="413334" y="5446213"/>
            <a:ext cx="71318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Sustainable living in Freiburg</a:t>
            </a:r>
          </a:p>
        </p:txBody>
      </p:sp>
      <p:sp>
        <p:nvSpPr>
          <p:cNvPr id="410" name="TextBox 409">
            <a:extLst>
              <a:ext uri="{FF2B5EF4-FFF2-40B4-BE49-F238E27FC236}">
                <a16:creationId xmlns:a16="http://schemas.microsoft.com/office/drawing/2014/main" id="{32A6F416-0BD5-DB42-ADF0-9DB397FCF9C4}"/>
              </a:ext>
            </a:extLst>
          </p:cNvPr>
          <p:cNvSpPr txBox="1"/>
          <p:nvPr/>
        </p:nvSpPr>
        <p:spPr>
          <a:xfrm>
            <a:off x="472587" y="5727776"/>
            <a:ext cx="71318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Strategies to reduce congestion</a:t>
            </a:r>
          </a:p>
        </p:txBody>
      </p:sp>
      <p:cxnSp>
        <p:nvCxnSpPr>
          <p:cNvPr id="422" name="Straight Connector 421">
            <a:extLst>
              <a:ext uri="{FF2B5EF4-FFF2-40B4-BE49-F238E27FC236}">
                <a16:creationId xmlns:a16="http://schemas.microsoft.com/office/drawing/2014/main" id="{B8A1D158-7B7B-B346-B215-AB0646EEBBF4}"/>
              </a:ext>
            </a:extLst>
          </p:cNvPr>
          <p:cNvCxnSpPr>
            <a:cxnSpLocks/>
          </p:cNvCxnSpPr>
          <p:nvPr/>
        </p:nvCxnSpPr>
        <p:spPr>
          <a:xfrm flipV="1">
            <a:off x="1136344" y="5801826"/>
            <a:ext cx="169470" cy="3022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9" name="TextBox 428">
            <a:extLst>
              <a:ext uri="{FF2B5EF4-FFF2-40B4-BE49-F238E27FC236}">
                <a16:creationId xmlns:a16="http://schemas.microsoft.com/office/drawing/2014/main" id="{5A62A276-20EE-3F4D-91B9-81CBE5F2D080}"/>
              </a:ext>
            </a:extLst>
          </p:cNvPr>
          <p:cNvSpPr txBox="1"/>
          <p:nvPr/>
        </p:nvSpPr>
        <p:spPr>
          <a:xfrm>
            <a:off x="2550839" y="5453618"/>
            <a:ext cx="63922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Landforms of coastal deposition</a:t>
            </a:r>
          </a:p>
        </p:txBody>
      </p: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3D0A0E8E-0EE5-344E-ADFF-4825021EEC21}"/>
              </a:ext>
            </a:extLst>
          </p:cNvPr>
          <p:cNvCxnSpPr>
            <a:cxnSpLocks/>
          </p:cNvCxnSpPr>
          <p:nvPr/>
        </p:nvCxnSpPr>
        <p:spPr>
          <a:xfrm flipH="1">
            <a:off x="3354310" y="5297278"/>
            <a:ext cx="3895" cy="2447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6" name="TextBox 435">
            <a:extLst>
              <a:ext uri="{FF2B5EF4-FFF2-40B4-BE49-F238E27FC236}">
                <a16:creationId xmlns:a16="http://schemas.microsoft.com/office/drawing/2014/main" id="{3925505C-4569-1142-BB7A-BC7AB7883821}"/>
              </a:ext>
            </a:extLst>
          </p:cNvPr>
          <p:cNvSpPr txBox="1"/>
          <p:nvPr/>
        </p:nvSpPr>
        <p:spPr>
          <a:xfrm>
            <a:off x="3046121" y="5527330"/>
            <a:ext cx="639226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Holderness case study</a:t>
            </a:r>
          </a:p>
        </p:txBody>
      </p:sp>
      <p:sp>
        <p:nvSpPr>
          <p:cNvPr id="437" name="TextBox 436">
            <a:extLst>
              <a:ext uri="{FF2B5EF4-FFF2-40B4-BE49-F238E27FC236}">
                <a16:creationId xmlns:a16="http://schemas.microsoft.com/office/drawing/2014/main" id="{67C9F7A0-AB41-604D-8EEB-9993487CF6CA}"/>
              </a:ext>
            </a:extLst>
          </p:cNvPr>
          <p:cNvSpPr txBox="1"/>
          <p:nvPr/>
        </p:nvSpPr>
        <p:spPr>
          <a:xfrm>
            <a:off x="3331190" y="4748982"/>
            <a:ext cx="65277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River long and cross profiles</a:t>
            </a:r>
          </a:p>
        </p:txBody>
      </p: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216605F4-E827-CD43-BADD-CDA9F498F080}"/>
              </a:ext>
            </a:extLst>
          </p:cNvPr>
          <p:cNvCxnSpPr>
            <a:cxnSpLocks/>
          </p:cNvCxnSpPr>
          <p:nvPr/>
        </p:nvCxnSpPr>
        <p:spPr>
          <a:xfrm flipH="1">
            <a:off x="4156512" y="4961939"/>
            <a:ext cx="3895" cy="2447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D80C543C-CE43-CA49-BFC8-2654EB7CEFB1}"/>
              </a:ext>
            </a:extLst>
          </p:cNvPr>
          <p:cNvCxnSpPr>
            <a:cxnSpLocks/>
          </p:cNvCxnSpPr>
          <p:nvPr/>
        </p:nvCxnSpPr>
        <p:spPr>
          <a:xfrm flipH="1">
            <a:off x="4664031" y="4934061"/>
            <a:ext cx="3895" cy="2447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" name="TextBox 439">
            <a:extLst>
              <a:ext uri="{FF2B5EF4-FFF2-40B4-BE49-F238E27FC236}">
                <a16:creationId xmlns:a16="http://schemas.microsoft.com/office/drawing/2014/main" id="{A83D5285-3BB2-7D46-A81F-3BB1970D528F}"/>
              </a:ext>
            </a:extLst>
          </p:cNvPr>
          <p:cNvSpPr txBox="1"/>
          <p:nvPr/>
        </p:nvSpPr>
        <p:spPr>
          <a:xfrm>
            <a:off x="4410492" y="4796344"/>
            <a:ext cx="665211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Hydrographs</a:t>
            </a:r>
          </a:p>
        </p:txBody>
      </p: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0D4AEF9E-476B-B548-80A1-54B447E5648A}"/>
              </a:ext>
            </a:extLst>
          </p:cNvPr>
          <p:cNvCxnSpPr>
            <a:cxnSpLocks/>
          </p:cNvCxnSpPr>
          <p:nvPr/>
        </p:nvCxnSpPr>
        <p:spPr>
          <a:xfrm flipV="1">
            <a:off x="4957816" y="5365039"/>
            <a:ext cx="0" cy="1592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2" name="TextBox 441">
            <a:extLst>
              <a:ext uri="{FF2B5EF4-FFF2-40B4-BE49-F238E27FC236}">
                <a16:creationId xmlns:a16="http://schemas.microsoft.com/office/drawing/2014/main" id="{FA273D18-4820-B14D-87E7-DA4C15522A66}"/>
              </a:ext>
            </a:extLst>
          </p:cNvPr>
          <p:cNvSpPr txBox="1"/>
          <p:nvPr/>
        </p:nvSpPr>
        <p:spPr>
          <a:xfrm>
            <a:off x="4641550" y="5507635"/>
            <a:ext cx="794148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River hard and soft engineering including specific examples from the Tees</a:t>
            </a:r>
          </a:p>
        </p:txBody>
      </p:sp>
      <p:cxnSp>
        <p:nvCxnSpPr>
          <p:cNvPr id="365" name="Straight Connector 364">
            <a:extLst>
              <a:ext uri="{FF2B5EF4-FFF2-40B4-BE49-F238E27FC236}">
                <a16:creationId xmlns:a16="http://schemas.microsoft.com/office/drawing/2014/main" id="{13F3C151-2E56-474C-AEA8-20822A2ED22C}"/>
              </a:ext>
            </a:extLst>
          </p:cNvPr>
          <p:cNvCxnSpPr>
            <a:cxnSpLocks/>
            <a:stCxn id="366" idx="1"/>
          </p:cNvCxnSpPr>
          <p:nvPr/>
        </p:nvCxnSpPr>
        <p:spPr>
          <a:xfrm flipH="1">
            <a:off x="5415374" y="3916133"/>
            <a:ext cx="341414" cy="2098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6" name="TextBox 365">
            <a:extLst>
              <a:ext uri="{FF2B5EF4-FFF2-40B4-BE49-F238E27FC236}">
                <a16:creationId xmlns:a16="http://schemas.microsoft.com/office/drawing/2014/main" id="{39B0F773-FA53-DC45-BA4E-E588BBC54971}"/>
              </a:ext>
            </a:extLst>
          </p:cNvPr>
          <p:cNvSpPr txBox="1"/>
          <p:nvPr/>
        </p:nvSpPr>
        <p:spPr>
          <a:xfrm>
            <a:off x="5756788" y="3792253"/>
            <a:ext cx="54299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Reducing UK imports</a:t>
            </a:r>
          </a:p>
        </p:txBody>
      </p:sp>
      <p:cxnSp>
        <p:nvCxnSpPr>
          <p:cNvPr id="400" name="Straight Connector 399">
            <a:extLst>
              <a:ext uri="{FF2B5EF4-FFF2-40B4-BE49-F238E27FC236}">
                <a16:creationId xmlns:a16="http://schemas.microsoft.com/office/drawing/2014/main" id="{9F382D3D-5292-D548-9210-EAAE87DE0388}"/>
              </a:ext>
            </a:extLst>
          </p:cNvPr>
          <p:cNvCxnSpPr>
            <a:cxnSpLocks/>
          </p:cNvCxnSpPr>
          <p:nvPr/>
        </p:nvCxnSpPr>
        <p:spPr>
          <a:xfrm flipV="1">
            <a:off x="2449290" y="4133863"/>
            <a:ext cx="7416" cy="1889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3" name="TextBox 442">
            <a:extLst>
              <a:ext uri="{FF2B5EF4-FFF2-40B4-BE49-F238E27FC236}">
                <a16:creationId xmlns:a16="http://schemas.microsoft.com/office/drawing/2014/main" id="{FED1C593-FDFF-7B4E-8981-D00BE61564F2}"/>
              </a:ext>
            </a:extLst>
          </p:cNvPr>
          <p:cNvSpPr txBox="1"/>
          <p:nvPr/>
        </p:nvSpPr>
        <p:spPr>
          <a:xfrm>
            <a:off x="2049590" y="4311011"/>
            <a:ext cx="74474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Causes and impacts of Amazon deforestation</a:t>
            </a:r>
          </a:p>
        </p:txBody>
      </p: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3C6F9ADA-3AF2-F94F-A679-80FCDED6F50A}"/>
              </a:ext>
            </a:extLst>
          </p:cNvPr>
          <p:cNvCxnSpPr>
            <a:cxnSpLocks/>
          </p:cNvCxnSpPr>
          <p:nvPr/>
        </p:nvCxnSpPr>
        <p:spPr>
          <a:xfrm>
            <a:off x="2239997" y="3744801"/>
            <a:ext cx="0" cy="2015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5" name="TextBox 444">
            <a:extLst>
              <a:ext uri="{FF2B5EF4-FFF2-40B4-BE49-F238E27FC236}">
                <a16:creationId xmlns:a16="http://schemas.microsoft.com/office/drawing/2014/main" id="{13EC5581-0564-DB40-887C-40E8C16F96C2}"/>
              </a:ext>
            </a:extLst>
          </p:cNvPr>
          <p:cNvSpPr txBox="1"/>
          <p:nvPr/>
        </p:nvSpPr>
        <p:spPr>
          <a:xfrm>
            <a:off x="1858009" y="3529848"/>
            <a:ext cx="74474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Reducing Amazon deforestation </a:t>
            </a:r>
          </a:p>
        </p:txBody>
      </p: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7742E7A4-6686-A34E-B404-01047ACF019E}"/>
              </a:ext>
            </a:extLst>
          </p:cNvPr>
          <p:cNvCxnSpPr>
            <a:cxnSpLocks/>
          </p:cNvCxnSpPr>
          <p:nvPr/>
        </p:nvCxnSpPr>
        <p:spPr>
          <a:xfrm>
            <a:off x="1207494" y="3889984"/>
            <a:ext cx="283861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7" name="TextBox 446">
            <a:extLst>
              <a:ext uri="{FF2B5EF4-FFF2-40B4-BE49-F238E27FC236}">
                <a16:creationId xmlns:a16="http://schemas.microsoft.com/office/drawing/2014/main" id="{A537BDA0-FD99-E246-9CA4-B0C4C8C16D60}"/>
              </a:ext>
            </a:extLst>
          </p:cNvPr>
          <p:cNvSpPr txBox="1"/>
          <p:nvPr/>
        </p:nvSpPr>
        <p:spPr>
          <a:xfrm>
            <a:off x="525425" y="3777600"/>
            <a:ext cx="79511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Opportunities and challenges in Alaska</a:t>
            </a:r>
          </a:p>
        </p:txBody>
      </p: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FD731EEE-697E-BF4E-9812-EB9FB4A11AA1}"/>
              </a:ext>
            </a:extLst>
          </p:cNvPr>
          <p:cNvCxnSpPr>
            <a:cxnSpLocks/>
          </p:cNvCxnSpPr>
          <p:nvPr/>
        </p:nvCxnSpPr>
        <p:spPr>
          <a:xfrm>
            <a:off x="1066720" y="3660136"/>
            <a:ext cx="283861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9" name="TextBox 448">
            <a:extLst>
              <a:ext uri="{FF2B5EF4-FFF2-40B4-BE49-F238E27FC236}">
                <a16:creationId xmlns:a16="http://schemas.microsoft.com/office/drawing/2014/main" id="{CE615D1B-B1FC-9C40-9D30-E8DAD8135FD6}"/>
              </a:ext>
            </a:extLst>
          </p:cNvPr>
          <p:cNvSpPr txBox="1"/>
          <p:nvPr/>
        </p:nvSpPr>
        <p:spPr>
          <a:xfrm>
            <a:off x="367412" y="3511409"/>
            <a:ext cx="79511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Threats to Alaska and the solutions</a:t>
            </a:r>
          </a:p>
        </p:txBody>
      </p: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615ED858-7E8E-5149-93D1-4EDC34CB8A6E}"/>
              </a:ext>
            </a:extLst>
          </p:cNvPr>
          <p:cNvCxnSpPr>
            <a:cxnSpLocks/>
          </p:cNvCxnSpPr>
          <p:nvPr/>
        </p:nvCxnSpPr>
        <p:spPr>
          <a:xfrm>
            <a:off x="1116814" y="3102162"/>
            <a:ext cx="283861" cy="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1" name="TextBox 450">
            <a:extLst>
              <a:ext uri="{FF2B5EF4-FFF2-40B4-BE49-F238E27FC236}">
                <a16:creationId xmlns:a16="http://schemas.microsoft.com/office/drawing/2014/main" id="{AFDFC6EC-EB53-AD48-B97B-FCB9B299185E}"/>
              </a:ext>
            </a:extLst>
          </p:cNvPr>
          <p:cNvSpPr txBox="1"/>
          <p:nvPr/>
        </p:nvSpPr>
        <p:spPr>
          <a:xfrm>
            <a:off x="254331" y="2978282"/>
            <a:ext cx="88818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Reducing the development gap</a:t>
            </a:r>
          </a:p>
        </p:txBody>
      </p: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F5166107-77D6-0F45-BE2E-13858980E001}"/>
              </a:ext>
            </a:extLst>
          </p:cNvPr>
          <p:cNvCxnSpPr>
            <a:cxnSpLocks/>
          </p:cNvCxnSpPr>
          <p:nvPr/>
        </p:nvCxnSpPr>
        <p:spPr>
          <a:xfrm>
            <a:off x="1933752" y="2447205"/>
            <a:ext cx="114918" cy="20353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4" name="TextBox 453">
            <a:extLst>
              <a:ext uri="{FF2B5EF4-FFF2-40B4-BE49-F238E27FC236}">
                <a16:creationId xmlns:a16="http://schemas.microsoft.com/office/drawing/2014/main" id="{2EC932F2-9516-6547-BDEC-0B819CD8C4B1}"/>
              </a:ext>
            </a:extLst>
          </p:cNvPr>
          <p:cNvSpPr txBox="1"/>
          <p:nvPr/>
        </p:nvSpPr>
        <p:spPr>
          <a:xfrm>
            <a:off x="1550222" y="2332292"/>
            <a:ext cx="64524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Aid </a:t>
            </a:r>
          </a:p>
        </p:txBody>
      </p: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2B247DEE-284E-2849-AA02-0AA316001094}"/>
              </a:ext>
            </a:extLst>
          </p:cNvPr>
          <p:cNvCxnSpPr>
            <a:cxnSpLocks/>
          </p:cNvCxnSpPr>
          <p:nvPr/>
        </p:nvCxnSpPr>
        <p:spPr>
          <a:xfrm>
            <a:off x="2237801" y="2457119"/>
            <a:ext cx="57459" cy="18137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8" name="TextBox 457">
            <a:extLst>
              <a:ext uri="{FF2B5EF4-FFF2-40B4-BE49-F238E27FC236}">
                <a16:creationId xmlns:a16="http://schemas.microsoft.com/office/drawing/2014/main" id="{48E29E14-2F46-E24D-8379-FD36713AA8AF}"/>
              </a:ext>
            </a:extLst>
          </p:cNvPr>
          <p:cNvSpPr txBox="1"/>
          <p:nvPr/>
        </p:nvSpPr>
        <p:spPr>
          <a:xfrm>
            <a:off x="1934967" y="2274832"/>
            <a:ext cx="64524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Changing UK economy</a:t>
            </a:r>
          </a:p>
        </p:txBody>
      </p: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8206D134-428B-2D47-A146-6870F6A34543}"/>
              </a:ext>
            </a:extLst>
          </p:cNvPr>
          <p:cNvCxnSpPr>
            <a:cxnSpLocks/>
          </p:cNvCxnSpPr>
          <p:nvPr/>
        </p:nvCxnSpPr>
        <p:spPr>
          <a:xfrm flipV="1">
            <a:off x="2552608" y="2902897"/>
            <a:ext cx="333" cy="15837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" name="TextBox 459">
            <a:extLst>
              <a:ext uri="{FF2B5EF4-FFF2-40B4-BE49-F238E27FC236}">
                <a16:creationId xmlns:a16="http://schemas.microsoft.com/office/drawing/2014/main" id="{819B94F9-E6D9-1845-84D9-7028AF8726C2}"/>
              </a:ext>
            </a:extLst>
          </p:cNvPr>
          <p:cNvSpPr txBox="1"/>
          <p:nvPr/>
        </p:nvSpPr>
        <p:spPr>
          <a:xfrm>
            <a:off x="2278435" y="3033183"/>
            <a:ext cx="537972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Post industrial UK economy </a:t>
            </a:r>
          </a:p>
        </p:txBody>
      </p:sp>
      <p:cxnSp>
        <p:nvCxnSpPr>
          <p:cNvPr id="462" name="Straight Connector 461">
            <a:extLst>
              <a:ext uri="{FF2B5EF4-FFF2-40B4-BE49-F238E27FC236}">
                <a16:creationId xmlns:a16="http://schemas.microsoft.com/office/drawing/2014/main" id="{F9B30906-25AE-2644-AD78-E4496399A2D2}"/>
              </a:ext>
            </a:extLst>
          </p:cNvPr>
          <p:cNvCxnSpPr>
            <a:cxnSpLocks/>
          </p:cNvCxnSpPr>
          <p:nvPr/>
        </p:nvCxnSpPr>
        <p:spPr>
          <a:xfrm>
            <a:off x="2749673" y="2468454"/>
            <a:ext cx="0" cy="20153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3" name="TextBox 462">
            <a:extLst>
              <a:ext uri="{FF2B5EF4-FFF2-40B4-BE49-F238E27FC236}">
                <a16:creationId xmlns:a16="http://schemas.microsoft.com/office/drawing/2014/main" id="{EC673FC1-849D-984D-8316-467EE0A12640}"/>
              </a:ext>
            </a:extLst>
          </p:cNvPr>
          <p:cNvSpPr txBox="1"/>
          <p:nvPr/>
        </p:nvSpPr>
        <p:spPr>
          <a:xfrm>
            <a:off x="2428818" y="2267328"/>
            <a:ext cx="64524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Sustainable UK industry </a:t>
            </a:r>
          </a:p>
        </p:txBody>
      </p:sp>
      <p:cxnSp>
        <p:nvCxnSpPr>
          <p:cNvPr id="466" name="Straight Connector 465">
            <a:extLst>
              <a:ext uri="{FF2B5EF4-FFF2-40B4-BE49-F238E27FC236}">
                <a16:creationId xmlns:a16="http://schemas.microsoft.com/office/drawing/2014/main" id="{B19F7948-6C78-C34C-8FE5-5A6562EBBA30}"/>
              </a:ext>
            </a:extLst>
          </p:cNvPr>
          <p:cNvCxnSpPr>
            <a:cxnSpLocks/>
          </p:cNvCxnSpPr>
          <p:nvPr/>
        </p:nvCxnSpPr>
        <p:spPr>
          <a:xfrm flipV="1">
            <a:off x="2907373" y="2905397"/>
            <a:ext cx="333" cy="15837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7" name="TextBox 466">
            <a:extLst>
              <a:ext uri="{FF2B5EF4-FFF2-40B4-BE49-F238E27FC236}">
                <a16:creationId xmlns:a16="http://schemas.microsoft.com/office/drawing/2014/main" id="{DDE2A87E-8FB7-4140-9FEC-28D5908CC337}"/>
              </a:ext>
            </a:extLst>
          </p:cNvPr>
          <p:cNvSpPr txBox="1"/>
          <p:nvPr/>
        </p:nvSpPr>
        <p:spPr>
          <a:xfrm>
            <a:off x="2715412" y="3045634"/>
            <a:ext cx="46397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Rural change in the UK</a:t>
            </a:r>
          </a:p>
        </p:txBody>
      </p:sp>
      <p:cxnSp>
        <p:nvCxnSpPr>
          <p:cNvPr id="468" name="Straight Connector 467">
            <a:extLst>
              <a:ext uri="{FF2B5EF4-FFF2-40B4-BE49-F238E27FC236}">
                <a16:creationId xmlns:a16="http://schemas.microsoft.com/office/drawing/2014/main" id="{7F5E1C9C-D8CC-9247-B55C-9AEA65B2DF60}"/>
              </a:ext>
            </a:extLst>
          </p:cNvPr>
          <p:cNvCxnSpPr>
            <a:cxnSpLocks/>
          </p:cNvCxnSpPr>
          <p:nvPr/>
        </p:nvCxnSpPr>
        <p:spPr>
          <a:xfrm>
            <a:off x="3167398" y="2487709"/>
            <a:ext cx="0" cy="20153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9" name="TextBox 468">
            <a:extLst>
              <a:ext uri="{FF2B5EF4-FFF2-40B4-BE49-F238E27FC236}">
                <a16:creationId xmlns:a16="http://schemas.microsoft.com/office/drawing/2014/main" id="{5DD1A74B-6C5E-2847-9B4D-DB4B006FB718}"/>
              </a:ext>
            </a:extLst>
          </p:cNvPr>
          <p:cNvSpPr txBox="1"/>
          <p:nvPr/>
        </p:nvSpPr>
        <p:spPr>
          <a:xfrm>
            <a:off x="2904150" y="2291737"/>
            <a:ext cx="64524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UK transport change</a:t>
            </a:r>
          </a:p>
        </p:txBody>
      </p:sp>
      <p:cxnSp>
        <p:nvCxnSpPr>
          <p:cNvPr id="470" name="Straight Connector 469">
            <a:extLst>
              <a:ext uri="{FF2B5EF4-FFF2-40B4-BE49-F238E27FC236}">
                <a16:creationId xmlns:a16="http://schemas.microsoft.com/office/drawing/2014/main" id="{149A6BF3-CC8C-5848-A69A-321384723A53}"/>
              </a:ext>
            </a:extLst>
          </p:cNvPr>
          <p:cNvCxnSpPr>
            <a:cxnSpLocks/>
          </p:cNvCxnSpPr>
          <p:nvPr/>
        </p:nvCxnSpPr>
        <p:spPr>
          <a:xfrm flipV="1">
            <a:off x="3374563" y="2915392"/>
            <a:ext cx="333" cy="15837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1" name="TextBox 470">
            <a:extLst>
              <a:ext uri="{FF2B5EF4-FFF2-40B4-BE49-F238E27FC236}">
                <a16:creationId xmlns:a16="http://schemas.microsoft.com/office/drawing/2014/main" id="{D36DEDAD-8FA9-1F47-BE92-8712355E14BA}"/>
              </a:ext>
            </a:extLst>
          </p:cNvPr>
          <p:cNvSpPr txBox="1"/>
          <p:nvPr/>
        </p:nvSpPr>
        <p:spPr>
          <a:xfrm>
            <a:off x="3137632" y="3040639"/>
            <a:ext cx="46397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North South divide</a:t>
            </a:r>
          </a:p>
        </p:txBody>
      </p:sp>
      <p:cxnSp>
        <p:nvCxnSpPr>
          <p:cNvPr id="472" name="Straight Connector 471">
            <a:extLst>
              <a:ext uri="{FF2B5EF4-FFF2-40B4-BE49-F238E27FC236}">
                <a16:creationId xmlns:a16="http://schemas.microsoft.com/office/drawing/2014/main" id="{15F97C03-2587-9F40-9487-824D059CF9F9}"/>
              </a:ext>
            </a:extLst>
          </p:cNvPr>
          <p:cNvCxnSpPr>
            <a:cxnSpLocks/>
          </p:cNvCxnSpPr>
          <p:nvPr/>
        </p:nvCxnSpPr>
        <p:spPr>
          <a:xfrm flipH="1" flipV="1">
            <a:off x="5440167" y="2598973"/>
            <a:ext cx="240319" cy="1479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3" name="Straight Connector 472">
            <a:extLst>
              <a:ext uri="{FF2B5EF4-FFF2-40B4-BE49-F238E27FC236}">
                <a16:creationId xmlns:a16="http://schemas.microsoft.com/office/drawing/2014/main" id="{C8FDE4AF-65C2-E442-AD52-71784ED5FB1A}"/>
              </a:ext>
            </a:extLst>
          </p:cNvPr>
          <p:cNvCxnSpPr>
            <a:cxnSpLocks/>
            <a:stCxn id="678" idx="1"/>
          </p:cNvCxnSpPr>
          <p:nvPr/>
        </p:nvCxnSpPr>
        <p:spPr>
          <a:xfrm flipH="1">
            <a:off x="5570308" y="1871892"/>
            <a:ext cx="265568" cy="1045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4" name="Straight Connector 473">
            <a:extLst>
              <a:ext uri="{FF2B5EF4-FFF2-40B4-BE49-F238E27FC236}">
                <a16:creationId xmlns:a16="http://schemas.microsoft.com/office/drawing/2014/main" id="{A49060A8-6546-7448-B832-B58FABE32F18}"/>
              </a:ext>
            </a:extLst>
          </p:cNvPr>
          <p:cNvCxnSpPr>
            <a:cxnSpLocks/>
          </p:cNvCxnSpPr>
          <p:nvPr/>
        </p:nvCxnSpPr>
        <p:spPr>
          <a:xfrm flipH="1" flipV="1">
            <a:off x="4923914" y="2855114"/>
            <a:ext cx="73064" cy="2249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>
            <a:extLst>
              <a:ext uri="{FF2B5EF4-FFF2-40B4-BE49-F238E27FC236}">
                <a16:creationId xmlns:a16="http://schemas.microsoft.com/office/drawing/2014/main" id="{B30B468A-7DAA-2544-9164-C3FE929E986E}"/>
              </a:ext>
            </a:extLst>
          </p:cNvPr>
          <p:cNvPicPr>
            <a:picLocks noChangeAspect="1"/>
          </p:cNvPicPr>
          <p:nvPr/>
        </p:nvPicPr>
        <p:blipFill rotWithShape="1">
          <a:blip r:embed="rId26"/>
          <a:srcRect l="7529" t="25302" r="5993" b="25392"/>
          <a:stretch/>
        </p:blipFill>
        <p:spPr>
          <a:xfrm>
            <a:off x="252616" y="5853431"/>
            <a:ext cx="275666" cy="15717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F92AA60-C5B6-7342-AF5B-69D8DE25857D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525553" y="13861"/>
            <a:ext cx="1297865" cy="943417"/>
          </a:xfrm>
          <a:prstGeom prst="rect">
            <a:avLst/>
          </a:prstGeom>
        </p:spPr>
      </p:pic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A5167D9D-561D-B647-9864-895BD21E4FA9}"/>
              </a:ext>
            </a:extLst>
          </p:cNvPr>
          <p:cNvCxnSpPr>
            <a:cxnSpLocks/>
          </p:cNvCxnSpPr>
          <p:nvPr/>
        </p:nvCxnSpPr>
        <p:spPr>
          <a:xfrm>
            <a:off x="3810866" y="2504642"/>
            <a:ext cx="0" cy="20153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TextBox 296">
            <a:extLst>
              <a:ext uri="{FF2B5EF4-FFF2-40B4-BE49-F238E27FC236}">
                <a16:creationId xmlns:a16="http://schemas.microsoft.com/office/drawing/2014/main" id="{1D0EB98E-9F72-704C-A044-A77510447D8C}"/>
              </a:ext>
            </a:extLst>
          </p:cNvPr>
          <p:cNvSpPr txBox="1"/>
          <p:nvPr/>
        </p:nvSpPr>
        <p:spPr>
          <a:xfrm>
            <a:off x="3470364" y="2292324"/>
            <a:ext cx="64524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Geography pre release</a:t>
            </a:r>
          </a:p>
        </p:txBody>
      </p:sp>
      <p:sp>
        <p:nvSpPr>
          <p:cNvPr id="298" name="TextBox 297">
            <a:extLst>
              <a:ext uri="{FF2B5EF4-FFF2-40B4-BE49-F238E27FC236}">
                <a16:creationId xmlns:a16="http://schemas.microsoft.com/office/drawing/2014/main" id="{00903E34-B246-FF44-A896-6B296520142B}"/>
              </a:ext>
            </a:extLst>
          </p:cNvPr>
          <p:cNvSpPr txBox="1"/>
          <p:nvPr/>
        </p:nvSpPr>
        <p:spPr>
          <a:xfrm>
            <a:off x="3478530" y="2935623"/>
            <a:ext cx="645245" cy="48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This will arrive 12 weeks before paper 3 and we will spend 6 lesson on it</a:t>
            </a:r>
          </a:p>
        </p:txBody>
      </p: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6A05D0A0-AC09-C547-A9FE-507F99481C20}"/>
              </a:ext>
            </a:extLst>
          </p:cNvPr>
          <p:cNvCxnSpPr>
            <a:cxnSpLocks/>
            <a:stCxn id="298" idx="0"/>
          </p:cNvCxnSpPr>
          <p:nvPr/>
        </p:nvCxnSpPr>
        <p:spPr>
          <a:xfrm flipV="1">
            <a:off x="3801153" y="2712191"/>
            <a:ext cx="5544" cy="22343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3" name="Picture 302" descr="A close up of a logo&#10;&#10;Description automatically generated">
            <a:extLst>
              <a:ext uri="{FF2B5EF4-FFF2-40B4-BE49-F238E27FC236}">
                <a16:creationId xmlns:a16="http://schemas.microsoft.com/office/drawing/2014/main" id="{4133A77E-EE25-3748-BC09-C6AF0E0528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31"/>
          <a:stretch/>
        </p:blipFill>
        <p:spPr>
          <a:xfrm>
            <a:off x="5340012" y="3030985"/>
            <a:ext cx="343353" cy="290371"/>
          </a:xfrm>
          <a:prstGeom prst="rect">
            <a:avLst/>
          </a:prstGeom>
        </p:spPr>
      </p:pic>
      <p:pic>
        <p:nvPicPr>
          <p:cNvPr id="1028" name="Picture 4" descr="Globe icon. Earth sign. World symbol. Simple thin line green and blue  global graphic with Africa on white background. Vector illustration. Stock  Vector | Adobe Stock">
            <a:extLst>
              <a:ext uri="{FF2B5EF4-FFF2-40B4-BE49-F238E27FC236}">
                <a16:creationId xmlns:a16="http://schemas.microsoft.com/office/drawing/2014/main" id="{2593B2EC-0470-4E5E-B094-6AB1894257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0" t="12721" r="14331" b="18700"/>
          <a:stretch/>
        </p:blipFill>
        <p:spPr bwMode="auto">
          <a:xfrm>
            <a:off x="5907042" y="8530546"/>
            <a:ext cx="679740" cy="65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21130252">
            <a:off x="5724686" y="9126040"/>
            <a:ext cx="1101418" cy="372091"/>
          </a:xfrm>
          <a:prstGeom prst="rect">
            <a:avLst/>
          </a:prstGeom>
        </p:spPr>
      </p:pic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65FBDE73-A11A-4192-946B-17871D36B77F}"/>
              </a:ext>
            </a:extLst>
          </p:cNvPr>
          <p:cNvCxnSpPr>
            <a:cxnSpLocks/>
          </p:cNvCxnSpPr>
          <p:nvPr/>
        </p:nvCxnSpPr>
        <p:spPr>
          <a:xfrm flipV="1">
            <a:off x="2374893" y="7739999"/>
            <a:ext cx="0" cy="25289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0" name="Straight Connector 309">
            <a:extLst>
              <a:ext uri="{FF2B5EF4-FFF2-40B4-BE49-F238E27FC236}">
                <a16:creationId xmlns:a16="http://schemas.microsoft.com/office/drawing/2014/main" id="{886C2206-FE1F-4A05-AE2D-BB7C2342BCE8}"/>
              </a:ext>
            </a:extLst>
          </p:cNvPr>
          <p:cNvCxnSpPr>
            <a:cxnSpLocks/>
            <a:stCxn id="26" idx="0"/>
          </p:cNvCxnSpPr>
          <p:nvPr/>
        </p:nvCxnSpPr>
        <p:spPr>
          <a:xfrm flipH="1" flipV="1">
            <a:off x="5152243" y="8886813"/>
            <a:ext cx="16829" cy="21981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5" name="TextBox 314">
            <a:extLst>
              <a:ext uri="{FF2B5EF4-FFF2-40B4-BE49-F238E27FC236}">
                <a16:creationId xmlns:a16="http://schemas.microsoft.com/office/drawing/2014/main" id="{E92D2974-08BF-44BA-887A-91DF089CE1FE}"/>
              </a:ext>
            </a:extLst>
          </p:cNvPr>
          <p:cNvSpPr txBox="1"/>
          <p:nvPr/>
        </p:nvSpPr>
        <p:spPr>
          <a:xfrm>
            <a:off x="2044721" y="7962834"/>
            <a:ext cx="699946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Ecosystems in Russia</a:t>
            </a:r>
          </a:p>
        </p:txBody>
      </p: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AB6BEB66-36C0-4FB0-917A-BDD669F707C6}"/>
              </a:ext>
            </a:extLst>
          </p:cNvPr>
          <p:cNvCxnSpPr>
            <a:cxnSpLocks/>
          </p:cNvCxnSpPr>
          <p:nvPr/>
        </p:nvCxnSpPr>
        <p:spPr>
          <a:xfrm flipV="1">
            <a:off x="1123373" y="8183016"/>
            <a:ext cx="240996" cy="1382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6" name="TextBox 325">
            <a:extLst>
              <a:ext uri="{FF2B5EF4-FFF2-40B4-BE49-F238E27FC236}">
                <a16:creationId xmlns:a16="http://schemas.microsoft.com/office/drawing/2014/main" id="{6AA1F848-D496-4AF7-BC2B-4C48DE461BF0}"/>
              </a:ext>
            </a:extLst>
          </p:cNvPr>
          <p:cNvSpPr txBox="1"/>
          <p:nvPr/>
        </p:nvSpPr>
        <p:spPr>
          <a:xfrm>
            <a:off x="386779" y="8162146"/>
            <a:ext cx="798545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Types of ecosystems and their food chains/webs</a:t>
            </a:r>
          </a:p>
        </p:txBody>
      </p:sp>
      <p:cxnSp>
        <p:nvCxnSpPr>
          <p:cNvPr id="328" name="Straight Connector 327">
            <a:extLst>
              <a:ext uri="{FF2B5EF4-FFF2-40B4-BE49-F238E27FC236}">
                <a16:creationId xmlns:a16="http://schemas.microsoft.com/office/drawing/2014/main" id="{766A5857-3122-47E1-85A8-CF971A3A099F}"/>
              </a:ext>
            </a:extLst>
          </p:cNvPr>
          <p:cNvCxnSpPr>
            <a:cxnSpLocks/>
          </p:cNvCxnSpPr>
          <p:nvPr/>
        </p:nvCxnSpPr>
        <p:spPr>
          <a:xfrm flipV="1">
            <a:off x="1042746" y="8500208"/>
            <a:ext cx="242616" cy="15046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6" name="TextBox 335">
            <a:extLst>
              <a:ext uri="{FF2B5EF4-FFF2-40B4-BE49-F238E27FC236}">
                <a16:creationId xmlns:a16="http://schemas.microsoft.com/office/drawing/2014/main" id="{2AD59822-34D6-465A-AEA1-2A4A0B2BD83D}"/>
              </a:ext>
            </a:extLst>
          </p:cNvPr>
          <p:cNvSpPr txBox="1"/>
          <p:nvPr/>
        </p:nvSpPr>
        <p:spPr>
          <a:xfrm>
            <a:off x="474210" y="8480627"/>
            <a:ext cx="65143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Maasai life</a:t>
            </a:r>
          </a:p>
        </p:txBody>
      </p: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630BCCA3-3662-42EC-ADC5-20983D068953}"/>
              </a:ext>
            </a:extLst>
          </p:cNvPr>
          <p:cNvCxnSpPr>
            <a:cxnSpLocks/>
          </p:cNvCxnSpPr>
          <p:nvPr/>
        </p:nvCxnSpPr>
        <p:spPr>
          <a:xfrm flipV="1">
            <a:off x="1622648" y="8898838"/>
            <a:ext cx="0" cy="2629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2" name="Straight Connector 341">
            <a:extLst>
              <a:ext uri="{FF2B5EF4-FFF2-40B4-BE49-F238E27FC236}">
                <a16:creationId xmlns:a16="http://schemas.microsoft.com/office/drawing/2014/main" id="{3F50181F-10BA-4888-AD9E-7C1AF0E7DA0D}"/>
              </a:ext>
            </a:extLst>
          </p:cNvPr>
          <p:cNvCxnSpPr>
            <a:cxnSpLocks/>
          </p:cNvCxnSpPr>
          <p:nvPr/>
        </p:nvCxnSpPr>
        <p:spPr>
          <a:xfrm flipH="1">
            <a:off x="1643020" y="8499157"/>
            <a:ext cx="45181" cy="21903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7" name="TextBox 346">
            <a:extLst>
              <a:ext uri="{FF2B5EF4-FFF2-40B4-BE49-F238E27FC236}">
                <a16:creationId xmlns:a16="http://schemas.microsoft.com/office/drawing/2014/main" id="{D7659705-8723-4B49-99D4-9ADE5C77095E}"/>
              </a:ext>
            </a:extLst>
          </p:cNvPr>
          <p:cNvSpPr txBox="1"/>
          <p:nvPr/>
        </p:nvSpPr>
        <p:spPr>
          <a:xfrm>
            <a:off x="3330803" y="9198940"/>
            <a:ext cx="567517" cy="360099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Geological time and the rock cycle</a:t>
            </a:r>
          </a:p>
        </p:txBody>
      </p:sp>
      <p:cxnSp>
        <p:nvCxnSpPr>
          <p:cNvPr id="349" name="Straight Connector 348">
            <a:extLst>
              <a:ext uri="{FF2B5EF4-FFF2-40B4-BE49-F238E27FC236}">
                <a16:creationId xmlns:a16="http://schemas.microsoft.com/office/drawing/2014/main" id="{C0F15CF9-3C1B-4E04-9015-1D6C1FA93C83}"/>
              </a:ext>
            </a:extLst>
          </p:cNvPr>
          <p:cNvCxnSpPr>
            <a:cxnSpLocks/>
          </p:cNvCxnSpPr>
          <p:nvPr/>
        </p:nvCxnSpPr>
        <p:spPr>
          <a:xfrm flipV="1">
            <a:off x="3986263" y="8953298"/>
            <a:ext cx="5420" cy="2792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0" name="TextBox 349">
            <a:extLst>
              <a:ext uri="{FF2B5EF4-FFF2-40B4-BE49-F238E27FC236}">
                <a16:creationId xmlns:a16="http://schemas.microsoft.com/office/drawing/2014/main" id="{7A0BF473-75F7-49A1-8B12-C629BF71DEC6}"/>
              </a:ext>
            </a:extLst>
          </p:cNvPr>
          <p:cNvSpPr txBox="1"/>
          <p:nvPr/>
        </p:nvSpPr>
        <p:spPr>
          <a:xfrm>
            <a:off x="2465350" y="9152404"/>
            <a:ext cx="567517" cy="446080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Example of a volcanic eruption and its impacts</a:t>
            </a:r>
          </a:p>
        </p:txBody>
      </p: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DAFFC5DC-0943-45A9-9298-EBA4C4FA3553}"/>
              </a:ext>
            </a:extLst>
          </p:cNvPr>
          <p:cNvCxnSpPr>
            <a:cxnSpLocks/>
          </p:cNvCxnSpPr>
          <p:nvPr/>
        </p:nvCxnSpPr>
        <p:spPr>
          <a:xfrm>
            <a:off x="3810489" y="8521423"/>
            <a:ext cx="0" cy="2864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Connector 353">
            <a:extLst>
              <a:ext uri="{FF2B5EF4-FFF2-40B4-BE49-F238E27FC236}">
                <a16:creationId xmlns:a16="http://schemas.microsoft.com/office/drawing/2014/main" id="{92341DD0-8101-4303-AD71-2A849003F569}"/>
              </a:ext>
            </a:extLst>
          </p:cNvPr>
          <p:cNvCxnSpPr>
            <a:cxnSpLocks/>
          </p:cNvCxnSpPr>
          <p:nvPr/>
        </p:nvCxnSpPr>
        <p:spPr>
          <a:xfrm flipV="1">
            <a:off x="3609142" y="8965530"/>
            <a:ext cx="5420" cy="2792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01A05F-BA24-775D-11C5-307D3933BF37}"/>
              </a:ext>
            </a:extLst>
          </p:cNvPr>
          <p:cNvSpPr txBox="1"/>
          <p:nvPr/>
        </p:nvSpPr>
        <p:spPr>
          <a:xfrm>
            <a:off x="4097760" y="9135010"/>
            <a:ext cx="567517" cy="446080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Different types of natural hazard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9853E4-7DAE-6D69-A634-77B80454644B}"/>
              </a:ext>
            </a:extLst>
          </p:cNvPr>
          <p:cNvSpPr txBox="1"/>
          <p:nvPr/>
        </p:nvSpPr>
        <p:spPr>
          <a:xfrm>
            <a:off x="3882241" y="8149490"/>
            <a:ext cx="657968" cy="446080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Causes of, impacts of and solutions to climate change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1A4A44-9214-A954-FD0B-DFC6EC4FD670}"/>
              </a:ext>
            </a:extLst>
          </p:cNvPr>
          <p:cNvSpPr txBox="1"/>
          <p:nvPr/>
        </p:nvSpPr>
        <p:spPr>
          <a:xfrm>
            <a:off x="3703805" y="9160975"/>
            <a:ext cx="567517" cy="446080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How Greta Thunberg has caused a revolution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08FDF2-B85B-FFB0-AA9F-6A30D797A922}"/>
              </a:ext>
            </a:extLst>
          </p:cNvPr>
          <p:cNvSpPr txBox="1"/>
          <p:nvPr/>
        </p:nvSpPr>
        <p:spPr>
          <a:xfrm>
            <a:off x="3525631" y="8214468"/>
            <a:ext cx="567517" cy="360099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Wildfire causes and impacts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0F4A32F-6C12-A118-4A1B-DFB570CD468A}"/>
              </a:ext>
            </a:extLst>
          </p:cNvPr>
          <p:cNvSpPr txBox="1"/>
          <p:nvPr/>
        </p:nvSpPr>
        <p:spPr>
          <a:xfrm>
            <a:off x="1753783" y="9194501"/>
            <a:ext cx="615139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Cairo as a megacity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F73E9D-8A20-67A3-0797-3956FABD3C02}"/>
              </a:ext>
            </a:extLst>
          </p:cNvPr>
          <p:cNvSpPr txBox="1"/>
          <p:nvPr/>
        </p:nvSpPr>
        <p:spPr>
          <a:xfrm>
            <a:off x="1934101" y="8324290"/>
            <a:ext cx="449964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use of the Nile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6547A25-769E-6A77-1D33-29AB38A37F6A}"/>
              </a:ext>
            </a:extLst>
          </p:cNvPr>
          <p:cNvCxnSpPr>
            <a:cxnSpLocks/>
          </p:cNvCxnSpPr>
          <p:nvPr/>
        </p:nvCxnSpPr>
        <p:spPr>
          <a:xfrm flipV="1">
            <a:off x="1252508" y="8718195"/>
            <a:ext cx="245393" cy="1475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AFE78AE-0592-E460-9BDF-F80B6FF5CFB3}"/>
              </a:ext>
            </a:extLst>
          </p:cNvPr>
          <p:cNvSpPr txBox="1"/>
          <p:nvPr/>
        </p:nvSpPr>
        <p:spPr>
          <a:xfrm>
            <a:off x="1506938" y="8358974"/>
            <a:ext cx="637686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Life in Nairobi’s slums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1E7C9B-8B50-64DA-8FEA-CC8FA0B99020}"/>
              </a:ext>
            </a:extLst>
          </p:cNvPr>
          <p:cNvSpPr txBox="1"/>
          <p:nvPr/>
        </p:nvSpPr>
        <p:spPr>
          <a:xfrm>
            <a:off x="839982" y="8833363"/>
            <a:ext cx="621126" cy="48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 err="1"/>
              <a:t>Isatou</a:t>
            </a:r>
            <a:r>
              <a:rPr lang="en-US" sz="505" dirty="0"/>
              <a:t> Ceesay- an activist for the environment and women’s rights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66C1F05-4811-025A-4802-03A048A417AD}"/>
              </a:ext>
            </a:extLst>
          </p:cNvPr>
          <p:cNvCxnSpPr>
            <a:cxnSpLocks/>
          </p:cNvCxnSpPr>
          <p:nvPr/>
        </p:nvCxnSpPr>
        <p:spPr>
          <a:xfrm flipV="1">
            <a:off x="1152475" y="7949063"/>
            <a:ext cx="271728" cy="622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EC212CC0-C995-CFB3-1529-8C50A41988B3}"/>
              </a:ext>
            </a:extLst>
          </p:cNvPr>
          <p:cNvSpPr txBox="1"/>
          <p:nvPr/>
        </p:nvSpPr>
        <p:spPr>
          <a:xfrm>
            <a:off x="658791" y="7519524"/>
            <a:ext cx="715701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Life in deserts including plants and animals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AE475DF-73A3-9D87-9961-7EB92909C011}"/>
              </a:ext>
            </a:extLst>
          </p:cNvPr>
          <p:cNvSpPr txBox="1"/>
          <p:nvPr/>
        </p:nvSpPr>
        <p:spPr>
          <a:xfrm>
            <a:off x="1050373" y="7214573"/>
            <a:ext cx="656321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Life in rainforests including plants and animals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893DD1-0B99-2318-2780-57B2AFCC7AD7}"/>
              </a:ext>
            </a:extLst>
          </p:cNvPr>
          <p:cNvSpPr txBox="1"/>
          <p:nvPr/>
        </p:nvSpPr>
        <p:spPr>
          <a:xfrm>
            <a:off x="1810649" y="7078096"/>
            <a:ext cx="69994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Russia’s physical and human geography </a:t>
            </a:r>
          </a:p>
        </p:txBody>
      </p:sp>
      <p:pic>
        <p:nvPicPr>
          <p:cNvPr id="35" name="Picture 4">
            <a:extLst>
              <a:ext uri="{FF2B5EF4-FFF2-40B4-BE49-F238E27FC236}">
                <a16:creationId xmlns:a16="http://schemas.microsoft.com/office/drawing/2014/main" id="{94981881-8B36-AC09-FBF7-A0ED2C8EC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60" y="8667413"/>
            <a:ext cx="277645" cy="27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05B210CE-9C08-934F-33D5-4E7A73F4B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12" y="7542727"/>
            <a:ext cx="262003" cy="26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012D47EA-141E-C378-05E3-87CB9828A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36" y="7314012"/>
            <a:ext cx="216151" cy="21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89BC47FE-32C8-9A35-2963-51DEDC6A8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224" y="7864558"/>
            <a:ext cx="284589" cy="28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81B37C42-8D5C-6F38-0384-981032C7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905" y="7188411"/>
            <a:ext cx="244560" cy="24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FCEF486D-5F68-C25A-A6C4-CA800036D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666" y="6827309"/>
            <a:ext cx="187318" cy="23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8BC8927D-AFAF-487B-85F0-F157B308A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539" y="6837475"/>
            <a:ext cx="307823" cy="277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0">
            <a:extLst>
              <a:ext uri="{FF2B5EF4-FFF2-40B4-BE49-F238E27FC236}">
                <a16:creationId xmlns:a16="http://schemas.microsoft.com/office/drawing/2014/main" id="{247651D2-7640-43C9-0912-C031D11C66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5" t="23066" r="12425" b="39551"/>
          <a:stretch/>
        </p:blipFill>
        <p:spPr bwMode="auto">
          <a:xfrm>
            <a:off x="622380" y="4862795"/>
            <a:ext cx="370118" cy="18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965E3F8F-0064-BC1E-FDD7-499240DADC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85" t="17622" r="30666" b="16734"/>
          <a:stretch/>
        </p:blipFill>
        <p:spPr bwMode="auto">
          <a:xfrm>
            <a:off x="2953684" y="3403735"/>
            <a:ext cx="240758" cy="26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>
            <a:extLst>
              <a:ext uri="{FF2B5EF4-FFF2-40B4-BE49-F238E27FC236}">
                <a16:creationId xmlns:a16="http://schemas.microsoft.com/office/drawing/2014/main" id="{DCDD273B-FCAC-D00B-41CD-27EB63552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660" y="5590875"/>
            <a:ext cx="381327" cy="38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6">
            <a:extLst>
              <a:ext uri="{FF2B5EF4-FFF2-40B4-BE49-F238E27FC236}">
                <a16:creationId xmlns:a16="http://schemas.microsoft.com/office/drawing/2014/main" id="{4E3E0E02-13BE-C981-9366-2FA2A6A97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966" y="4454960"/>
            <a:ext cx="233175" cy="226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8">
            <a:extLst>
              <a:ext uri="{FF2B5EF4-FFF2-40B4-BE49-F238E27FC236}">
                <a16:creationId xmlns:a16="http://schemas.microsoft.com/office/drawing/2014/main" id="{5F832D36-3163-920A-9744-BAA7B083B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672" y="2076196"/>
            <a:ext cx="243570" cy="254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>
            <a:extLst>
              <a:ext uri="{FF2B5EF4-FFF2-40B4-BE49-F238E27FC236}">
                <a16:creationId xmlns:a16="http://schemas.microsoft.com/office/drawing/2014/main" id="{E715A3A7-A37A-2B4E-92CD-BEC073818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636" y="9424255"/>
            <a:ext cx="225978" cy="22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2">
            <a:extLst>
              <a:ext uri="{FF2B5EF4-FFF2-40B4-BE49-F238E27FC236}">
                <a16:creationId xmlns:a16="http://schemas.microsoft.com/office/drawing/2014/main" id="{09394D6C-D76B-BCD4-A992-3826DBF4EC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96" b="17180"/>
          <a:stretch/>
        </p:blipFill>
        <p:spPr bwMode="auto">
          <a:xfrm>
            <a:off x="3078287" y="9491311"/>
            <a:ext cx="270723" cy="17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>
            <a:extLst>
              <a:ext uri="{FF2B5EF4-FFF2-40B4-BE49-F238E27FC236}">
                <a16:creationId xmlns:a16="http://schemas.microsoft.com/office/drawing/2014/main" id="{6A335F2E-40D2-B141-DC18-45068DF4B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09" y="8239292"/>
            <a:ext cx="303175" cy="30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>
            <a:extLst>
              <a:ext uri="{FF2B5EF4-FFF2-40B4-BE49-F238E27FC236}">
                <a16:creationId xmlns:a16="http://schemas.microsoft.com/office/drawing/2014/main" id="{8EBC0A42-AE32-EE12-6067-E7706C7F7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99" y="8096704"/>
            <a:ext cx="259805" cy="25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>
            <a:extLst>
              <a:ext uri="{FF2B5EF4-FFF2-40B4-BE49-F238E27FC236}">
                <a16:creationId xmlns:a16="http://schemas.microsoft.com/office/drawing/2014/main" id="{D5548CFA-A103-001A-15E6-33B46B4D2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42935" y="7221439"/>
            <a:ext cx="265964" cy="26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>
            <a:extLst>
              <a:ext uri="{FF2B5EF4-FFF2-40B4-BE49-F238E27FC236}">
                <a16:creationId xmlns:a16="http://schemas.microsoft.com/office/drawing/2014/main" id="{C3932C55-E724-258D-1671-8B3C1D56C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492" y="6891816"/>
            <a:ext cx="229751" cy="213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>
            <a:extLst>
              <a:ext uri="{FF2B5EF4-FFF2-40B4-BE49-F238E27FC236}">
                <a16:creationId xmlns:a16="http://schemas.microsoft.com/office/drawing/2014/main" id="{331C71A3-B025-C1AB-E9CA-BF2891336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749" y="5765405"/>
            <a:ext cx="244618" cy="24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>
            <a:extLst>
              <a:ext uri="{FF2B5EF4-FFF2-40B4-BE49-F238E27FC236}">
                <a16:creationId xmlns:a16="http://schemas.microsoft.com/office/drawing/2014/main" id="{33AF0427-3CCE-7EE7-D3F0-8B898E8F8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520" y="5840676"/>
            <a:ext cx="303007" cy="23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>
            <a:extLst>
              <a:ext uri="{FF2B5EF4-FFF2-40B4-BE49-F238E27FC236}">
                <a16:creationId xmlns:a16="http://schemas.microsoft.com/office/drawing/2014/main" id="{088305D0-CC9A-7194-5D36-1A66B2EDA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145" y="4058314"/>
            <a:ext cx="265567" cy="33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>
            <a:extLst>
              <a:ext uri="{FF2B5EF4-FFF2-40B4-BE49-F238E27FC236}">
                <a16:creationId xmlns:a16="http://schemas.microsoft.com/office/drawing/2014/main" id="{74725EF8-29D6-EED6-C83A-03ED2A2B1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478" y="3285726"/>
            <a:ext cx="244006" cy="24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1F66A24-A475-EA45-19AE-6F94655166EC}"/>
              </a:ext>
            </a:extLst>
          </p:cNvPr>
          <p:cNvSpPr txBox="1"/>
          <p:nvPr/>
        </p:nvSpPr>
        <p:spPr>
          <a:xfrm>
            <a:off x="4885313" y="9106631"/>
            <a:ext cx="567517" cy="446080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Local fieldwork enquiry  - questions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BE5CBB-4E7B-2112-BB3F-E2755DB6E68B}"/>
              </a:ext>
            </a:extLst>
          </p:cNvPr>
          <p:cNvSpPr txBox="1"/>
          <p:nvPr/>
        </p:nvSpPr>
        <p:spPr>
          <a:xfrm>
            <a:off x="4654441" y="8182060"/>
            <a:ext cx="567517" cy="532061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Local fieldwork enquiry  - collecting data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800430F-8687-A216-3F82-906DCE021AC1}"/>
              </a:ext>
            </a:extLst>
          </p:cNvPr>
          <p:cNvSpPr txBox="1"/>
          <p:nvPr/>
        </p:nvSpPr>
        <p:spPr>
          <a:xfrm>
            <a:off x="4444913" y="9103270"/>
            <a:ext cx="639624" cy="446080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Local fieldwork enquiry  - presenting and analysing data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80AB2F5-8937-BF7A-831B-ADC452DB4A0E}"/>
              </a:ext>
            </a:extLst>
          </p:cNvPr>
          <p:cNvCxnSpPr>
            <a:cxnSpLocks/>
          </p:cNvCxnSpPr>
          <p:nvPr/>
        </p:nvCxnSpPr>
        <p:spPr>
          <a:xfrm flipH="1" flipV="1">
            <a:off x="4732983" y="8930078"/>
            <a:ext cx="16829" cy="21981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">
            <a:extLst>
              <a:ext uri="{FF2B5EF4-FFF2-40B4-BE49-F238E27FC236}">
                <a16:creationId xmlns:a16="http://schemas.microsoft.com/office/drawing/2014/main" id="{DED87800-9D1D-3A40-E318-C743CC77E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216" y="8249486"/>
            <a:ext cx="271027" cy="271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886653476E5F43AA9E452BDF107029" ma:contentTypeVersion="8" ma:contentTypeDescription="Create a new document." ma:contentTypeScope="" ma:versionID="a2b3ecf3a68fa90575d4d43e6437c810">
  <xsd:schema xmlns:xsd="http://www.w3.org/2001/XMLSchema" xmlns:xs="http://www.w3.org/2001/XMLSchema" xmlns:p="http://schemas.microsoft.com/office/2006/metadata/properties" xmlns:ns2="73a529b0-842d-47f9-90dc-8d7e9c1e9918" targetNamespace="http://schemas.microsoft.com/office/2006/metadata/properties" ma:root="true" ma:fieldsID="f164e88575fc728858672f1588fa3d47" ns2:_="">
    <xsd:import namespace="73a529b0-842d-47f9-90dc-8d7e9c1e99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a529b0-842d-47f9-90dc-8d7e9c1e99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6C8B61-677A-45B2-BBCB-0EB663AD71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a529b0-842d-47f9-90dc-8d7e9c1e99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D4C4C3-AE1A-42AC-9BCA-F656F4F6D8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5CBC8F-9209-4BE8-8995-8AFBD505E847}">
  <ds:schemaRefs>
    <ds:schemaRef ds:uri="http://purl.org/dc/elements/1.1/"/>
    <ds:schemaRef ds:uri="http://www.w3.org/XML/1998/namespace"/>
    <ds:schemaRef ds:uri="http://purl.org/dc/terms/"/>
    <ds:schemaRef ds:uri="73a529b0-842d-47f9-90dc-8d7e9c1e9918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17869</TotalTime>
  <Words>622</Words>
  <Application>Microsoft Office PowerPoint</Application>
  <PresentationFormat>A4 Paper (210x297 mm)</PresentationFormat>
  <Paragraphs>124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A Hewitt</cp:lastModifiedBy>
  <cp:revision>295</cp:revision>
  <cp:lastPrinted>2022-05-24T08:50:17Z</cp:lastPrinted>
  <dcterms:created xsi:type="dcterms:W3CDTF">2018-02-08T08:28:53Z</dcterms:created>
  <dcterms:modified xsi:type="dcterms:W3CDTF">2024-09-18T07:53:12Z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0x010100AD886653476E5F43AA9E452BDF107029</vt:lpwstr>
  </property>
  <property fmtid="{D5CDD505-2E9C-101B-9397-08002B2CF9AE}" pid="3" name="Order">
    <vt:r8>5400</vt:r8>
  </property>
</Properties>
</file>