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6"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831"/>
  </p:normalViewPr>
  <p:slideViewPr>
    <p:cSldViewPr snapToGrid="0" snapToObjects="1">
      <p:cViewPr>
        <p:scale>
          <a:sx n="90" d="100"/>
          <a:sy n="90" d="100"/>
        </p:scale>
        <p:origin x="231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1/23/22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3423970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1/23/22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1/23/22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jpe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jpe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Music</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sp>
        <p:nvSpPr>
          <p:cNvPr id="4" name="TextBox 3">
            <a:extLst>
              <a:ext uri="{FF2B5EF4-FFF2-40B4-BE49-F238E27FC236}">
                <a16:creationId xmlns:a16="http://schemas.microsoft.com/office/drawing/2014/main" id="{DFFBDCDA-2F17-7547-9107-1BDA01F1EE2C}"/>
              </a:ext>
            </a:extLst>
          </p:cNvPr>
          <p:cNvSpPr txBox="1"/>
          <p:nvPr/>
        </p:nvSpPr>
        <p:spPr>
          <a:xfrm>
            <a:off x="11598442" y="1106905"/>
            <a:ext cx="184731" cy="418128"/>
          </a:xfrm>
          <a:prstGeom prst="rect">
            <a:avLst/>
          </a:prstGeom>
          <a:noFill/>
        </p:spPr>
        <p:txBody>
          <a:bodyPr wrap="none" rtlCol="0">
            <a:spAutoFit/>
          </a:bodyPr>
          <a:lstStyle/>
          <a:p>
            <a:endParaRPr lang="en-US" dirty="0"/>
          </a:p>
        </p:txBody>
      </p:sp>
      <p:pic>
        <p:nvPicPr>
          <p:cNvPr id="30" name="Picture 29">
            <a:extLst>
              <a:ext uri="{FF2B5EF4-FFF2-40B4-BE49-F238E27FC236}">
                <a16:creationId xmlns:a16="http://schemas.microsoft.com/office/drawing/2014/main" id="{BAAD288C-2D15-7845-A488-B936EB1D6B26}"/>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061392" y="1417665"/>
            <a:ext cx="1001727" cy="665381"/>
          </a:xfrm>
          <a:prstGeom prst="rect">
            <a:avLst/>
          </a:prstGeom>
        </p:spPr>
      </p:pic>
      <p:pic>
        <p:nvPicPr>
          <p:cNvPr id="35" name="Picture 34">
            <a:extLst>
              <a:ext uri="{FF2B5EF4-FFF2-40B4-BE49-F238E27FC236}">
                <a16:creationId xmlns:a16="http://schemas.microsoft.com/office/drawing/2014/main" id="{540EC800-B17D-DB41-B0B7-03A16D1FF0A3}"/>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6" name="Picture 35">
            <a:extLst>
              <a:ext uri="{FF2B5EF4-FFF2-40B4-BE49-F238E27FC236}">
                <a16:creationId xmlns:a16="http://schemas.microsoft.com/office/drawing/2014/main" id="{3C0FA3BC-6231-1F40-A743-DC2984A7A4A5}"/>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7" name="Picture 36">
            <a:extLst>
              <a:ext uri="{FF2B5EF4-FFF2-40B4-BE49-F238E27FC236}">
                <a16:creationId xmlns:a16="http://schemas.microsoft.com/office/drawing/2014/main" id="{69262FDD-0193-3A4F-916A-FF1A2EAF0B5C}"/>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9" name="Picture 38">
            <a:extLst>
              <a:ext uri="{FF2B5EF4-FFF2-40B4-BE49-F238E27FC236}">
                <a16:creationId xmlns:a16="http://schemas.microsoft.com/office/drawing/2014/main" id="{AC4726BE-C858-2943-A918-C1241034D612}"/>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41" name="Picture 40">
            <a:extLst>
              <a:ext uri="{FF2B5EF4-FFF2-40B4-BE49-F238E27FC236}">
                <a16:creationId xmlns:a16="http://schemas.microsoft.com/office/drawing/2014/main" id="{642DD534-A8B7-7142-8875-DF8F05267C46}"/>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4" name="Picture 43">
            <a:extLst>
              <a:ext uri="{FF2B5EF4-FFF2-40B4-BE49-F238E27FC236}">
                <a16:creationId xmlns:a16="http://schemas.microsoft.com/office/drawing/2014/main" id="{BC03B542-DEA3-1E4D-8CF1-0455A87EA859}"/>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50" name="Picture 49">
            <a:extLst>
              <a:ext uri="{FF2B5EF4-FFF2-40B4-BE49-F238E27FC236}">
                <a16:creationId xmlns:a16="http://schemas.microsoft.com/office/drawing/2014/main" id="{6DFF6D24-F5EF-8847-9358-94841C6F1754}"/>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1" name="Picture 50">
            <a:extLst>
              <a:ext uri="{FF2B5EF4-FFF2-40B4-BE49-F238E27FC236}">
                <a16:creationId xmlns:a16="http://schemas.microsoft.com/office/drawing/2014/main" id="{B1922C1F-D979-3348-AD52-033E19F37FD9}"/>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2" name="Picture 51">
            <a:extLst>
              <a:ext uri="{FF2B5EF4-FFF2-40B4-BE49-F238E27FC236}">
                <a16:creationId xmlns:a16="http://schemas.microsoft.com/office/drawing/2014/main" id="{74D3C764-ED84-D54D-AACD-3BAA99197E4B}"/>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4" name="Rectangle 53">
            <a:extLst>
              <a:ext uri="{FF2B5EF4-FFF2-40B4-BE49-F238E27FC236}">
                <a16:creationId xmlns:a16="http://schemas.microsoft.com/office/drawing/2014/main" id="{9C9529F6-FA2D-3944-B5EC-CB6298CD4B3A}"/>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5" name="Rectangle 54">
            <a:extLst>
              <a:ext uri="{FF2B5EF4-FFF2-40B4-BE49-F238E27FC236}">
                <a16:creationId xmlns:a16="http://schemas.microsoft.com/office/drawing/2014/main" id="{AA4B0132-EE18-F44E-9D03-2CC2B15102BC}"/>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graphicFrame>
        <p:nvGraphicFramePr>
          <p:cNvPr id="27" name="Table 26">
            <a:extLst>
              <a:ext uri="{FF2B5EF4-FFF2-40B4-BE49-F238E27FC236}">
                <a16:creationId xmlns:a16="http://schemas.microsoft.com/office/drawing/2014/main" id="{2E008BA2-BE17-4BA1-A3C9-ECB7081E342C}"/>
              </a:ext>
            </a:extLst>
          </p:cNvPr>
          <p:cNvGraphicFramePr>
            <a:graphicFrameLocks noGrp="1"/>
          </p:cNvGraphicFramePr>
          <p:nvPr>
            <p:extLst>
              <p:ext uri="{D42A27DB-BD31-4B8C-83A1-F6EECF244321}">
                <p14:modId xmlns:p14="http://schemas.microsoft.com/office/powerpoint/2010/main" val="1707747717"/>
              </p:ext>
            </p:extLst>
          </p:nvPr>
        </p:nvGraphicFramePr>
        <p:xfrm>
          <a:off x="3959548" y="2684284"/>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i="0" kern="1200" dirty="0">
                          <a:solidFill>
                            <a:schemeClr val="lt1"/>
                          </a:solidFill>
                          <a:effectLst/>
                          <a:latin typeface="+mn-lt"/>
                          <a:ea typeface="+mn-ea"/>
                          <a:cs typeface="+mn-cs"/>
                        </a:rPr>
                        <a:t>The Story of Music – Howard Goodall</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Howard Goodall leads us through the story of music as it happened, idea by idea, so that each musical innovation - the orchestra, dance music, recording, broadcasting - strikes us with its original force. He focuses on what changed when and why.  Along the way, he also gives refreshingly clear descriptions of what music is and how it works: what scales are all about and what all post-war pop songs have in common.</a:t>
                      </a: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£12.99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4B9625CE-C867-47B0-A688-BC0E30538BE2}"/>
              </a:ext>
            </a:extLst>
          </p:cNvPr>
          <p:cNvGraphicFramePr>
            <a:graphicFrameLocks noGrp="1"/>
          </p:cNvGraphicFramePr>
          <p:nvPr>
            <p:extLst>
              <p:ext uri="{D42A27DB-BD31-4B8C-83A1-F6EECF244321}">
                <p14:modId xmlns:p14="http://schemas.microsoft.com/office/powerpoint/2010/main" val="2671581604"/>
              </p:ext>
            </p:extLst>
          </p:nvPr>
        </p:nvGraphicFramePr>
        <p:xfrm>
          <a:off x="3959548" y="5555141"/>
          <a:ext cx="5458078" cy="2488638"/>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i="0" kern="1200" dirty="0">
                          <a:solidFill>
                            <a:schemeClr val="lt1"/>
                          </a:solidFill>
                          <a:effectLst/>
                          <a:latin typeface="+mn-lt"/>
                          <a:ea typeface="+mn-ea"/>
                          <a:cs typeface="+mn-cs"/>
                        </a:rPr>
                        <a:t>The Classic FM Handy Guide to Everything You Ever Wanted to Know About Classical Music</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Trace the history of classical music from its birth through the Baroque, Classical and Romantic periods and right up to the present day. Packed full of essential information, this book explores the lives and works of the key composers from around the world. Classic FM's Handy Guides are a fun and informative set of introductions to standout subjects within classical music.</a:t>
                      </a: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£11.99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89E223BC-064D-4014-8DF2-425B5FE70C4D}"/>
              </a:ext>
            </a:extLst>
          </p:cNvPr>
          <p:cNvGraphicFramePr>
            <a:graphicFrameLocks noGrp="1"/>
          </p:cNvGraphicFramePr>
          <p:nvPr>
            <p:extLst>
              <p:ext uri="{D42A27DB-BD31-4B8C-83A1-F6EECF244321}">
                <p14:modId xmlns:p14="http://schemas.microsoft.com/office/powerpoint/2010/main" val="602984374"/>
              </p:ext>
            </p:extLst>
          </p:nvPr>
        </p:nvGraphicFramePr>
        <p:xfrm>
          <a:off x="4010638" y="8764415"/>
          <a:ext cx="5458078" cy="2614523"/>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dirty="0" err="1">
                          <a:solidFill>
                            <a:schemeClr val="bg1"/>
                          </a:solidFill>
                          <a:latin typeface="+mn-lt"/>
                          <a:cs typeface="Calibri" panose="020F0502020204030204" pitchFamily="34" charset="0"/>
                        </a:rPr>
                        <a:t>Musicophilia</a:t>
                      </a:r>
                      <a:r>
                        <a:rPr lang="en-GB" sz="1600" b="1" dirty="0">
                          <a:solidFill>
                            <a:schemeClr val="bg1"/>
                          </a:solidFill>
                          <a:latin typeface="+mn-lt"/>
                          <a:cs typeface="Calibri" panose="020F0502020204030204" pitchFamily="34" charset="0"/>
                        </a:rPr>
                        <a:t>:  Tales of Music and the Brain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Dr Oliver Sacks examines the power of music through the individual experiences of patients, musicians, and everyday people. Among them: a surgeon who is struck by lightning and suddenly becomes obsessed with Chopin; and a man whose memory spans only seven seconds - for everything but music. Dr Sacks describes how music can animate people with Parkinson's disease who cannot otherwise move, give words to stroke patients who cannot otherwise speak, and calm and organize people who are deeply disoriented by Alzheimer's or schizophrenia.</a:t>
                      </a: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£12.99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1028" name="Picture 4" descr="Musicophilia: Tales of Music and the Brain - Picador Classic (Paperback)">
            <a:extLst>
              <a:ext uri="{FF2B5EF4-FFF2-40B4-BE49-F238E27FC236}">
                <a16:creationId xmlns:a16="http://schemas.microsoft.com/office/drawing/2014/main" id="{62BFA266-CF0B-444A-9D9F-C1296A5FE46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0616" y="8389034"/>
            <a:ext cx="2082691" cy="29161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verything You Ever Wanted to Know About Classical Music ...But Were Too  Afraid to Ask (Classic FM): Amazon.co.uk: Darren Henley, Sam Jackson:  9781907642494: Books">
            <a:extLst>
              <a:ext uri="{FF2B5EF4-FFF2-40B4-BE49-F238E27FC236}">
                <a16:creationId xmlns:a16="http://schemas.microsoft.com/office/drawing/2014/main" id="{CD0DADA4-A84B-B043-BC4C-C33A3CE2DE3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3342" y="5420565"/>
            <a:ext cx="2016782" cy="283255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Story of Music (Paperback)">
            <a:extLst>
              <a:ext uri="{FF2B5EF4-FFF2-40B4-BE49-F238E27FC236}">
                <a16:creationId xmlns:a16="http://schemas.microsoft.com/office/drawing/2014/main" id="{83BC4282-0524-894C-AAA5-CEC0EAE5D280}"/>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b="8278"/>
          <a:stretch/>
        </p:blipFill>
        <p:spPr bwMode="auto">
          <a:xfrm>
            <a:off x="90616" y="2425078"/>
            <a:ext cx="2029508" cy="2855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851502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216</TotalTime>
  <Words>291</Words>
  <Application>Microsoft Macintosh PowerPoint</Application>
  <PresentationFormat>A3 Paper (297x420 mm)</PresentationFormat>
  <Paragraphs>18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misspaynemusic@outlook.com</cp:lastModifiedBy>
  <cp:revision>21</cp:revision>
  <dcterms:created xsi:type="dcterms:W3CDTF">2021-11-15T21:10:25Z</dcterms:created>
  <dcterms:modified xsi:type="dcterms:W3CDTF">2022-01-23T17:33:44Z</dcterms:modified>
</cp:coreProperties>
</file>