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60" r:id="rId5"/>
    <p:sldId id="266" r:id="rId6"/>
    <p:sldId id="309" r:id="rId7"/>
    <p:sldId id="312" r:id="rId8"/>
    <p:sldId id="310" r:id="rId9"/>
    <p:sldId id="313" r:id="rId10"/>
    <p:sldId id="307" r:id="rId11"/>
    <p:sldId id="301"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99B4E"/>
    <a:srgbClr val="1A76BC"/>
    <a:srgbClr val="1B75BC"/>
    <a:srgbClr val="599A4E"/>
    <a:srgbClr val="783593"/>
    <a:srgbClr val="173C6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E547EEB-2397-709B-3A43-F7A4D5831DF9}" v="1240" dt="2023-02-21T14:45:51.337"/>
    <p1510:client id="{B3380387-B8E0-41EE-EA09-8B638F46C693}" v="4598" dt="2023-02-20T19:43:35.26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75" autoAdjust="0"/>
    <p:restoredTop sz="94660"/>
  </p:normalViewPr>
  <p:slideViewPr>
    <p:cSldViewPr snapToGrid="0">
      <p:cViewPr varScale="1">
        <p:scale>
          <a:sx n="66" d="100"/>
          <a:sy n="66" d="100"/>
        </p:scale>
        <p:origin x="592"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12600B-00BE-4C8F-B3D2-E213B6E1344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DA1B144-3D88-4D8A-8826-170957B4CD3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1D23E65-A2E8-4A16-B8A8-73D6E81740A3}"/>
              </a:ext>
            </a:extLst>
          </p:cNvPr>
          <p:cNvSpPr>
            <a:spLocks noGrp="1"/>
          </p:cNvSpPr>
          <p:nvPr>
            <p:ph type="dt" sz="half" idx="10"/>
          </p:nvPr>
        </p:nvSpPr>
        <p:spPr/>
        <p:txBody>
          <a:bodyPr/>
          <a:lstStyle/>
          <a:p>
            <a:fld id="{E680F2E9-5247-4FAA-92E1-EAA8282E32BE}" type="datetimeFigureOut">
              <a:rPr lang="en-GB" smtClean="0"/>
              <a:t>14/03/2023</a:t>
            </a:fld>
            <a:endParaRPr lang="en-GB"/>
          </a:p>
        </p:txBody>
      </p:sp>
      <p:sp>
        <p:nvSpPr>
          <p:cNvPr id="5" name="Footer Placeholder 4">
            <a:extLst>
              <a:ext uri="{FF2B5EF4-FFF2-40B4-BE49-F238E27FC236}">
                <a16:creationId xmlns:a16="http://schemas.microsoft.com/office/drawing/2014/main" id="{43D54929-5250-49AB-A7F3-4B594729448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42A213A-E565-4171-AE4B-6FFA0EFB23F4}"/>
              </a:ext>
            </a:extLst>
          </p:cNvPr>
          <p:cNvSpPr>
            <a:spLocks noGrp="1"/>
          </p:cNvSpPr>
          <p:nvPr>
            <p:ph type="sldNum" sz="quarter" idx="12"/>
          </p:nvPr>
        </p:nvSpPr>
        <p:spPr/>
        <p:txBody>
          <a:bodyPr/>
          <a:lstStyle/>
          <a:p>
            <a:fld id="{4DDBE116-7EE3-4870-946C-3877C6363F15}" type="slidenum">
              <a:rPr lang="en-GB" smtClean="0"/>
              <a:t>‹#›</a:t>
            </a:fld>
            <a:endParaRPr lang="en-GB"/>
          </a:p>
        </p:txBody>
      </p:sp>
    </p:spTree>
    <p:extLst>
      <p:ext uri="{BB962C8B-B14F-4D97-AF65-F5344CB8AC3E}">
        <p14:creationId xmlns:p14="http://schemas.microsoft.com/office/powerpoint/2010/main" val="29047447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14A90E-4A2B-4C5C-BD5D-A99EA64F40D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D00350E-6C8B-449B-9B03-C621EA4B4666}"/>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1C21E5F-EA91-4BE7-B75B-2624AB7A9F7F}"/>
              </a:ext>
            </a:extLst>
          </p:cNvPr>
          <p:cNvSpPr>
            <a:spLocks noGrp="1"/>
          </p:cNvSpPr>
          <p:nvPr>
            <p:ph type="dt" sz="half" idx="10"/>
          </p:nvPr>
        </p:nvSpPr>
        <p:spPr/>
        <p:txBody>
          <a:bodyPr/>
          <a:lstStyle/>
          <a:p>
            <a:fld id="{E680F2E9-5247-4FAA-92E1-EAA8282E32BE}" type="datetimeFigureOut">
              <a:rPr lang="en-GB" smtClean="0"/>
              <a:t>14/03/2023</a:t>
            </a:fld>
            <a:endParaRPr lang="en-GB"/>
          </a:p>
        </p:txBody>
      </p:sp>
      <p:sp>
        <p:nvSpPr>
          <p:cNvPr id="5" name="Footer Placeholder 4">
            <a:extLst>
              <a:ext uri="{FF2B5EF4-FFF2-40B4-BE49-F238E27FC236}">
                <a16:creationId xmlns:a16="http://schemas.microsoft.com/office/drawing/2014/main" id="{71A450AF-37B9-479D-A27D-8FAB031121A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093C1AF-1A56-46DC-9798-7488A1CC0EC7}"/>
              </a:ext>
            </a:extLst>
          </p:cNvPr>
          <p:cNvSpPr>
            <a:spLocks noGrp="1"/>
          </p:cNvSpPr>
          <p:nvPr>
            <p:ph type="sldNum" sz="quarter" idx="12"/>
          </p:nvPr>
        </p:nvSpPr>
        <p:spPr/>
        <p:txBody>
          <a:bodyPr/>
          <a:lstStyle/>
          <a:p>
            <a:fld id="{4DDBE116-7EE3-4870-946C-3877C6363F15}" type="slidenum">
              <a:rPr lang="en-GB" smtClean="0"/>
              <a:t>‹#›</a:t>
            </a:fld>
            <a:endParaRPr lang="en-GB"/>
          </a:p>
        </p:txBody>
      </p:sp>
    </p:spTree>
    <p:extLst>
      <p:ext uri="{BB962C8B-B14F-4D97-AF65-F5344CB8AC3E}">
        <p14:creationId xmlns:p14="http://schemas.microsoft.com/office/powerpoint/2010/main" val="17780532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794D74-0FC2-4507-BC6F-3F8A7B8F674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4370E91-D3F9-449A-9CFF-3AB937925F8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7BF2FF1C-2EF9-4864-8697-9FE9EA71E2FD}"/>
              </a:ext>
            </a:extLst>
          </p:cNvPr>
          <p:cNvSpPr>
            <a:spLocks noGrp="1"/>
          </p:cNvSpPr>
          <p:nvPr>
            <p:ph type="dt" sz="half" idx="10"/>
          </p:nvPr>
        </p:nvSpPr>
        <p:spPr/>
        <p:txBody>
          <a:bodyPr/>
          <a:lstStyle/>
          <a:p>
            <a:fld id="{E680F2E9-5247-4FAA-92E1-EAA8282E32BE}" type="datetimeFigureOut">
              <a:rPr lang="en-GB" smtClean="0"/>
              <a:t>14/03/2023</a:t>
            </a:fld>
            <a:endParaRPr lang="en-GB"/>
          </a:p>
        </p:txBody>
      </p:sp>
      <p:sp>
        <p:nvSpPr>
          <p:cNvPr id="5" name="Footer Placeholder 4">
            <a:extLst>
              <a:ext uri="{FF2B5EF4-FFF2-40B4-BE49-F238E27FC236}">
                <a16:creationId xmlns:a16="http://schemas.microsoft.com/office/drawing/2014/main" id="{198848A4-2FE4-4196-851F-724E62FE3DD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2308863-3788-400F-8495-A43FF556DC59}"/>
              </a:ext>
            </a:extLst>
          </p:cNvPr>
          <p:cNvSpPr>
            <a:spLocks noGrp="1"/>
          </p:cNvSpPr>
          <p:nvPr>
            <p:ph type="sldNum" sz="quarter" idx="12"/>
          </p:nvPr>
        </p:nvSpPr>
        <p:spPr/>
        <p:txBody>
          <a:bodyPr/>
          <a:lstStyle/>
          <a:p>
            <a:fld id="{4DDBE116-7EE3-4870-946C-3877C6363F15}" type="slidenum">
              <a:rPr lang="en-GB" smtClean="0"/>
              <a:t>‹#›</a:t>
            </a:fld>
            <a:endParaRPr lang="en-GB"/>
          </a:p>
        </p:txBody>
      </p:sp>
    </p:spTree>
    <p:extLst>
      <p:ext uri="{BB962C8B-B14F-4D97-AF65-F5344CB8AC3E}">
        <p14:creationId xmlns:p14="http://schemas.microsoft.com/office/powerpoint/2010/main" val="35435083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5A7FA9-57CB-4D58-9ADF-ABA2CD9339B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F066F50-2850-4EC6-A003-F51E68231FA5}"/>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3B4A2EA-31F4-44C0-86E8-5740A3849369}"/>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ABB563D5-6662-447C-922B-44A021757097}"/>
              </a:ext>
            </a:extLst>
          </p:cNvPr>
          <p:cNvSpPr>
            <a:spLocks noGrp="1"/>
          </p:cNvSpPr>
          <p:nvPr>
            <p:ph type="dt" sz="half" idx="10"/>
          </p:nvPr>
        </p:nvSpPr>
        <p:spPr/>
        <p:txBody>
          <a:bodyPr/>
          <a:lstStyle/>
          <a:p>
            <a:fld id="{E680F2E9-5247-4FAA-92E1-EAA8282E32BE}" type="datetimeFigureOut">
              <a:rPr lang="en-GB" smtClean="0"/>
              <a:t>14/03/2023</a:t>
            </a:fld>
            <a:endParaRPr lang="en-GB"/>
          </a:p>
        </p:txBody>
      </p:sp>
      <p:sp>
        <p:nvSpPr>
          <p:cNvPr id="6" name="Footer Placeholder 5">
            <a:extLst>
              <a:ext uri="{FF2B5EF4-FFF2-40B4-BE49-F238E27FC236}">
                <a16:creationId xmlns:a16="http://schemas.microsoft.com/office/drawing/2014/main" id="{9B460D8A-EF25-4FB1-A6BE-A2A0125DBF4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FF2B738-38FF-4168-A190-D104C0C41429}"/>
              </a:ext>
            </a:extLst>
          </p:cNvPr>
          <p:cNvSpPr>
            <a:spLocks noGrp="1"/>
          </p:cNvSpPr>
          <p:nvPr>
            <p:ph type="sldNum" sz="quarter" idx="12"/>
          </p:nvPr>
        </p:nvSpPr>
        <p:spPr/>
        <p:txBody>
          <a:bodyPr/>
          <a:lstStyle/>
          <a:p>
            <a:fld id="{4DDBE116-7EE3-4870-946C-3877C6363F15}" type="slidenum">
              <a:rPr lang="en-GB" smtClean="0"/>
              <a:t>‹#›</a:t>
            </a:fld>
            <a:endParaRPr lang="en-GB"/>
          </a:p>
        </p:txBody>
      </p:sp>
    </p:spTree>
    <p:extLst>
      <p:ext uri="{BB962C8B-B14F-4D97-AF65-F5344CB8AC3E}">
        <p14:creationId xmlns:p14="http://schemas.microsoft.com/office/powerpoint/2010/main" val="32031802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9C36E5-CE8E-4A6F-A6FD-4DE2BF019BC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54A25E2-844E-4CBA-87D5-ECA5F4D2058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50555D91-5223-496E-8A30-F2E86192A9D3}"/>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65CA6A46-9764-40B2-AE92-66D139BBE3D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E6E9E2CB-1F39-4645-8594-CAA97F2B7E2E}"/>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6FEC79B-F6A8-45B9-8798-CA1EC52E0ECC}"/>
              </a:ext>
            </a:extLst>
          </p:cNvPr>
          <p:cNvSpPr>
            <a:spLocks noGrp="1"/>
          </p:cNvSpPr>
          <p:nvPr>
            <p:ph type="dt" sz="half" idx="10"/>
          </p:nvPr>
        </p:nvSpPr>
        <p:spPr/>
        <p:txBody>
          <a:bodyPr/>
          <a:lstStyle/>
          <a:p>
            <a:fld id="{E680F2E9-5247-4FAA-92E1-EAA8282E32BE}" type="datetimeFigureOut">
              <a:rPr lang="en-GB" smtClean="0"/>
              <a:t>14/03/2023</a:t>
            </a:fld>
            <a:endParaRPr lang="en-GB"/>
          </a:p>
        </p:txBody>
      </p:sp>
      <p:sp>
        <p:nvSpPr>
          <p:cNvPr id="8" name="Footer Placeholder 7">
            <a:extLst>
              <a:ext uri="{FF2B5EF4-FFF2-40B4-BE49-F238E27FC236}">
                <a16:creationId xmlns:a16="http://schemas.microsoft.com/office/drawing/2014/main" id="{4A9F2871-30F9-416F-8C1F-87995832EA2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0D980315-B40D-4FA1-9D52-EEFF072264FD}"/>
              </a:ext>
            </a:extLst>
          </p:cNvPr>
          <p:cNvSpPr>
            <a:spLocks noGrp="1"/>
          </p:cNvSpPr>
          <p:nvPr>
            <p:ph type="sldNum" sz="quarter" idx="12"/>
          </p:nvPr>
        </p:nvSpPr>
        <p:spPr/>
        <p:txBody>
          <a:bodyPr/>
          <a:lstStyle/>
          <a:p>
            <a:fld id="{4DDBE116-7EE3-4870-946C-3877C6363F15}" type="slidenum">
              <a:rPr lang="en-GB" smtClean="0"/>
              <a:t>‹#›</a:t>
            </a:fld>
            <a:endParaRPr lang="en-GB"/>
          </a:p>
        </p:txBody>
      </p:sp>
    </p:spTree>
    <p:extLst>
      <p:ext uri="{BB962C8B-B14F-4D97-AF65-F5344CB8AC3E}">
        <p14:creationId xmlns:p14="http://schemas.microsoft.com/office/powerpoint/2010/main" val="27617238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E4559C-2E43-4A8D-AB76-442464136C6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E6B6BE1-8CC6-47B3-99EE-075F26918507}"/>
              </a:ext>
            </a:extLst>
          </p:cNvPr>
          <p:cNvSpPr>
            <a:spLocks noGrp="1"/>
          </p:cNvSpPr>
          <p:nvPr>
            <p:ph type="dt" sz="half" idx="10"/>
          </p:nvPr>
        </p:nvSpPr>
        <p:spPr/>
        <p:txBody>
          <a:bodyPr/>
          <a:lstStyle/>
          <a:p>
            <a:fld id="{E680F2E9-5247-4FAA-92E1-EAA8282E32BE}" type="datetimeFigureOut">
              <a:rPr lang="en-GB" smtClean="0"/>
              <a:t>14/03/2023</a:t>
            </a:fld>
            <a:endParaRPr lang="en-GB"/>
          </a:p>
        </p:txBody>
      </p:sp>
      <p:sp>
        <p:nvSpPr>
          <p:cNvPr id="4" name="Footer Placeholder 3">
            <a:extLst>
              <a:ext uri="{FF2B5EF4-FFF2-40B4-BE49-F238E27FC236}">
                <a16:creationId xmlns:a16="http://schemas.microsoft.com/office/drawing/2014/main" id="{AD26C783-35DD-45EF-BEC0-75705DB29A4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DA9019B-DB42-4129-8519-D4D7BBBE4977}"/>
              </a:ext>
            </a:extLst>
          </p:cNvPr>
          <p:cNvSpPr>
            <a:spLocks noGrp="1"/>
          </p:cNvSpPr>
          <p:nvPr>
            <p:ph type="sldNum" sz="quarter" idx="12"/>
          </p:nvPr>
        </p:nvSpPr>
        <p:spPr/>
        <p:txBody>
          <a:bodyPr/>
          <a:lstStyle/>
          <a:p>
            <a:fld id="{4DDBE116-7EE3-4870-946C-3877C6363F15}" type="slidenum">
              <a:rPr lang="en-GB" smtClean="0"/>
              <a:t>‹#›</a:t>
            </a:fld>
            <a:endParaRPr lang="en-GB"/>
          </a:p>
        </p:txBody>
      </p:sp>
    </p:spTree>
    <p:extLst>
      <p:ext uri="{BB962C8B-B14F-4D97-AF65-F5344CB8AC3E}">
        <p14:creationId xmlns:p14="http://schemas.microsoft.com/office/powerpoint/2010/main" val="35851172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879CC8C-27CC-4EEF-B7E8-EC0909CC4C6D}"/>
              </a:ext>
            </a:extLst>
          </p:cNvPr>
          <p:cNvSpPr>
            <a:spLocks noGrp="1"/>
          </p:cNvSpPr>
          <p:nvPr>
            <p:ph type="dt" sz="half" idx="10"/>
          </p:nvPr>
        </p:nvSpPr>
        <p:spPr/>
        <p:txBody>
          <a:bodyPr/>
          <a:lstStyle/>
          <a:p>
            <a:fld id="{E680F2E9-5247-4FAA-92E1-EAA8282E32BE}" type="datetimeFigureOut">
              <a:rPr lang="en-GB" smtClean="0"/>
              <a:t>14/03/2023</a:t>
            </a:fld>
            <a:endParaRPr lang="en-GB"/>
          </a:p>
        </p:txBody>
      </p:sp>
      <p:sp>
        <p:nvSpPr>
          <p:cNvPr id="3" name="Footer Placeholder 2">
            <a:extLst>
              <a:ext uri="{FF2B5EF4-FFF2-40B4-BE49-F238E27FC236}">
                <a16:creationId xmlns:a16="http://schemas.microsoft.com/office/drawing/2014/main" id="{98DE524F-6014-4535-9ADF-254430C7C07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5141815-E04C-4220-A989-3C2A138030DC}"/>
              </a:ext>
            </a:extLst>
          </p:cNvPr>
          <p:cNvSpPr>
            <a:spLocks noGrp="1"/>
          </p:cNvSpPr>
          <p:nvPr>
            <p:ph type="sldNum" sz="quarter" idx="12"/>
          </p:nvPr>
        </p:nvSpPr>
        <p:spPr/>
        <p:txBody>
          <a:bodyPr/>
          <a:lstStyle/>
          <a:p>
            <a:fld id="{4DDBE116-7EE3-4870-946C-3877C6363F15}" type="slidenum">
              <a:rPr lang="en-GB" smtClean="0"/>
              <a:t>‹#›</a:t>
            </a:fld>
            <a:endParaRPr lang="en-GB"/>
          </a:p>
        </p:txBody>
      </p:sp>
    </p:spTree>
    <p:extLst>
      <p:ext uri="{BB962C8B-B14F-4D97-AF65-F5344CB8AC3E}">
        <p14:creationId xmlns:p14="http://schemas.microsoft.com/office/powerpoint/2010/main" val="668098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7F18B6-39C2-4968-A171-741AB4FC799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86045F9-93F3-4515-850C-ACD23786D5C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B29B00B-F8EB-41F8-97BA-A51AC257D7D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9A70F0A2-7819-42C7-92C6-CF8377004D19}"/>
              </a:ext>
            </a:extLst>
          </p:cNvPr>
          <p:cNvSpPr>
            <a:spLocks noGrp="1"/>
          </p:cNvSpPr>
          <p:nvPr>
            <p:ph type="dt" sz="half" idx="10"/>
          </p:nvPr>
        </p:nvSpPr>
        <p:spPr/>
        <p:txBody>
          <a:bodyPr/>
          <a:lstStyle/>
          <a:p>
            <a:fld id="{E680F2E9-5247-4FAA-92E1-EAA8282E32BE}" type="datetimeFigureOut">
              <a:rPr lang="en-GB" smtClean="0"/>
              <a:t>14/03/2023</a:t>
            </a:fld>
            <a:endParaRPr lang="en-GB"/>
          </a:p>
        </p:txBody>
      </p:sp>
      <p:sp>
        <p:nvSpPr>
          <p:cNvPr id="6" name="Footer Placeholder 5">
            <a:extLst>
              <a:ext uri="{FF2B5EF4-FFF2-40B4-BE49-F238E27FC236}">
                <a16:creationId xmlns:a16="http://schemas.microsoft.com/office/drawing/2014/main" id="{DC9AAADF-87FB-4139-B5C4-F5AFD0B8197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F919AB4-4088-4E8C-AB7D-AACF32622852}"/>
              </a:ext>
            </a:extLst>
          </p:cNvPr>
          <p:cNvSpPr>
            <a:spLocks noGrp="1"/>
          </p:cNvSpPr>
          <p:nvPr>
            <p:ph type="sldNum" sz="quarter" idx="12"/>
          </p:nvPr>
        </p:nvSpPr>
        <p:spPr/>
        <p:txBody>
          <a:bodyPr/>
          <a:lstStyle/>
          <a:p>
            <a:fld id="{4DDBE116-7EE3-4870-946C-3877C6363F15}" type="slidenum">
              <a:rPr lang="en-GB" smtClean="0"/>
              <a:t>‹#›</a:t>
            </a:fld>
            <a:endParaRPr lang="en-GB"/>
          </a:p>
        </p:txBody>
      </p:sp>
    </p:spTree>
    <p:extLst>
      <p:ext uri="{BB962C8B-B14F-4D97-AF65-F5344CB8AC3E}">
        <p14:creationId xmlns:p14="http://schemas.microsoft.com/office/powerpoint/2010/main" val="33176200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22237B-B0FF-4E6C-8298-FAC0D6DEDA7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600E777-BECD-450B-AAFF-B454E8E728E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752D534-7EE1-4A0C-8B56-3DFF4F71C64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402AE3E0-A058-4748-9549-82224CA2B01C}"/>
              </a:ext>
            </a:extLst>
          </p:cNvPr>
          <p:cNvSpPr>
            <a:spLocks noGrp="1"/>
          </p:cNvSpPr>
          <p:nvPr>
            <p:ph type="dt" sz="half" idx="10"/>
          </p:nvPr>
        </p:nvSpPr>
        <p:spPr/>
        <p:txBody>
          <a:bodyPr/>
          <a:lstStyle/>
          <a:p>
            <a:fld id="{E680F2E9-5247-4FAA-92E1-EAA8282E32BE}" type="datetimeFigureOut">
              <a:rPr lang="en-GB" smtClean="0"/>
              <a:t>14/03/2023</a:t>
            </a:fld>
            <a:endParaRPr lang="en-GB"/>
          </a:p>
        </p:txBody>
      </p:sp>
      <p:sp>
        <p:nvSpPr>
          <p:cNvPr id="6" name="Footer Placeholder 5">
            <a:extLst>
              <a:ext uri="{FF2B5EF4-FFF2-40B4-BE49-F238E27FC236}">
                <a16:creationId xmlns:a16="http://schemas.microsoft.com/office/drawing/2014/main" id="{DAB02090-6D60-4E60-9F26-EFF7C76EA87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09B1D54-3E44-44E5-A254-D37A5F7ED10F}"/>
              </a:ext>
            </a:extLst>
          </p:cNvPr>
          <p:cNvSpPr>
            <a:spLocks noGrp="1"/>
          </p:cNvSpPr>
          <p:nvPr>
            <p:ph type="sldNum" sz="quarter" idx="12"/>
          </p:nvPr>
        </p:nvSpPr>
        <p:spPr/>
        <p:txBody>
          <a:bodyPr/>
          <a:lstStyle/>
          <a:p>
            <a:fld id="{4DDBE116-7EE3-4870-946C-3877C6363F15}" type="slidenum">
              <a:rPr lang="en-GB" smtClean="0"/>
              <a:t>‹#›</a:t>
            </a:fld>
            <a:endParaRPr lang="en-GB"/>
          </a:p>
        </p:txBody>
      </p:sp>
    </p:spTree>
    <p:extLst>
      <p:ext uri="{BB962C8B-B14F-4D97-AF65-F5344CB8AC3E}">
        <p14:creationId xmlns:p14="http://schemas.microsoft.com/office/powerpoint/2010/main" val="26374263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7FA997-4EA0-40F0-81F7-27E87C9FD47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EE0AB7F-0762-4DED-80E6-046AFE2947D1}"/>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404DEC5-C0C0-4ED3-9FC5-174D32AF70AB}"/>
              </a:ext>
            </a:extLst>
          </p:cNvPr>
          <p:cNvSpPr>
            <a:spLocks noGrp="1"/>
          </p:cNvSpPr>
          <p:nvPr>
            <p:ph type="dt" sz="half" idx="10"/>
          </p:nvPr>
        </p:nvSpPr>
        <p:spPr/>
        <p:txBody>
          <a:bodyPr/>
          <a:lstStyle/>
          <a:p>
            <a:fld id="{E680F2E9-5247-4FAA-92E1-EAA8282E32BE}" type="datetimeFigureOut">
              <a:rPr lang="en-GB" smtClean="0"/>
              <a:t>14/03/2023</a:t>
            </a:fld>
            <a:endParaRPr lang="en-GB"/>
          </a:p>
        </p:txBody>
      </p:sp>
      <p:sp>
        <p:nvSpPr>
          <p:cNvPr id="5" name="Footer Placeholder 4">
            <a:extLst>
              <a:ext uri="{FF2B5EF4-FFF2-40B4-BE49-F238E27FC236}">
                <a16:creationId xmlns:a16="http://schemas.microsoft.com/office/drawing/2014/main" id="{6FFF3A17-52A0-4FF4-AD94-C2AF49F6D1D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85FB69C-784C-4E29-B9C8-4D75C3668626}"/>
              </a:ext>
            </a:extLst>
          </p:cNvPr>
          <p:cNvSpPr>
            <a:spLocks noGrp="1"/>
          </p:cNvSpPr>
          <p:nvPr>
            <p:ph type="sldNum" sz="quarter" idx="12"/>
          </p:nvPr>
        </p:nvSpPr>
        <p:spPr/>
        <p:txBody>
          <a:bodyPr/>
          <a:lstStyle/>
          <a:p>
            <a:fld id="{4DDBE116-7EE3-4870-946C-3877C6363F15}" type="slidenum">
              <a:rPr lang="en-GB" smtClean="0"/>
              <a:t>‹#›</a:t>
            </a:fld>
            <a:endParaRPr lang="en-GB"/>
          </a:p>
        </p:txBody>
      </p:sp>
    </p:spTree>
    <p:extLst>
      <p:ext uri="{BB962C8B-B14F-4D97-AF65-F5344CB8AC3E}">
        <p14:creationId xmlns:p14="http://schemas.microsoft.com/office/powerpoint/2010/main" val="708421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2851CA5-E409-4D4D-BB25-112AD0877A8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D2F638D-A8CA-4D24-B869-8E0452A0CA9B}"/>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B2CBAE6-3EB1-47FF-B87C-38EE91E657E9}"/>
              </a:ext>
            </a:extLst>
          </p:cNvPr>
          <p:cNvSpPr>
            <a:spLocks noGrp="1"/>
          </p:cNvSpPr>
          <p:nvPr>
            <p:ph type="dt" sz="half" idx="10"/>
          </p:nvPr>
        </p:nvSpPr>
        <p:spPr/>
        <p:txBody>
          <a:bodyPr/>
          <a:lstStyle/>
          <a:p>
            <a:fld id="{E680F2E9-5247-4FAA-92E1-EAA8282E32BE}" type="datetimeFigureOut">
              <a:rPr lang="en-GB" smtClean="0"/>
              <a:t>14/03/2023</a:t>
            </a:fld>
            <a:endParaRPr lang="en-GB"/>
          </a:p>
        </p:txBody>
      </p:sp>
      <p:sp>
        <p:nvSpPr>
          <p:cNvPr id="5" name="Footer Placeholder 4">
            <a:extLst>
              <a:ext uri="{FF2B5EF4-FFF2-40B4-BE49-F238E27FC236}">
                <a16:creationId xmlns:a16="http://schemas.microsoft.com/office/drawing/2014/main" id="{83FABB78-8EBA-4331-A77D-D078E110D24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FF12006-34E2-4D57-9059-4A321FD748EE}"/>
              </a:ext>
            </a:extLst>
          </p:cNvPr>
          <p:cNvSpPr>
            <a:spLocks noGrp="1"/>
          </p:cNvSpPr>
          <p:nvPr>
            <p:ph type="sldNum" sz="quarter" idx="12"/>
          </p:nvPr>
        </p:nvSpPr>
        <p:spPr/>
        <p:txBody>
          <a:bodyPr/>
          <a:lstStyle/>
          <a:p>
            <a:fld id="{4DDBE116-7EE3-4870-946C-3877C6363F15}" type="slidenum">
              <a:rPr lang="en-GB" smtClean="0"/>
              <a:t>‹#›</a:t>
            </a:fld>
            <a:endParaRPr lang="en-GB"/>
          </a:p>
        </p:txBody>
      </p:sp>
    </p:spTree>
    <p:extLst>
      <p:ext uri="{BB962C8B-B14F-4D97-AF65-F5344CB8AC3E}">
        <p14:creationId xmlns:p14="http://schemas.microsoft.com/office/powerpoint/2010/main" val="26038245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902B653-96EF-4A45-B60D-7F6DEBD14AE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65F7C80-7DA3-4D84-AD93-9182E279C8C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D4FB57D-531F-4CD1-83D1-059FCC6D266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Verdana" panose="020B0604030504040204" pitchFamily="34" charset="0"/>
                <a:ea typeface="Verdana" panose="020B0604030504040204" pitchFamily="34" charset="0"/>
              </a:defRPr>
            </a:lvl1pPr>
          </a:lstStyle>
          <a:p>
            <a:fld id="{E680F2E9-5247-4FAA-92E1-EAA8282E32BE}" type="datetimeFigureOut">
              <a:rPr lang="en-GB" smtClean="0"/>
              <a:pPr/>
              <a:t>14/03/2023</a:t>
            </a:fld>
            <a:endParaRPr lang="en-GB"/>
          </a:p>
        </p:txBody>
      </p:sp>
      <p:sp>
        <p:nvSpPr>
          <p:cNvPr id="5" name="Footer Placeholder 4">
            <a:extLst>
              <a:ext uri="{FF2B5EF4-FFF2-40B4-BE49-F238E27FC236}">
                <a16:creationId xmlns:a16="http://schemas.microsoft.com/office/drawing/2014/main" id="{1063B310-1A41-4A1A-B042-20768E9FC83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Verdana" panose="020B0604030504040204" pitchFamily="34" charset="0"/>
                <a:ea typeface="Verdana" panose="020B0604030504040204" pitchFamily="34" charset="0"/>
              </a:defRPr>
            </a:lvl1pPr>
          </a:lstStyle>
          <a:p>
            <a:endParaRPr lang="en-GB"/>
          </a:p>
        </p:txBody>
      </p:sp>
      <p:sp>
        <p:nvSpPr>
          <p:cNvPr id="6" name="Slide Number Placeholder 5">
            <a:extLst>
              <a:ext uri="{FF2B5EF4-FFF2-40B4-BE49-F238E27FC236}">
                <a16:creationId xmlns:a16="http://schemas.microsoft.com/office/drawing/2014/main" id="{03EC5CCB-E157-4E38-9C01-A69C6C08316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Verdana" panose="020B0604030504040204" pitchFamily="34" charset="0"/>
                <a:ea typeface="Verdana" panose="020B0604030504040204" pitchFamily="34" charset="0"/>
              </a:defRPr>
            </a:lvl1pPr>
          </a:lstStyle>
          <a:p>
            <a:fld id="{4DDBE116-7EE3-4870-946C-3877C6363F15}" type="slidenum">
              <a:rPr lang="en-GB" smtClean="0"/>
              <a:pPr/>
              <a:t>‹#›</a:t>
            </a:fld>
            <a:endParaRPr lang="en-GB"/>
          </a:p>
        </p:txBody>
      </p:sp>
      <p:pic>
        <p:nvPicPr>
          <p:cNvPr id="8" name="Picture 7" descr="Headder">
            <a:extLst>
              <a:ext uri="{FF2B5EF4-FFF2-40B4-BE49-F238E27FC236}">
                <a16:creationId xmlns:a16="http://schemas.microsoft.com/office/drawing/2014/main" id="{F84CE88F-7CA6-494B-BF2B-D80A95C414DD}"/>
              </a:ext>
            </a:extLst>
          </p:cNvPr>
          <p:cNvPicPr/>
          <p:nvPr userDrawn="1"/>
        </p:nvPicPr>
        <p:blipFill rotWithShape="1">
          <a:blip r:embed="rId13">
            <a:extLst>
              <a:ext uri="{28A0092B-C50C-407E-A947-70E740481C1C}">
                <a14:useLocalDpi xmlns:a14="http://schemas.microsoft.com/office/drawing/2010/main" val="0"/>
              </a:ext>
            </a:extLst>
          </a:blip>
          <a:srcRect l="74564" t="-412" r="287" b="5195"/>
          <a:stretch/>
        </p:blipFill>
        <p:spPr bwMode="auto">
          <a:xfrm>
            <a:off x="10274531" y="0"/>
            <a:ext cx="1917469" cy="2116224"/>
          </a:xfrm>
          <a:prstGeom prst="rect">
            <a:avLst/>
          </a:prstGeom>
          <a:noFill/>
        </p:spPr>
      </p:pic>
      <p:pic>
        <p:nvPicPr>
          <p:cNvPr id="9" name="Picture 8">
            <a:extLst>
              <a:ext uri="{FF2B5EF4-FFF2-40B4-BE49-F238E27FC236}">
                <a16:creationId xmlns:a16="http://schemas.microsoft.com/office/drawing/2014/main" id="{B2A5A91B-8AD4-4812-B115-8562A4D864BD}"/>
              </a:ext>
            </a:extLst>
          </p:cNvPr>
          <p:cNvPicPr/>
          <p:nvPr userDrawn="1"/>
        </p:nvPicPr>
        <p:blipFill rotWithShape="1">
          <a:blip r:embed="rId14"/>
          <a:srcRect l="72457" t="12086" r="17480" b="51972"/>
          <a:stretch/>
        </p:blipFill>
        <p:spPr bwMode="auto">
          <a:xfrm rot="10800000">
            <a:off x="0" y="5285047"/>
            <a:ext cx="1478973" cy="1572953"/>
          </a:xfrm>
          <a:prstGeom prst="rect">
            <a:avLst/>
          </a:prstGeom>
          <a:ln>
            <a:noFill/>
          </a:ln>
          <a:extLst>
            <a:ext uri="{53640926-AAD7-44D8-BBD7-CCE9431645EC}">
              <a14:shadowObscured xmlns:a14="http://schemas.microsoft.com/office/drawing/2010/main"/>
            </a:ext>
          </a:extLst>
        </p:spPr>
      </p:pic>
      <p:pic>
        <p:nvPicPr>
          <p:cNvPr id="10" name="Picture 9">
            <a:extLst>
              <a:ext uri="{FF2B5EF4-FFF2-40B4-BE49-F238E27FC236}">
                <a16:creationId xmlns:a16="http://schemas.microsoft.com/office/drawing/2014/main" id="{B0B4B1B0-7630-4895-841E-0042D60D9DE8}"/>
              </a:ext>
            </a:extLst>
          </p:cNvPr>
          <p:cNvPicPr/>
          <p:nvPr userDrawn="1"/>
        </p:nvPicPr>
        <p:blipFill>
          <a:blip r:embed="rId15">
            <a:extLst>
              <a:ext uri="{28A0092B-C50C-407E-A947-70E740481C1C}">
                <a14:useLocalDpi xmlns:a14="http://schemas.microsoft.com/office/drawing/2010/main" val="0"/>
              </a:ext>
            </a:extLst>
          </a:blip>
          <a:srcRect/>
          <a:stretch>
            <a:fillRect/>
          </a:stretch>
        </p:blipFill>
        <p:spPr bwMode="auto">
          <a:xfrm>
            <a:off x="185407" y="136525"/>
            <a:ext cx="1478974" cy="1106648"/>
          </a:xfrm>
          <a:prstGeom prst="rect">
            <a:avLst/>
          </a:prstGeom>
          <a:noFill/>
        </p:spPr>
      </p:pic>
    </p:spTree>
    <p:extLst>
      <p:ext uri="{BB962C8B-B14F-4D97-AF65-F5344CB8AC3E}">
        <p14:creationId xmlns:p14="http://schemas.microsoft.com/office/powerpoint/2010/main" val="21593828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p14:dur="10"/>
    </mc:Choice>
    <mc:Fallback xmlns="">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Verdana" panose="020B0604030504040204" pitchFamily="34" charset="0"/>
          <a:ea typeface="Verdana" panose="020B0604030504040204" pitchFamily="34" charset="0"/>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Verdana" panose="020B0604030504040204" pitchFamily="34" charset="0"/>
          <a:ea typeface="Verdana" panose="020B0604030504040204" pitchFamily="34"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Verdana" panose="020B0604030504040204" pitchFamily="34" charset="0"/>
          <a:ea typeface="Verdana" panose="020B0604030504040204" pitchFamily="34"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Verdana" panose="020B0604030504040204" pitchFamily="34" charset="0"/>
          <a:ea typeface="Verdana" panose="020B0604030504040204" pitchFamily="34"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Verdana" panose="020B0604030504040204" pitchFamily="34" charset="0"/>
          <a:ea typeface="Verdana" panose="020B0604030504040204" pitchFamily="34"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Verdana" panose="020B0604030504040204" pitchFamily="34" charset="0"/>
          <a:ea typeface="Verdana" panose="020B0604030504040204" pitchFamily="34"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2.xml"/><Relationship Id="rId1" Type="http://schemas.openxmlformats.org/officeDocument/2006/relationships/video" Target="https://www.youtube.com/embed/zKPMVex-UKk?feature=oembed"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slideLayout" Target="../slideLayouts/slideLayout2.xml"/><Relationship Id="rId1" Type="http://schemas.openxmlformats.org/officeDocument/2006/relationships/video" Target="https://www.youtube.com/embed/48kKhJdZ6jw?feature=oembed"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Group 22">
            <a:extLst>
              <a:ext uri="{FF2B5EF4-FFF2-40B4-BE49-F238E27FC236}">
                <a16:creationId xmlns:a16="http://schemas.microsoft.com/office/drawing/2014/main" id="{7B958223-DCED-4BB4-B598-82DF81C09914}"/>
              </a:ext>
            </a:extLst>
          </p:cNvPr>
          <p:cNvGrpSpPr/>
          <p:nvPr/>
        </p:nvGrpSpPr>
        <p:grpSpPr>
          <a:xfrm>
            <a:off x="8153801" y="1266440"/>
            <a:ext cx="3893728" cy="5321238"/>
            <a:chOff x="8153801" y="1266440"/>
            <a:chExt cx="3893728" cy="5321238"/>
          </a:xfrm>
        </p:grpSpPr>
        <p:sp>
          <p:nvSpPr>
            <p:cNvPr id="19" name="Rectangle 18">
              <a:extLst>
                <a:ext uri="{FF2B5EF4-FFF2-40B4-BE49-F238E27FC236}">
                  <a16:creationId xmlns:a16="http://schemas.microsoft.com/office/drawing/2014/main" id="{360B01AF-05E4-4E72-AA85-4D3E504D6FF9}"/>
                </a:ext>
              </a:extLst>
            </p:cNvPr>
            <p:cNvSpPr/>
            <p:nvPr/>
          </p:nvSpPr>
          <p:spPr>
            <a:xfrm>
              <a:off x="8153801" y="1413927"/>
              <a:ext cx="3854314" cy="5173751"/>
            </a:xfrm>
            <a:prstGeom prst="rect">
              <a:avLst/>
            </a:prstGeom>
            <a:gradFill flip="none" rotWithShape="1">
              <a:gsLst>
                <a:gs pos="0">
                  <a:schemeClr val="accent4">
                    <a:lumMod val="67000"/>
                  </a:schemeClr>
                </a:gs>
                <a:gs pos="48000">
                  <a:schemeClr val="accent4">
                    <a:lumMod val="97000"/>
                    <a:lumOff val="3000"/>
                  </a:schemeClr>
                </a:gs>
                <a:gs pos="100000">
                  <a:schemeClr val="accent4">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8F1A0EE3-1470-4699-8979-BF94D94B4248}"/>
                </a:ext>
              </a:extLst>
            </p:cNvPr>
            <p:cNvSpPr/>
            <p:nvPr/>
          </p:nvSpPr>
          <p:spPr>
            <a:xfrm>
              <a:off x="8945871" y="1266440"/>
              <a:ext cx="2270173" cy="923330"/>
            </a:xfrm>
            <a:prstGeom prst="rect">
              <a:avLst/>
            </a:prstGeom>
            <a:noFill/>
          </p:spPr>
          <p:txBody>
            <a:bodyPr wrap="none" lIns="91440" tIns="45720" rIns="91440" bIns="45720">
              <a:spAutoFit/>
            </a:bodyPr>
            <a:lstStyle/>
            <a:p>
              <a:pPr algn="ctr"/>
              <a:r>
                <a:rPr lang="en-US" sz="5400" b="0" cap="none" spc="0" dirty="0">
                  <a:ln w="0"/>
                  <a:solidFill>
                    <a:schemeClr val="accent1"/>
                  </a:solidFill>
                  <a:effectLst>
                    <a:outerShdw blurRad="38100" dist="25400" dir="5400000" algn="ctr" rotWithShape="0">
                      <a:srgbClr val="6E747A">
                        <a:alpha val="43000"/>
                      </a:srgbClr>
                    </a:outerShdw>
                  </a:effectLst>
                </a:rPr>
                <a:t>Actions</a:t>
              </a:r>
            </a:p>
          </p:txBody>
        </p:sp>
        <p:sp>
          <p:nvSpPr>
            <p:cNvPr id="17" name="TextBox 16">
              <a:extLst>
                <a:ext uri="{FF2B5EF4-FFF2-40B4-BE49-F238E27FC236}">
                  <a16:creationId xmlns:a16="http://schemas.microsoft.com/office/drawing/2014/main" id="{EE27CD07-6945-4504-9DB1-C27FC1A64A63}"/>
                </a:ext>
              </a:extLst>
            </p:cNvPr>
            <p:cNvSpPr txBox="1"/>
            <p:nvPr/>
          </p:nvSpPr>
          <p:spPr>
            <a:xfrm>
              <a:off x="8268258" y="4833352"/>
              <a:ext cx="3779271" cy="1754326"/>
            </a:xfrm>
            <a:prstGeom prst="rect">
              <a:avLst/>
            </a:prstGeom>
            <a:noFill/>
          </p:spPr>
          <p:txBody>
            <a:bodyPr wrap="square" lIns="91440" tIns="45720" rIns="91440" bIns="45720" rtlCol="0" anchor="t">
              <a:spAutoFit/>
            </a:bodyPr>
            <a:lstStyle/>
            <a:p>
              <a:pPr algn="ctr"/>
              <a:r>
                <a:rPr lang="en-GB" sz="3600" b="1" dirty="0">
                  <a:solidFill>
                    <a:schemeClr val="bg1"/>
                  </a:solidFill>
                </a:rPr>
                <a:t>How we act towards each other</a:t>
              </a:r>
            </a:p>
          </p:txBody>
        </p:sp>
        <p:pic>
          <p:nvPicPr>
            <p:cNvPr id="7" name="Picture 7">
              <a:extLst>
                <a:ext uri="{FF2B5EF4-FFF2-40B4-BE49-F238E27FC236}">
                  <a16:creationId xmlns:a16="http://schemas.microsoft.com/office/drawing/2014/main" id="{E83B311B-1DD9-470D-ED7B-EC29EE03840D}"/>
                </a:ext>
              </a:extLst>
            </p:cNvPr>
            <p:cNvPicPr>
              <a:picLocks noChangeAspect="1"/>
            </p:cNvPicPr>
            <p:nvPr/>
          </p:nvPicPr>
          <p:blipFill>
            <a:blip r:embed="rId2"/>
            <a:stretch>
              <a:fillRect/>
            </a:stretch>
          </p:blipFill>
          <p:spPr>
            <a:xfrm>
              <a:off x="8673737" y="2170112"/>
              <a:ext cx="2936618" cy="2663239"/>
            </a:xfrm>
            <a:prstGeom prst="rect">
              <a:avLst/>
            </a:prstGeom>
          </p:spPr>
        </p:pic>
      </p:grpSp>
      <p:sp>
        <p:nvSpPr>
          <p:cNvPr id="10" name="TextBox 9">
            <a:extLst>
              <a:ext uri="{FF2B5EF4-FFF2-40B4-BE49-F238E27FC236}">
                <a16:creationId xmlns:a16="http://schemas.microsoft.com/office/drawing/2014/main" id="{273EA2CF-1BEA-3A83-D5B2-A5D9CE6B3956}"/>
              </a:ext>
            </a:extLst>
          </p:cNvPr>
          <p:cNvSpPr txBox="1"/>
          <p:nvPr/>
        </p:nvSpPr>
        <p:spPr>
          <a:xfrm>
            <a:off x="2329255" y="125791"/>
            <a:ext cx="7342537" cy="1015663"/>
          </a:xfrm>
          <a:prstGeom prst="rect">
            <a:avLst/>
          </a:prstGeom>
          <a:solidFill>
            <a:srgbClr val="462E7E"/>
          </a:solidFill>
          <a:ln w="12700">
            <a:solidFill>
              <a:srgbClr val="462E7E"/>
            </a:solidFill>
          </a:ln>
        </p:spPr>
        <p:txBody>
          <a:bodyPr wrap="square" rtlCol="0">
            <a:spAutoFit/>
          </a:bodyPr>
          <a:lstStyle/>
          <a:p>
            <a:r>
              <a:rPr lang="en-GB" sz="6000" dirty="0">
                <a:solidFill>
                  <a:schemeClr val="bg1"/>
                </a:solidFill>
              </a:rPr>
              <a:t>Behaviour Curriculum</a:t>
            </a:r>
          </a:p>
        </p:txBody>
      </p:sp>
      <p:grpSp>
        <p:nvGrpSpPr>
          <p:cNvPr id="9" name="Group 8">
            <a:extLst>
              <a:ext uri="{FF2B5EF4-FFF2-40B4-BE49-F238E27FC236}">
                <a16:creationId xmlns:a16="http://schemas.microsoft.com/office/drawing/2014/main" id="{94F398C8-DA7E-430E-B892-6A9BD37380B1}"/>
              </a:ext>
            </a:extLst>
          </p:cNvPr>
          <p:cNvGrpSpPr/>
          <p:nvPr/>
        </p:nvGrpSpPr>
        <p:grpSpPr>
          <a:xfrm>
            <a:off x="-67325" y="1229409"/>
            <a:ext cx="4094006" cy="5358268"/>
            <a:chOff x="-75075" y="1266440"/>
            <a:chExt cx="4094006" cy="5358268"/>
          </a:xfrm>
        </p:grpSpPr>
        <p:sp>
          <p:nvSpPr>
            <p:cNvPr id="20" name="Rectangle 19">
              <a:extLst>
                <a:ext uri="{FF2B5EF4-FFF2-40B4-BE49-F238E27FC236}">
                  <a16:creationId xmlns:a16="http://schemas.microsoft.com/office/drawing/2014/main" id="{C13DA454-B1A4-40D9-A38E-607C0AAA7C5B}"/>
                </a:ext>
              </a:extLst>
            </p:cNvPr>
            <p:cNvSpPr/>
            <p:nvPr/>
          </p:nvSpPr>
          <p:spPr>
            <a:xfrm>
              <a:off x="44233" y="1433586"/>
              <a:ext cx="3854314" cy="5173751"/>
            </a:xfrm>
            <a:prstGeom prst="rect">
              <a:avLst/>
            </a:prstGeom>
            <a:gradFill flip="none" rotWithShape="1">
              <a:gsLst>
                <a:gs pos="0">
                  <a:schemeClr val="accent5">
                    <a:lumMod val="67000"/>
                  </a:schemeClr>
                </a:gs>
                <a:gs pos="48000">
                  <a:schemeClr val="accent5">
                    <a:lumMod val="97000"/>
                    <a:lumOff val="3000"/>
                  </a:schemeClr>
                </a:gs>
                <a:gs pos="100000">
                  <a:schemeClr val="accent5">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EA8CC0CD-0595-4DA6-BFE2-4968B0124C21}"/>
                </a:ext>
              </a:extLst>
            </p:cNvPr>
            <p:cNvSpPr/>
            <p:nvPr/>
          </p:nvSpPr>
          <p:spPr>
            <a:xfrm>
              <a:off x="-75075" y="1266440"/>
              <a:ext cx="4094006" cy="923330"/>
            </a:xfrm>
            <a:prstGeom prst="rect">
              <a:avLst/>
            </a:prstGeom>
            <a:noFill/>
          </p:spPr>
          <p:txBody>
            <a:bodyPr wrap="none" lIns="91440" tIns="45720" rIns="91440" bIns="45720">
              <a:spAutoFit/>
            </a:bodyPr>
            <a:lstStyle/>
            <a:p>
              <a:pPr algn="ctr"/>
              <a:r>
                <a:rPr lang="en-US" sz="5400" b="0" cap="none" spc="0" dirty="0">
                  <a:ln w="0"/>
                  <a:solidFill>
                    <a:schemeClr val="accent1"/>
                  </a:solidFill>
                  <a:effectLst>
                    <a:outerShdw blurRad="38100" dist="25400" dir="5400000" algn="ctr" rotWithShape="0">
                      <a:srgbClr val="6E747A">
                        <a:alpha val="43000"/>
                      </a:srgbClr>
                    </a:outerShdw>
                  </a:effectLst>
                </a:rPr>
                <a:t>Communicate</a:t>
              </a:r>
            </a:p>
          </p:txBody>
        </p:sp>
        <p:sp>
          <p:nvSpPr>
            <p:cNvPr id="5" name="TextBox 4">
              <a:extLst>
                <a:ext uri="{FF2B5EF4-FFF2-40B4-BE49-F238E27FC236}">
                  <a16:creationId xmlns:a16="http://schemas.microsoft.com/office/drawing/2014/main" id="{89855464-55D0-4267-8CC7-F5BD5F4C9CCE}"/>
                </a:ext>
              </a:extLst>
            </p:cNvPr>
            <p:cNvSpPr txBox="1"/>
            <p:nvPr/>
          </p:nvSpPr>
          <p:spPr>
            <a:xfrm>
              <a:off x="195140" y="4870382"/>
              <a:ext cx="3560306" cy="1754326"/>
            </a:xfrm>
            <a:prstGeom prst="rect">
              <a:avLst/>
            </a:prstGeom>
            <a:noFill/>
          </p:spPr>
          <p:txBody>
            <a:bodyPr wrap="square" lIns="91440" tIns="45720" rIns="91440" bIns="45720" rtlCol="0" anchor="t">
              <a:spAutoFit/>
            </a:bodyPr>
            <a:lstStyle/>
            <a:p>
              <a:pPr algn="ctr"/>
              <a:r>
                <a:rPr lang="en-GB" sz="3600" b="1" dirty="0">
                  <a:solidFill>
                    <a:schemeClr val="bg1"/>
                  </a:solidFill>
                </a:rPr>
                <a:t>How we speak &amp; listen to each other</a:t>
              </a:r>
            </a:p>
          </p:txBody>
        </p:sp>
        <p:pic>
          <p:nvPicPr>
            <p:cNvPr id="21" name="Picture 20" descr="Cartoon Speech Bubble Vector Art, Icons, and Graphics for Free Download">
              <a:extLst>
                <a:ext uri="{FF2B5EF4-FFF2-40B4-BE49-F238E27FC236}">
                  <a16:creationId xmlns:a16="http://schemas.microsoft.com/office/drawing/2014/main" id="{D1719C96-9F0D-49B5-8BC9-F7F53E417E55}"/>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325526" y="2356916"/>
              <a:ext cx="3255071" cy="2311315"/>
            </a:xfrm>
            <a:prstGeom prst="rect">
              <a:avLst/>
            </a:prstGeom>
            <a:noFill/>
            <a:ln>
              <a:noFill/>
            </a:ln>
          </p:spPr>
        </p:pic>
      </p:grpSp>
      <p:grpSp>
        <p:nvGrpSpPr>
          <p:cNvPr id="18" name="Group 17">
            <a:extLst>
              <a:ext uri="{FF2B5EF4-FFF2-40B4-BE49-F238E27FC236}">
                <a16:creationId xmlns:a16="http://schemas.microsoft.com/office/drawing/2014/main" id="{18A2D9C2-E8C4-41F0-A938-D1B0FAB40E6E}"/>
              </a:ext>
            </a:extLst>
          </p:cNvPr>
          <p:cNvGrpSpPr/>
          <p:nvPr/>
        </p:nvGrpSpPr>
        <p:grpSpPr>
          <a:xfrm>
            <a:off x="4075854" y="1246782"/>
            <a:ext cx="3879746" cy="5340897"/>
            <a:chOff x="4075854" y="1246782"/>
            <a:chExt cx="3879746" cy="5340897"/>
          </a:xfrm>
        </p:grpSpPr>
        <p:sp>
          <p:nvSpPr>
            <p:cNvPr id="6" name="Rectangle 5">
              <a:extLst>
                <a:ext uri="{FF2B5EF4-FFF2-40B4-BE49-F238E27FC236}">
                  <a16:creationId xmlns:a16="http://schemas.microsoft.com/office/drawing/2014/main" id="{FA7D88FF-4A7D-465E-832C-7C9F80309B65}"/>
                </a:ext>
              </a:extLst>
            </p:cNvPr>
            <p:cNvSpPr/>
            <p:nvPr/>
          </p:nvSpPr>
          <p:spPr>
            <a:xfrm>
              <a:off x="4101286" y="1413928"/>
              <a:ext cx="3854314" cy="5173751"/>
            </a:xfrm>
            <a:prstGeom prst="rect">
              <a:avLst/>
            </a:prstGeom>
            <a:gradFill flip="none" rotWithShape="1">
              <a:gsLst>
                <a:gs pos="0">
                  <a:schemeClr val="accent6">
                    <a:lumMod val="67000"/>
                  </a:schemeClr>
                </a:gs>
                <a:gs pos="48000">
                  <a:schemeClr val="accent6">
                    <a:lumMod val="97000"/>
                    <a:lumOff val="3000"/>
                  </a:schemeClr>
                </a:gs>
                <a:gs pos="100000">
                  <a:schemeClr val="accent6">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E25F69D1-1AF3-4406-9FD2-95981A776F40}"/>
                </a:ext>
              </a:extLst>
            </p:cNvPr>
            <p:cNvSpPr/>
            <p:nvPr/>
          </p:nvSpPr>
          <p:spPr>
            <a:xfrm>
              <a:off x="4166265" y="1246782"/>
              <a:ext cx="3762633" cy="923330"/>
            </a:xfrm>
            <a:prstGeom prst="rect">
              <a:avLst/>
            </a:prstGeom>
            <a:noFill/>
          </p:spPr>
          <p:txBody>
            <a:bodyPr wrap="square" lIns="91440" tIns="45720" rIns="91440" bIns="45720">
              <a:spAutoFit/>
            </a:bodyPr>
            <a:lstStyle/>
            <a:p>
              <a:pPr algn="ctr"/>
              <a:r>
                <a:rPr lang="en-US" sz="5400" b="0" cap="none" spc="0" dirty="0">
                  <a:ln w="0"/>
                  <a:solidFill>
                    <a:schemeClr val="accent1"/>
                  </a:solidFill>
                  <a:effectLst>
                    <a:outerShdw blurRad="38100" dist="25400" dir="5400000" algn="ctr" rotWithShape="0">
                      <a:srgbClr val="6E747A">
                        <a:alpha val="43000"/>
                      </a:srgbClr>
                    </a:outerShdw>
                  </a:effectLst>
                </a:rPr>
                <a:t>Presentation</a:t>
              </a:r>
            </a:p>
          </p:txBody>
        </p:sp>
        <p:sp>
          <p:nvSpPr>
            <p:cNvPr id="16" name="TextBox 15">
              <a:extLst>
                <a:ext uri="{FF2B5EF4-FFF2-40B4-BE49-F238E27FC236}">
                  <a16:creationId xmlns:a16="http://schemas.microsoft.com/office/drawing/2014/main" id="{92260F34-6CF5-4F7A-8FC2-741AD0A776EB}"/>
                </a:ext>
              </a:extLst>
            </p:cNvPr>
            <p:cNvSpPr txBox="1"/>
            <p:nvPr/>
          </p:nvSpPr>
          <p:spPr>
            <a:xfrm>
              <a:off x="4075854" y="4833352"/>
              <a:ext cx="3849341" cy="1754326"/>
            </a:xfrm>
            <a:prstGeom prst="rect">
              <a:avLst/>
            </a:prstGeom>
            <a:noFill/>
          </p:spPr>
          <p:txBody>
            <a:bodyPr wrap="square" lIns="91440" tIns="45720" rIns="91440" bIns="45720" rtlCol="0" anchor="t">
              <a:spAutoFit/>
            </a:bodyPr>
            <a:lstStyle/>
            <a:p>
              <a:pPr algn="ctr"/>
              <a:r>
                <a:rPr lang="en-GB" sz="3600" b="1" dirty="0">
                  <a:solidFill>
                    <a:schemeClr val="bg1"/>
                  </a:solidFill>
                </a:rPr>
                <a:t>How we come across to each other</a:t>
              </a:r>
            </a:p>
          </p:txBody>
        </p:sp>
        <p:pic>
          <p:nvPicPr>
            <p:cNvPr id="22" name="Picture 21" descr="How to Make a Good First Impression (Without Really Trying) | Inc.com">
              <a:extLst>
                <a:ext uri="{FF2B5EF4-FFF2-40B4-BE49-F238E27FC236}">
                  <a16:creationId xmlns:a16="http://schemas.microsoft.com/office/drawing/2014/main" id="{B60EB8C3-1BA8-42BD-A68C-7DA427E0807D}"/>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18483" y="2356916"/>
              <a:ext cx="3252852" cy="2311315"/>
            </a:xfrm>
            <a:prstGeom prst="rect">
              <a:avLst/>
            </a:prstGeom>
            <a:noFill/>
            <a:ln>
              <a:noFill/>
            </a:ln>
          </p:spPr>
        </p:pic>
      </p:grpSp>
    </p:spTree>
    <p:extLst>
      <p:ext uri="{BB962C8B-B14F-4D97-AF65-F5344CB8AC3E}">
        <p14:creationId xmlns:p14="http://schemas.microsoft.com/office/powerpoint/2010/main" val="18243535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D8FE164-BE7D-2A94-42D0-4B334D7BE308}"/>
              </a:ext>
            </a:extLst>
          </p:cNvPr>
          <p:cNvSpPr>
            <a:spLocks noGrp="1"/>
          </p:cNvSpPr>
          <p:nvPr>
            <p:ph type="title"/>
          </p:nvPr>
        </p:nvSpPr>
        <p:spPr>
          <a:xfrm>
            <a:off x="5420637" y="1363919"/>
            <a:ext cx="5446327" cy="1808645"/>
          </a:xfrm>
          <a:solidFill>
            <a:srgbClr val="FFFF00"/>
          </a:solidFill>
        </p:spPr>
        <p:txBody>
          <a:bodyPr lIns="91440" tIns="45720" rIns="91440" bIns="45720" anchor="t">
            <a:normAutofit fontScale="90000"/>
          </a:bodyPr>
          <a:lstStyle/>
          <a:p>
            <a:r>
              <a:rPr lang="en-GB" sz="3600" b="1" dirty="0">
                <a:latin typeface="Verdana"/>
                <a:ea typeface="Verdana"/>
                <a:cs typeface="Calibri Light"/>
              </a:rPr>
              <a:t>To be able to identify when your actions may lead to a negative response.</a:t>
            </a:r>
            <a:endParaRPr lang="en-GB" sz="3600" b="1" dirty="0">
              <a:latin typeface="+mn-lt"/>
              <a:ea typeface="Verdana"/>
              <a:cs typeface="Calibri Light"/>
            </a:endParaRPr>
          </a:p>
        </p:txBody>
      </p:sp>
      <p:sp>
        <p:nvSpPr>
          <p:cNvPr id="9" name="Title 1">
            <a:extLst>
              <a:ext uri="{FF2B5EF4-FFF2-40B4-BE49-F238E27FC236}">
                <a16:creationId xmlns:a16="http://schemas.microsoft.com/office/drawing/2014/main" id="{8F65E2A7-6829-4D8E-8AE2-7C252420CC19}"/>
              </a:ext>
            </a:extLst>
          </p:cNvPr>
          <p:cNvSpPr txBox="1">
            <a:spLocks/>
          </p:cNvSpPr>
          <p:nvPr/>
        </p:nvSpPr>
        <p:spPr>
          <a:xfrm>
            <a:off x="3298455" y="360992"/>
            <a:ext cx="5840732" cy="1049842"/>
          </a:xfrm>
          <a:prstGeom prst="rect">
            <a:avLst/>
          </a:prstGeom>
        </p:spPr>
        <p:txBody>
          <a:bodyPr vert="horz" lIns="91440" tIns="45720" rIns="91440" bIns="45720" rtlCol="0" anchor="ct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Verdana" panose="020B0604030504040204" pitchFamily="34" charset="0"/>
                <a:ea typeface="Verdana" panose="020B0604030504040204" pitchFamily="34" charset="0"/>
                <a:cs typeface="+mj-cs"/>
              </a:defRPr>
            </a:lvl1pPr>
          </a:lstStyle>
          <a:p>
            <a:r>
              <a:rPr lang="en-GB" sz="5400" b="1" u="sng" dirty="0">
                <a:latin typeface="+mn-lt"/>
                <a:ea typeface="Verdana"/>
              </a:rPr>
              <a:t>June - July: Presentation</a:t>
            </a:r>
          </a:p>
        </p:txBody>
      </p:sp>
      <p:grpSp>
        <p:nvGrpSpPr>
          <p:cNvPr id="10" name="Group 9">
            <a:extLst>
              <a:ext uri="{FF2B5EF4-FFF2-40B4-BE49-F238E27FC236}">
                <a16:creationId xmlns:a16="http://schemas.microsoft.com/office/drawing/2014/main" id="{C5A33EF3-4D75-45B2-AFD7-EA7694F75BA4}"/>
              </a:ext>
            </a:extLst>
          </p:cNvPr>
          <p:cNvGrpSpPr/>
          <p:nvPr/>
        </p:nvGrpSpPr>
        <p:grpSpPr>
          <a:xfrm>
            <a:off x="1174282" y="1156111"/>
            <a:ext cx="3919667" cy="5013683"/>
            <a:chOff x="4075854" y="1246782"/>
            <a:chExt cx="3879746" cy="5340897"/>
          </a:xfrm>
        </p:grpSpPr>
        <p:sp>
          <p:nvSpPr>
            <p:cNvPr id="11" name="Rectangle 10">
              <a:extLst>
                <a:ext uri="{FF2B5EF4-FFF2-40B4-BE49-F238E27FC236}">
                  <a16:creationId xmlns:a16="http://schemas.microsoft.com/office/drawing/2014/main" id="{803B138D-8E7E-4AFB-AFC8-5C4D9A113EE8}"/>
                </a:ext>
              </a:extLst>
            </p:cNvPr>
            <p:cNvSpPr/>
            <p:nvPr/>
          </p:nvSpPr>
          <p:spPr>
            <a:xfrm>
              <a:off x="4101286" y="1413928"/>
              <a:ext cx="3854314" cy="5173751"/>
            </a:xfrm>
            <a:prstGeom prst="rect">
              <a:avLst/>
            </a:prstGeom>
            <a:gradFill flip="none" rotWithShape="1">
              <a:gsLst>
                <a:gs pos="0">
                  <a:schemeClr val="accent6">
                    <a:lumMod val="67000"/>
                  </a:schemeClr>
                </a:gs>
                <a:gs pos="48000">
                  <a:schemeClr val="accent6">
                    <a:lumMod val="97000"/>
                    <a:lumOff val="3000"/>
                  </a:schemeClr>
                </a:gs>
                <a:gs pos="100000">
                  <a:schemeClr val="accent6">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EED8F078-263E-4359-8C6D-0B9DCE2B4A11}"/>
                </a:ext>
              </a:extLst>
            </p:cNvPr>
            <p:cNvSpPr/>
            <p:nvPr/>
          </p:nvSpPr>
          <p:spPr>
            <a:xfrm>
              <a:off x="4166265" y="1246782"/>
              <a:ext cx="3762633" cy="923330"/>
            </a:xfrm>
            <a:prstGeom prst="rect">
              <a:avLst/>
            </a:prstGeom>
            <a:noFill/>
          </p:spPr>
          <p:txBody>
            <a:bodyPr wrap="square" lIns="91440" tIns="45720" rIns="91440" bIns="45720">
              <a:spAutoFit/>
            </a:bodyPr>
            <a:lstStyle/>
            <a:p>
              <a:pPr algn="ctr"/>
              <a:r>
                <a:rPr lang="en-US" sz="5400" b="0" cap="none" spc="0" dirty="0">
                  <a:ln w="0"/>
                  <a:solidFill>
                    <a:schemeClr val="accent1"/>
                  </a:solidFill>
                  <a:effectLst>
                    <a:outerShdw blurRad="38100" dist="25400" dir="5400000" algn="ctr" rotWithShape="0">
                      <a:srgbClr val="6E747A">
                        <a:alpha val="43000"/>
                      </a:srgbClr>
                    </a:outerShdw>
                  </a:effectLst>
                </a:rPr>
                <a:t>Presentation</a:t>
              </a:r>
            </a:p>
          </p:txBody>
        </p:sp>
        <p:sp>
          <p:nvSpPr>
            <p:cNvPr id="13" name="TextBox 12">
              <a:extLst>
                <a:ext uri="{FF2B5EF4-FFF2-40B4-BE49-F238E27FC236}">
                  <a16:creationId xmlns:a16="http://schemas.microsoft.com/office/drawing/2014/main" id="{C7379910-3944-4A6C-85F2-407449F39BBF}"/>
                </a:ext>
              </a:extLst>
            </p:cNvPr>
            <p:cNvSpPr txBox="1"/>
            <p:nvPr/>
          </p:nvSpPr>
          <p:spPr>
            <a:xfrm>
              <a:off x="4075854" y="4833352"/>
              <a:ext cx="3849341" cy="1754326"/>
            </a:xfrm>
            <a:prstGeom prst="rect">
              <a:avLst/>
            </a:prstGeom>
            <a:noFill/>
          </p:spPr>
          <p:txBody>
            <a:bodyPr wrap="square" lIns="91440" tIns="45720" rIns="91440" bIns="45720" rtlCol="0" anchor="t">
              <a:spAutoFit/>
            </a:bodyPr>
            <a:lstStyle/>
            <a:p>
              <a:pPr algn="ctr"/>
              <a:r>
                <a:rPr lang="en-GB" sz="3600" b="1" dirty="0">
                  <a:solidFill>
                    <a:schemeClr val="bg1"/>
                  </a:solidFill>
                </a:rPr>
                <a:t>How we come across to each other</a:t>
              </a:r>
            </a:p>
          </p:txBody>
        </p:sp>
        <p:pic>
          <p:nvPicPr>
            <p:cNvPr id="14" name="Picture 13" descr="How to Make a Good First Impression (Without Really Trying) | Inc.com">
              <a:extLst>
                <a:ext uri="{FF2B5EF4-FFF2-40B4-BE49-F238E27FC236}">
                  <a16:creationId xmlns:a16="http://schemas.microsoft.com/office/drawing/2014/main" id="{E02D99FB-7EB6-450B-8AF1-162C690AF72C}"/>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418483" y="2356916"/>
              <a:ext cx="3252852" cy="2311315"/>
            </a:xfrm>
            <a:prstGeom prst="rect">
              <a:avLst/>
            </a:prstGeom>
            <a:noFill/>
            <a:ln>
              <a:noFill/>
            </a:ln>
          </p:spPr>
        </p:pic>
      </p:grpSp>
    </p:spTree>
    <p:extLst>
      <p:ext uri="{BB962C8B-B14F-4D97-AF65-F5344CB8AC3E}">
        <p14:creationId xmlns:p14="http://schemas.microsoft.com/office/powerpoint/2010/main" val="32184531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D8FE164-BE7D-2A94-42D0-4B334D7BE308}"/>
              </a:ext>
            </a:extLst>
          </p:cNvPr>
          <p:cNvSpPr>
            <a:spLocks noGrp="1"/>
          </p:cNvSpPr>
          <p:nvPr>
            <p:ph type="title"/>
          </p:nvPr>
        </p:nvSpPr>
        <p:spPr>
          <a:xfrm>
            <a:off x="4734426" y="230371"/>
            <a:ext cx="2723147" cy="1325563"/>
          </a:xfrm>
        </p:spPr>
        <p:txBody>
          <a:bodyPr/>
          <a:lstStyle/>
          <a:p>
            <a:r>
              <a:rPr lang="en-GB" sz="5400" b="1" dirty="0">
                <a:latin typeface="+mn-lt"/>
              </a:rPr>
              <a:t>Task 1 </a:t>
            </a:r>
          </a:p>
        </p:txBody>
      </p:sp>
      <p:sp>
        <p:nvSpPr>
          <p:cNvPr id="5" name="Content Placeholder 2">
            <a:extLst>
              <a:ext uri="{FF2B5EF4-FFF2-40B4-BE49-F238E27FC236}">
                <a16:creationId xmlns:a16="http://schemas.microsoft.com/office/drawing/2014/main" id="{F4A25277-6533-E963-1F15-1FC59323F5C9}"/>
              </a:ext>
            </a:extLst>
          </p:cNvPr>
          <p:cNvSpPr>
            <a:spLocks noGrp="1"/>
          </p:cNvSpPr>
          <p:nvPr>
            <p:ph idx="1"/>
          </p:nvPr>
        </p:nvSpPr>
        <p:spPr>
          <a:xfrm>
            <a:off x="1046011" y="1292247"/>
            <a:ext cx="10515600" cy="4908429"/>
          </a:xfrm>
        </p:spPr>
        <p:txBody>
          <a:bodyPr vert="horz" lIns="91440" tIns="45720" rIns="91440" bIns="45720" rtlCol="0" anchor="t">
            <a:normAutofit/>
          </a:bodyPr>
          <a:lstStyle/>
          <a:p>
            <a:pPr marL="0" indent="0">
              <a:buNone/>
            </a:pPr>
            <a:endParaRPr lang="en-GB" sz="2800" dirty="0">
              <a:latin typeface="+mn-lt"/>
            </a:endParaRPr>
          </a:p>
          <a:p>
            <a:pPr marL="0" indent="0">
              <a:buNone/>
            </a:pPr>
            <a:endParaRPr lang="en-GB" sz="2800" b="1" u="sng" dirty="0">
              <a:latin typeface="+mn-lt"/>
              <a:cs typeface="Calibri"/>
            </a:endParaRPr>
          </a:p>
        </p:txBody>
      </p:sp>
      <p:sp>
        <p:nvSpPr>
          <p:cNvPr id="7" name="TextBox 6">
            <a:extLst>
              <a:ext uri="{FF2B5EF4-FFF2-40B4-BE49-F238E27FC236}">
                <a16:creationId xmlns:a16="http://schemas.microsoft.com/office/drawing/2014/main" id="{4A2D2C4D-02BA-F371-6D4F-E3FFE6D010D2}"/>
              </a:ext>
            </a:extLst>
          </p:cNvPr>
          <p:cNvSpPr txBox="1"/>
          <p:nvPr/>
        </p:nvSpPr>
        <p:spPr>
          <a:xfrm>
            <a:off x="497872" y="1399190"/>
            <a:ext cx="10470695" cy="415498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dirty="0">
                <a:cs typeface="Calibri"/>
              </a:rPr>
              <a:t>Watch the video.</a:t>
            </a:r>
          </a:p>
          <a:p>
            <a:endParaRPr lang="en-GB" sz="2400" dirty="0">
              <a:cs typeface="Calibri"/>
            </a:endParaRPr>
          </a:p>
          <a:p>
            <a:endParaRPr lang="en-GB" sz="2400" dirty="0">
              <a:cs typeface="Calibri"/>
            </a:endParaRPr>
          </a:p>
          <a:p>
            <a:endParaRPr lang="en-GB" sz="2400" dirty="0">
              <a:cs typeface="Calibri"/>
            </a:endParaRPr>
          </a:p>
          <a:p>
            <a:endParaRPr lang="en-GB" sz="2400" dirty="0">
              <a:cs typeface="Calibri"/>
            </a:endParaRPr>
          </a:p>
          <a:p>
            <a:endParaRPr lang="en-GB" sz="2400" dirty="0">
              <a:cs typeface="Calibri"/>
            </a:endParaRPr>
          </a:p>
          <a:p>
            <a:endParaRPr lang="en-GB" sz="2400" dirty="0">
              <a:cs typeface="Calibri"/>
            </a:endParaRPr>
          </a:p>
          <a:p>
            <a:endParaRPr lang="en-GB" sz="2400" dirty="0">
              <a:cs typeface="Calibri"/>
            </a:endParaRPr>
          </a:p>
          <a:p>
            <a:endParaRPr lang="en-GB" sz="2400" dirty="0">
              <a:cs typeface="Calibri"/>
            </a:endParaRPr>
          </a:p>
          <a:p>
            <a:endParaRPr lang="en-GB" sz="2400" dirty="0">
              <a:cs typeface="Calibri"/>
            </a:endParaRPr>
          </a:p>
          <a:p>
            <a:endParaRPr lang="en-GB" sz="2400" dirty="0">
              <a:cs typeface="Calibri"/>
            </a:endParaRPr>
          </a:p>
        </p:txBody>
      </p:sp>
      <p:pic>
        <p:nvPicPr>
          <p:cNvPr id="2" name="Online Media 1" title="Mike Tyson Bites Holyfields Ear Clean Off">
            <a:hlinkClick r:id="" action="ppaction://media"/>
            <a:extLst>
              <a:ext uri="{FF2B5EF4-FFF2-40B4-BE49-F238E27FC236}">
                <a16:creationId xmlns:a16="http://schemas.microsoft.com/office/drawing/2014/main" id="{B2F91CFB-41F9-40D1-8D5D-1FE75E3F789D}"/>
              </a:ext>
            </a:extLst>
          </p:cNvPr>
          <p:cNvPicPr>
            <a:picLocks noRot="1" noChangeAspect="1"/>
          </p:cNvPicPr>
          <p:nvPr>
            <a:videoFile r:link="rId1"/>
          </p:nvPr>
        </p:nvPicPr>
        <p:blipFill>
          <a:blip r:embed="rId3"/>
          <a:stretch>
            <a:fillRect/>
          </a:stretch>
        </p:blipFill>
        <p:spPr>
          <a:xfrm>
            <a:off x="1456299" y="1912675"/>
            <a:ext cx="6286605" cy="4714954"/>
          </a:xfrm>
          <a:prstGeom prst="rect">
            <a:avLst/>
          </a:prstGeom>
        </p:spPr>
      </p:pic>
      <p:sp>
        <p:nvSpPr>
          <p:cNvPr id="3" name="TextBox 2">
            <a:extLst>
              <a:ext uri="{FF2B5EF4-FFF2-40B4-BE49-F238E27FC236}">
                <a16:creationId xmlns:a16="http://schemas.microsoft.com/office/drawing/2014/main" id="{F39E4EED-A6D6-4752-80DD-DF3D39E04891}"/>
              </a:ext>
            </a:extLst>
          </p:cNvPr>
          <p:cNvSpPr txBox="1"/>
          <p:nvPr/>
        </p:nvSpPr>
        <p:spPr>
          <a:xfrm>
            <a:off x="8008374" y="1912675"/>
            <a:ext cx="3508332" cy="3970318"/>
          </a:xfrm>
          <a:prstGeom prst="rect">
            <a:avLst/>
          </a:prstGeom>
          <a:noFill/>
        </p:spPr>
        <p:txBody>
          <a:bodyPr wrap="square" rtlCol="0">
            <a:spAutoFit/>
          </a:bodyPr>
          <a:lstStyle/>
          <a:p>
            <a:r>
              <a:rPr lang="en-GB" sz="2800" dirty="0">
                <a:cs typeface="Calibri"/>
              </a:rPr>
              <a:t>Answer the following three questions:</a:t>
            </a:r>
          </a:p>
          <a:p>
            <a:endParaRPr lang="en-GB" sz="2800" dirty="0">
              <a:cs typeface="Calibri"/>
            </a:endParaRPr>
          </a:p>
          <a:p>
            <a:pPr marL="342900" indent="-342900">
              <a:buAutoNum type="arabicPeriod"/>
            </a:pPr>
            <a:r>
              <a:rPr lang="en-GB" sz="2800" dirty="0"/>
              <a:t>What did Mike do?</a:t>
            </a:r>
          </a:p>
          <a:p>
            <a:pPr marL="342900" indent="-342900">
              <a:buAutoNum type="arabicPeriod"/>
            </a:pPr>
            <a:endParaRPr lang="en-GB" sz="2800" dirty="0"/>
          </a:p>
          <a:p>
            <a:pPr marL="342900" indent="-342900">
              <a:buAutoNum type="arabicPeriod"/>
            </a:pPr>
            <a:r>
              <a:rPr lang="en-GB" sz="2800" dirty="0"/>
              <a:t>Why did he do this?</a:t>
            </a:r>
          </a:p>
          <a:p>
            <a:pPr marL="342900" indent="-342900">
              <a:buAutoNum type="arabicPeriod"/>
            </a:pPr>
            <a:endParaRPr lang="en-GB" sz="2800" dirty="0"/>
          </a:p>
          <a:p>
            <a:pPr marL="342900" indent="-342900">
              <a:buAutoNum type="arabicPeriod"/>
            </a:pPr>
            <a:r>
              <a:rPr lang="en-GB" sz="2800" dirty="0"/>
              <a:t>What response do you think this had?</a:t>
            </a:r>
          </a:p>
        </p:txBody>
      </p:sp>
    </p:spTree>
    <p:extLst>
      <p:ext uri="{BB962C8B-B14F-4D97-AF65-F5344CB8AC3E}">
        <p14:creationId xmlns:p14="http://schemas.microsoft.com/office/powerpoint/2010/main" val="39664619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D8FE164-BE7D-2A94-42D0-4B334D7BE308}"/>
              </a:ext>
            </a:extLst>
          </p:cNvPr>
          <p:cNvSpPr>
            <a:spLocks noGrp="1"/>
          </p:cNvSpPr>
          <p:nvPr>
            <p:ph type="title"/>
          </p:nvPr>
        </p:nvSpPr>
        <p:spPr>
          <a:xfrm>
            <a:off x="4734426" y="230371"/>
            <a:ext cx="2723147" cy="1325563"/>
          </a:xfrm>
        </p:spPr>
        <p:txBody>
          <a:bodyPr/>
          <a:lstStyle/>
          <a:p>
            <a:r>
              <a:rPr lang="en-GB" sz="5400" b="1" dirty="0">
                <a:latin typeface="+mn-lt"/>
              </a:rPr>
              <a:t>Task 1 </a:t>
            </a:r>
          </a:p>
        </p:txBody>
      </p:sp>
      <p:sp>
        <p:nvSpPr>
          <p:cNvPr id="5" name="Content Placeholder 2">
            <a:extLst>
              <a:ext uri="{FF2B5EF4-FFF2-40B4-BE49-F238E27FC236}">
                <a16:creationId xmlns:a16="http://schemas.microsoft.com/office/drawing/2014/main" id="{F4A25277-6533-E963-1F15-1FC59323F5C9}"/>
              </a:ext>
            </a:extLst>
          </p:cNvPr>
          <p:cNvSpPr>
            <a:spLocks noGrp="1"/>
          </p:cNvSpPr>
          <p:nvPr>
            <p:ph idx="1"/>
          </p:nvPr>
        </p:nvSpPr>
        <p:spPr>
          <a:xfrm>
            <a:off x="1046011" y="1292247"/>
            <a:ext cx="10515600" cy="4908429"/>
          </a:xfrm>
        </p:spPr>
        <p:txBody>
          <a:bodyPr vert="horz" lIns="91440" tIns="45720" rIns="91440" bIns="45720" rtlCol="0" anchor="t">
            <a:normAutofit/>
          </a:bodyPr>
          <a:lstStyle/>
          <a:p>
            <a:pPr marL="0" indent="0">
              <a:buNone/>
            </a:pPr>
            <a:endParaRPr lang="en-GB" sz="2800" dirty="0">
              <a:latin typeface="+mn-lt"/>
            </a:endParaRPr>
          </a:p>
          <a:p>
            <a:pPr marL="0" indent="0">
              <a:buNone/>
            </a:pPr>
            <a:endParaRPr lang="en-GB" sz="2800" b="1" u="sng" dirty="0">
              <a:latin typeface="+mn-lt"/>
              <a:cs typeface="Calibri"/>
            </a:endParaRPr>
          </a:p>
        </p:txBody>
      </p:sp>
      <p:sp>
        <p:nvSpPr>
          <p:cNvPr id="7" name="TextBox 6">
            <a:extLst>
              <a:ext uri="{FF2B5EF4-FFF2-40B4-BE49-F238E27FC236}">
                <a16:creationId xmlns:a16="http://schemas.microsoft.com/office/drawing/2014/main" id="{4A2D2C4D-02BA-F371-6D4F-E3FFE6D010D2}"/>
              </a:ext>
            </a:extLst>
          </p:cNvPr>
          <p:cNvSpPr txBox="1"/>
          <p:nvPr/>
        </p:nvSpPr>
        <p:spPr>
          <a:xfrm>
            <a:off x="497872" y="1399190"/>
            <a:ext cx="10470695" cy="415498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dirty="0">
                <a:cs typeface="Calibri"/>
              </a:rPr>
              <a:t>Now watch this video.</a:t>
            </a:r>
          </a:p>
          <a:p>
            <a:endParaRPr lang="en-GB" sz="2400" dirty="0">
              <a:cs typeface="Calibri"/>
            </a:endParaRPr>
          </a:p>
          <a:p>
            <a:endParaRPr lang="en-GB" sz="2400" dirty="0">
              <a:cs typeface="Calibri"/>
            </a:endParaRPr>
          </a:p>
          <a:p>
            <a:endParaRPr lang="en-GB" sz="2400" dirty="0">
              <a:cs typeface="Calibri"/>
            </a:endParaRPr>
          </a:p>
          <a:p>
            <a:endParaRPr lang="en-GB" sz="2400" dirty="0">
              <a:cs typeface="Calibri"/>
            </a:endParaRPr>
          </a:p>
          <a:p>
            <a:endParaRPr lang="en-GB" sz="2400" dirty="0">
              <a:cs typeface="Calibri"/>
            </a:endParaRPr>
          </a:p>
          <a:p>
            <a:endParaRPr lang="en-GB" sz="2400" dirty="0">
              <a:cs typeface="Calibri"/>
            </a:endParaRPr>
          </a:p>
          <a:p>
            <a:endParaRPr lang="en-GB" sz="2400" dirty="0">
              <a:cs typeface="Calibri"/>
            </a:endParaRPr>
          </a:p>
          <a:p>
            <a:endParaRPr lang="en-GB" sz="2400" dirty="0">
              <a:cs typeface="Calibri"/>
            </a:endParaRPr>
          </a:p>
          <a:p>
            <a:endParaRPr lang="en-GB" sz="2400" dirty="0">
              <a:cs typeface="Calibri"/>
            </a:endParaRPr>
          </a:p>
          <a:p>
            <a:endParaRPr lang="en-GB" sz="2400" dirty="0">
              <a:cs typeface="Calibri"/>
            </a:endParaRPr>
          </a:p>
        </p:txBody>
      </p:sp>
      <p:sp>
        <p:nvSpPr>
          <p:cNvPr id="3" name="TextBox 2">
            <a:extLst>
              <a:ext uri="{FF2B5EF4-FFF2-40B4-BE49-F238E27FC236}">
                <a16:creationId xmlns:a16="http://schemas.microsoft.com/office/drawing/2014/main" id="{F39E4EED-A6D6-4752-80DD-DF3D39E04891}"/>
              </a:ext>
            </a:extLst>
          </p:cNvPr>
          <p:cNvSpPr txBox="1"/>
          <p:nvPr/>
        </p:nvSpPr>
        <p:spPr>
          <a:xfrm>
            <a:off x="7822837" y="1394575"/>
            <a:ext cx="3508332" cy="5262979"/>
          </a:xfrm>
          <a:prstGeom prst="rect">
            <a:avLst/>
          </a:prstGeom>
          <a:noFill/>
        </p:spPr>
        <p:txBody>
          <a:bodyPr wrap="square" rtlCol="0">
            <a:spAutoFit/>
          </a:bodyPr>
          <a:lstStyle/>
          <a:p>
            <a:r>
              <a:rPr lang="en-GB" sz="2800" dirty="0">
                <a:cs typeface="Calibri"/>
              </a:rPr>
              <a:t>Answer the following two questions:</a:t>
            </a:r>
          </a:p>
          <a:p>
            <a:endParaRPr lang="en-GB" sz="2800" dirty="0">
              <a:cs typeface="Calibri"/>
            </a:endParaRPr>
          </a:p>
          <a:p>
            <a:pPr marL="342900" indent="-342900">
              <a:buAutoNum type="arabicPeriod"/>
            </a:pPr>
            <a:r>
              <a:rPr lang="en-GB" sz="2800" dirty="0"/>
              <a:t>What did Tyson do in this clip?</a:t>
            </a:r>
          </a:p>
          <a:p>
            <a:pPr marL="342900" indent="-342900">
              <a:buAutoNum type="arabicPeriod"/>
            </a:pPr>
            <a:endParaRPr lang="en-GB" sz="2800" dirty="0"/>
          </a:p>
          <a:p>
            <a:pPr marL="342900" indent="-342900">
              <a:buAutoNum type="arabicPeriod"/>
            </a:pPr>
            <a:r>
              <a:rPr lang="en-GB" sz="2800" dirty="0"/>
              <a:t>What did you think when you saw this?</a:t>
            </a:r>
          </a:p>
          <a:p>
            <a:pPr marL="342900" indent="-342900">
              <a:buAutoNum type="arabicPeriod"/>
            </a:pPr>
            <a:endParaRPr lang="en-GB" sz="2800" dirty="0"/>
          </a:p>
          <a:p>
            <a:pPr marL="342900" indent="-342900">
              <a:buAutoNum type="arabicPeriod"/>
            </a:pPr>
            <a:r>
              <a:rPr lang="en-GB" sz="2800" dirty="0"/>
              <a:t>How do you think people responded to seeing this?</a:t>
            </a:r>
          </a:p>
        </p:txBody>
      </p:sp>
      <p:pic>
        <p:nvPicPr>
          <p:cNvPr id="6" name="Online Media 5" title="Wilder v Fury full 12th round | Tyson Fury is the only man not to be knocked out by Deontay Wilder">
            <a:hlinkClick r:id="" action="ppaction://media"/>
            <a:extLst>
              <a:ext uri="{FF2B5EF4-FFF2-40B4-BE49-F238E27FC236}">
                <a16:creationId xmlns:a16="http://schemas.microsoft.com/office/drawing/2014/main" id="{66736B2A-5FF3-4F21-BAD2-4D25836290D4}"/>
              </a:ext>
            </a:extLst>
          </p:cNvPr>
          <p:cNvPicPr>
            <a:picLocks noRot="1" noChangeAspect="1"/>
          </p:cNvPicPr>
          <p:nvPr>
            <a:videoFile r:link="rId1"/>
          </p:nvPr>
        </p:nvPicPr>
        <p:blipFill>
          <a:blip r:embed="rId3"/>
          <a:stretch>
            <a:fillRect/>
          </a:stretch>
        </p:blipFill>
        <p:spPr>
          <a:xfrm>
            <a:off x="497872" y="1912675"/>
            <a:ext cx="7027112" cy="3970318"/>
          </a:xfrm>
          <a:prstGeom prst="rect">
            <a:avLst/>
          </a:prstGeom>
        </p:spPr>
      </p:pic>
    </p:spTree>
    <p:extLst>
      <p:ext uri="{BB962C8B-B14F-4D97-AF65-F5344CB8AC3E}">
        <p14:creationId xmlns:p14="http://schemas.microsoft.com/office/powerpoint/2010/main" val="12989271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D8FE164-BE7D-2A94-42D0-4B334D7BE308}"/>
              </a:ext>
            </a:extLst>
          </p:cNvPr>
          <p:cNvSpPr>
            <a:spLocks noGrp="1"/>
          </p:cNvSpPr>
          <p:nvPr>
            <p:ph type="title"/>
          </p:nvPr>
        </p:nvSpPr>
        <p:spPr>
          <a:xfrm>
            <a:off x="4734426" y="230371"/>
            <a:ext cx="2723147" cy="1325563"/>
          </a:xfrm>
        </p:spPr>
        <p:txBody>
          <a:bodyPr/>
          <a:lstStyle/>
          <a:p>
            <a:r>
              <a:rPr lang="en-GB" sz="5400" b="1" dirty="0">
                <a:latin typeface="+mn-lt"/>
                <a:ea typeface="Verdana"/>
              </a:rPr>
              <a:t>Task 1 </a:t>
            </a:r>
            <a:endParaRPr lang="en-GB" sz="5400" b="1" dirty="0">
              <a:latin typeface="+mn-lt"/>
            </a:endParaRPr>
          </a:p>
        </p:txBody>
      </p:sp>
      <p:sp>
        <p:nvSpPr>
          <p:cNvPr id="5" name="Content Placeholder 2">
            <a:extLst>
              <a:ext uri="{FF2B5EF4-FFF2-40B4-BE49-F238E27FC236}">
                <a16:creationId xmlns:a16="http://schemas.microsoft.com/office/drawing/2014/main" id="{F4A25277-6533-E963-1F15-1FC59323F5C9}"/>
              </a:ext>
            </a:extLst>
          </p:cNvPr>
          <p:cNvSpPr>
            <a:spLocks noGrp="1"/>
          </p:cNvSpPr>
          <p:nvPr>
            <p:ph idx="1"/>
          </p:nvPr>
        </p:nvSpPr>
        <p:spPr>
          <a:xfrm>
            <a:off x="1046011" y="1292247"/>
            <a:ext cx="10515600" cy="4908429"/>
          </a:xfrm>
        </p:spPr>
        <p:txBody>
          <a:bodyPr vert="horz" lIns="91440" tIns="45720" rIns="91440" bIns="45720" rtlCol="0" anchor="t">
            <a:normAutofit/>
          </a:bodyPr>
          <a:lstStyle/>
          <a:p>
            <a:pPr marL="0" indent="0">
              <a:buNone/>
            </a:pPr>
            <a:endParaRPr lang="en-GB" sz="2800" dirty="0">
              <a:latin typeface="+mn-lt"/>
            </a:endParaRPr>
          </a:p>
          <a:p>
            <a:pPr marL="0" indent="0">
              <a:buNone/>
            </a:pPr>
            <a:endParaRPr lang="en-GB" sz="2800" b="1" u="sng" dirty="0">
              <a:latin typeface="+mn-lt"/>
              <a:cs typeface="Calibri"/>
            </a:endParaRPr>
          </a:p>
        </p:txBody>
      </p:sp>
      <p:sp>
        <p:nvSpPr>
          <p:cNvPr id="7" name="TextBox 6">
            <a:extLst>
              <a:ext uri="{FF2B5EF4-FFF2-40B4-BE49-F238E27FC236}">
                <a16:creationId xmlns:a16="http://schemas.microsoft.com/office/drawing/2014/main" id="{4A2D2C4D-02BA-F371-6D4F-E3FFE6D010D2}"/>
              </a:ext>
            </a:extLst>
          </p:cNvPr>
          <p:cNvSpPr txBox="1"/>
          <p:nvPr/>
        </p:nvSpPr>
        <p:spPr>
          <a:xfrm>
            <a:off x="690562" y="1714500"/>
            <a:ext cx="10470695" cy="627864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dirty="0">
                <a:cs typeface="Calibri"/>
              </a:rPr>
              <a:t>Mike Tyson was losing his fight to Evander in the 1</a:t>
            </a:r>
            <a:r>
              <a:rPr lang="en-GB" sz="2400" baseline="30000" dirty="0">
                <a:cs typeface="Calibri"/>
              </a:rPr>
              <a:t>st</a:t>
            </a:r>
            <a:r>
              <a:rPr lang="en-GB" sz="2400" dirty="0">
                <a:cs typeface="Calibri"/>
              </a:rPr>
              <a:t> video, he chose to bite Evander's ear in frustration as he could not see a way out.</a:t>
            </a:r>
          </a:p>
          <a:p>
            <a:endParaRPr lang="en-GB" sz="2400" dirty="0">
              <a:cs typeface="Calibri"/>
            </a:endParaRPr>
          </a:p>
          <a:p>
            <a:r>
              <a:rPr lang="en-GB" sz="2400" dirty="0">
                <a:cs typeface="Calibri"/>
              </a:rPr>
              <a:t>People saw this and had an widespread </a:t>
            </a:r>
            <a:r>
              <a:rPr lang="en-GB" sz="2400" b="1" dirty="0">
                <a:cs typeface="Calibri"/>
              </a:rPr>
              <a:t>negative response </a:t>
            </a:r>
            <a:r>
              <a:rPr lang="en-GB" sz="2400" dirty="0">
                <a:cs typeface="Calibri"/>
              </a:rPr>
              <a:t>– he was no longer a world champion but a sore loser who could not take losing as well as winning.</a:t>
            </a:r>
          </a:p>
          <a:p>
            <a:endParaRPr lang="en-GB" sz="2400" dirty="0">
              <a:cs typeface="Calibri"/>
            </a:endParaRPr>
          </a:p>
          <a:p>
            <a:r>
              <a:rPr lang="en-GB" sz="2400" dirty="0">
                <a:cs typeface="Calibri"/>
              </a:rPr>
              <a:t>Tyson Fury was also (seconds away from!) losing in the second video, instead he chose to stand up again and fight his way to the end – regardless of the outcome. </a:t>
            </a:r>
          </a:p>
          <a:p>
            <a:endParaRPr lang="en-GB" sz="2400" dirty="0">
              <a:cs typeface="Calibri"/>
            </a:endParaRPr>
          </a:p>
          <a:p>
            <a:r>
              <a:rPr lang="en-GB" sz="2400" dirty="0">
                <a:cs typeface="Calibri"/>
              </a:rPr>
              <a:t>The match was a draw but the public were completely focused on how he regained his composure and soldiered on – an overwhelmingly </a:t>
            </a:r>
            <a:r>
              <a:rPr lang="en-GB" sz="2400" b="1" dirty="0">
                <a:cs typeface="Calibri"/>
              </a:rPr>
              <a:t>positive response</a:t>
            </a:r>
            <a:r>
              <a:rPr lang="en-GB" sz="2400" dirty="0">
                <a:cs typeface="Calibri"/>
              </a:rPr>
              <a:t>. </a:t>
            </a:r>
          </a:p>
          <a:p>
            <a:endParaRPr lang="en-GB" sz="2400" dirty="0">
              <a:cs typeface="Calibri"/>
            </a:endParaRPr>
          </a:p>
          <a:p>
            <a:endParaRPr lang="en-GB" sz="2400" dirty="0">
              <a:cs typeface="Calibri"/>
            </a:endParaRPr>
          </a:p>
          <a:p>
            <a:endParaRPr lang="en-GB" sz="2400" dirty="0">
              <a:cs typeface="Calibri"/>
            </a:endParaRPr>
          </a:p>
          <a:p>
            <a:pPr marL="457200" indent="-457200">
              <a:buAutoNum type="arabicPeriod"/>
            </a:pPr>
            <a:endParaRPr lang="en-GB" dirty="0">
              <a:cs typeface="Calibri"/>
            </a:endParaRPr>
          </a:p>
          <a:p>
            <a:endParaRPr lang="en-GB" sz="2400" dirty="0">
              <a:cs typeface="Calibri"/>
            </a:endParaRPr>
          </a:p>
          <a:p>
            <a:endParaRPr lang="en-GB" sz="2400" dirty="0">
              <a:cs typeface="Calibri"/>
            </a:endParaRPr>
          </a:p>
        </p:txBody>
      </p:sp>
    </p:spTree>
    <p:extLst>
      <p:ext uri="{BB962C8B-B14F-4D97-AF65-F5344CB8AC3E}">
        <p14:creationId xmlns:p14="http://schemas.microsoft.com/office/powerpoint/2010/main" val="42578641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D8FE164-BE7D-2A94-42D0-4B334D7BE308}"/>
              </a:ext>
            </a:extLst>
          </p:cNvPr>
          <p:cNvSpPr>
            <a:spLocks noGrp="1"/>
          </p:cNvSpPr>
          <p:nvPr>
            <p:ph type="title"/>
          </p:nvPr>
        </p:nvSpPr>
        <p:spPr>
          <a:xfrm>
            <a:off x="4734426" y="230371"/>
            <a:ext cx="2723147" cy="1325563"/>
          </a:xfrm>
        </p:spPr>
        <p:txBody>
          <a:bodyPr/>
          <a:lstStyle/>
          <a:p>
            <a:r>
              <a:rPr lang="en-GB" sz="5400" b="1" dirty="0">
                <a:latin typeface="+mn-lt"/>
                <a:ea typeface="Verdana"/>
              </a:rPr>
              <a:t>Task 2 </a:t>
            </a:r>
            <a:endParaRPr lang="en-GB" sz="5400" b="1" dirty="0">
              <a:latin typeface="+mn-lt"/>
            </a:endParaRPr>
          </a:p>
        </p:txBody>
      </p:sp>
      <p:sp>
        <p:nvSpPr>
          <p:cNvPr id="5" name="Content Placeholder 2">
            <a:extLst>
              <a:ext uri="{FF2B5EF4-FFF2-40B4-BE49-F238E27FC236}">
                <a16:creationId xmlns:a16="http://schemas.microsoft.com/office/drawing/2014/main" id="{F4A25277-6533-E963-1F15-1FC59323F5C9}"/>
              </a:ext>
            </a:extLst>
          </p:cNvPr>
          <p:cNvSpPr>
            <a:spLocks noGrp="1"/>
          </p:cNvSpPr>
          <p:nvPr>
            <p:ph idx="1"/>
          </p:nvPr>
        </p:nvSpPr>
        <p:spPr>
          <a:xfrm>
            <a:off x="1046011" y="1292247"/>
            <a:ext cx="10515600" cy="4908429"/>
          </a:xfrm>
        </p:spPr>
        <p:txBody>
          <a:bodyPr vert="horz" lIns="91440" tIns="45720" rIns="91440" bIns="45720" rtlCol="0" anchor="t">
            <a:normAutofit/>
          </a:bodyPr>
          <a:lstStyle/>
          <a:p>
            <a:pPr marL="0" indent="0">
              <a:buNone/>
            </a:pPr>
            <a:endParaRPr lang="en-GB" sz="2800" dirty="0">
              <a:latin typeface="+mn-lt"/>
            </a:endParaRPr>
          </a:p>
          <a:p>
            <a:pPr marL="0" indent="0">
              <a:buNone/>
            </a:pPr>
            <a:endParaRPr lang="en-GB" sz="2800" b="1" u="sng" dirty="0">
              <a:latin typeface="+mn-lt"/>
              <a:cs typeface="Calibri"/>
            </a:endParaRPr>
          </a:p>
        </p:txBody>
      </p:sp>
      <p:sp>
        <p:nvSpPr>
          <p:cNvPr id="7" name="TextBox 6">
            <a:extLst>
              <a:ext uri="{FF2B5EF4-FFF2-40B4-BE49-F238E27FC236}">
                <a16:creationId xmlns:a16="http://schemas.microsoft.com/office/drawing/2014/main" id="{4A2D2C4D-02BA-F371-6D4F-E3FFE6D010D2}"/>
              </a:ext>
            </a:extLst>
          </p:cNvPr>
          <p:cNvSpPr txBox="1"/>
          <p:nvPr/>
        </p:nvSpPr>
        <p:spPr>
          <a:xfrm>
            <a:off x="690562" y="1714500"/>
            <a:ext cx="10470695" cy="618630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dirty="0">
                <a:cs typeface="Calibri"/>
              </a:rPr>
              <a:t>Write down something you have done in the past that has received a negative response (could be from friends, teachers, family etc.)</a:t>
            </a:r>
          </a:p>
          <a:p>
            <a:endParaRPr lang="en-GB" sz="2400" dirty="0">
              <a:cs typeface="Calibri"/>
            </a:endParaRPr>
          </a:p>
          <a:p>
            <a:endParaRPr lang="en-GB" sz="2400" dirty="0">
              <a:cs typeface="Calibri"/>
            </a:endParaRPr>
          </a:p>
          <a:p>
            <a:endParaRPr lang="en-US" dirty="0">
              <a:cs typeface="Calibri"/>
            </a:endParaRPr>
          </a:p>
          <a:p>
            <a:r>
              <a:rPr lang="en-GB" sz="2400" dirty="0">
                <a:cs typeface="Calibri"/>
              </a:rPr>
              <a:t>Why do you think they responded this way?</a:t>
            </a:r>
          </a:p>
          <a:p>
            <a:endParaRPr lang="en-GB" sz="2400" dirty="0">
              <a:cs typeface="Calibri"/>
            </a:endParaRPr>
          </a:p>
          <a:p>
            <a:endParaRPr lang="en-GB" sz="2400" dirty="0">
              <a:cs typeface="Calibri"/>
            </a:endParaRPr>
          </a:p>
          <a:p>
            <a:endParaRPr lang="en-GB" sz="2400" dirty="0">
              <a:cs typeface="Calibri"/>
            </a:endParaRPr>
          </a:p>
          <a:p>
            <a:r>
              <a:rPr lang="en-GB" sz="2400" dirty="0">
                <a:ea typeface="+mn-lt"/>
                <a:cs typeface="+mn-lt"/>
              </a:rPr>
              <a:t>Write down what you could have done differently to get a better response.</a:t>
            </a:r>
            <a:endParaRPr lang="en-US" sz="2400" dirty="0">
              <a:ea typeface="+mn-lt"/>
              <a:cs typeface="+mn-lt"/>
            </a:endParaRPr>
          </a:p>
          <a:p>
            <a:endParaRPr lang="en-GB" sz="2400" dirty="0">
              <a:cs typeface="Calibri"/>
            </a:endParaRPr>
          </a:p>
          <a:p>
            <a:endParaRPr lang="en-GB" sz="2400" dirty="0">
              <a:cs typeface="Calibri"/>
            </a:endParaRPr>
          </a:p>
          <a:p>
            <a:endParaRPr lang="en-GB" sz="2400" dirty="0">
              <a:cs typeface="Calibri"/>
            </a:endParaRPr>
          </a:p>
          <a:p>
            <a:endParaRPr lang="en-GB" sz="2400" dirty="0">
              <a:cs typeface="Calibri"/>
            </a:endParaRPr>
          </a:p>
          <a:p>
            <a:pPr marL="457200" indent="-457200">
              <a:buAutoNum type="arabicPeriod"/>
            </a:pPr>
            <a:endParaRPr lang="en-GB" dirty="0">
              <a:cs typeface="Calibri"/>
            </a:endParaRPr>
          </a:p>
          <a:p>
            <a:endParaRPr lang="en-GB" sz="2400" dirty="0">
              <a:cs typeface="Calibri"/>
            </a:endParaRPr>
          </a:p>
          <a:p>
            <a:endParaRPr lang="en-GB" sz="2400" dirty="0">
              <a:cs typeface="Calibri"/>
            </a:endParaRPr>
          </a:p>
        </p:txBody>
      </p:sp>
    </p:spTree>
    <p:extLst>
      <p:ext uri="{BB962C8B-B14F-4D97-AF65-F5344CB8AC3E}">
        <p14:creationId xmlns:p14="http://schemas.microsoft.com/office/powerpoint/2010/main" val="8926111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D8FE164-BE7D-2A94-42D0-4B334D7BE308}"/>
              </a:ext>
            </a:extLst>
          </p:cNvPr>
          <p:cNvSpPr>
            <a:spLocks noGrp="1"/>
          </p:cNvSpPr>
          <p:nvPr>
            <p:ph type="title"/>
          </p:nvPr>
        </p:nvSpPr>
        <p:spPr>
          <a:xfrm>
            <a:off x="616378" y="1322785"/>
            <a:ext cx="10420910" cy="2673481"/>
          </a:xfrm>
        </p:spPr>
        <p:txBody>
          <a:bodyPr lIns="91440" tIns="45720" rIns="91440" bIns="45720" anchor="t">
            <a:normAutofit fontScale="90000"/>
          </a:bodyPr>
          <a:lstStyle/>
          <a:p>
            <a:r>
              <a:rPr lang="en-GB" sz="1800" dirty="0">
                <a:latin typeface="Verdana"/>
                <a:ea typeface="Verdana"/>
                <a:cs typeface="Calibri Light"/>
              </a:rPr>
              <a:t>The decisions you make can often have an effect on those around you, these may be people who care about you and only want to support you in becoming the best that you can be.</a:t>
            </a:r>
            <a:br>
              <a:rPr lang="en-GB" sz="1800" dirty="0">
                <a:latin typeface="Verdana"/>
                <a:ea typeface="Verdana"/>
                <a:cs typeface="Calibri Light"/>
              </a:rPr>
            </a:br>
            <a:br>
              <a:rPr lang="en-GB" sz="1800" dirty="0">
                <a:latin typeface="Verdana"/>
                <a:ea typeface="Verdana"/>
                <a:cs typeface="Calibri Light"/>
              </a:rPr>
            </a:br>
            <a:r>
              <a:rPr lang="en-GB" sz="1800" dirty="0">
                <a:latin typeface="Verdana"/>
                <a:ea typeface="Verdana"/>
                <a:cs typeface="Calibri Light"/>
              </a:rPr>
              <a:t>The points below will hopefully help with </a:t>
            </a:r>
            <a:r>
              <a:rPr lang="en-GB" sz="1800" b="1" dirty="0">
                <a:latin typeface="Verdana"/>
                <a:ea typeface="Verdana"/>
                <a:cs typeface="Calibri Light"/>
              </a:rPr>
              <a:t>deciding on how best to act before you do</a:t>
            </a:r>
            <a:r>
              <a:rPr lang="en-GB" sz="1800" dirty="0">
                <a:latin typeface="Verdana"/>
                <a:ea typeface="Verdana"/>
                <a:cs typeface="Calibri Light"/>
              </a:rPr>
              <a:t>:</a:t>
            </a:r>
            <a:br>
              <a:rPr lang="en-GB" sz="1800" dirty="0">
                <a:latin typeface="Verdana"/>
                <a:ea typeface="Verdana"/>
                <a:cs typeface="Calibri Light"/>
              </a:rPr>
            </a:br>
            <a:br>
              <a:rPr lang="en-GB" sz="1800" dirty="0">
                <a:latin typeface="Verdana"/>
                <a:ea typeface="Verdana"/>
                <a:cs typeface="Calibri Light"/>
              </a:rPr>
            </a:br>
            <a:br>
              <a:rPr lang="en-GB" sz="1800" dirty="0">
                <a:latin typeface="Verdana"/>
                <a:ea typeface="Verdana"/>
                <a:cs typeface="Calibri Light"/>
              </a:rPr>
            </a:br>
            <a:br>
              <a:rPr lang="en-GB" sz="1800" dirty="0">
                <a:latin typeface="Verdana"/>
                <a:ea typeface="Verdana"/>
                <a:cs typeface="Calibri Light"/>
              </a:rPr>
            </a:br>
            <a:br>
              <a:rPr lang="en-GB" sz="1800" dirty="0">
                <a:latin typeface="Verdana"/>
                <a:ea typeface="Verdana"/>
                <a:cs typeface="Calibri Light"/>
              </a:rPr>
            </a:br>
            <a:br>
              <a:rPr lang="en-GB" sz="1800" dirty="0">
                <a:latin typeface="Verdana"/>
                <a:ea typeface="Verdana"/>
                <a:cs typeface="Calibri Light"/>
              </a:rPr>
            </a:br>
            <a:br>
              <a:rPr lang="en-GB" sz="1800" dirty="0">
                <a:latin typeface="Verdana"/>
                <a:ea typeface="Verdana"/>
                <a:cs typeface="Calibri Light"/>
              </a:rPr>
            </a:br>
            <a:endParaRPr lang="en-GB" sz="1800" dirty="0">
              <a:latin typeface="Verdana"/>
              <a:ea typeface="Verdana"/>
              <a:cs typeface="Calibri Light"/>
            </a:endParaRPr>
          </a:p>
        </p:txBody>
      </p:sp>
      <p:sp>
        <p:nvSpPr>
          <p:cNvPr id="2" name="TextBox 1">
            <a:extLst>
              <a:ext uri="{FF2B5EF4-FFF2-40B4-BE49-F238E27FC236}">
                <a16:creationId xmlns:a16="http://schemas.microsoft.com/office/drawing/2014/main" id="{E42D0695-C66E-4EDC-90F9-F0460187EC18}"/>
              </a:ext>
            </a:extLst>
          </p:cNvPr>
          <p:cNvSpPr txBox="1"/>
          <p:nvPr/>
        </p:nvSpPr>
        <p:spPr>
          <a:xfrm>
            <a:off x="1092200" y="2438400"/>
            <a:ext cx="10309155" cy="3693319"/>
          </a:xfrm>
          <a:prstGeom prst="rect">
            <a:avLst/>
          </a:prstGeom>
          <a:noFill/>
        </p:spPr>
        <p:txBody>
          <a:bodyPr wrap="square" rtlCol="0">
            <a:spAutoFit/>
          </a:bodyPr>
          <a:lstStyle/>
          <a:p>
            <a:pPr marL="285750" indent="-285750">
              <a:buFont typeface="Arial" panose="020B0604020202020204" pitchFamily="34" charset="0"/>
              <a:buChar char="•"/>
            </a:pPr>
            <a:r>
              <a:rPr lang="en-GB" u="sng" dirty="0"/>
              <a:t>Why</a:t>
            </a:r>
            <a:r>
              <a:rPr lang="en-GB" dirty="0"/>
              <a:t> do I want to do this?</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What </a:t>
            </a:r>
            <a:r>
              <a:rPr lang="en-GB" u="sng" dirty="0"/>
              <a:t>benefit</a:t>
            </a:r>
            <a:r>
              <a:rPr lang="en-GB" dirty="0"/>
              <a:t> will it have for me?</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u="sng" dirty="0"/>
              <a:t>Who</a:t>
            </a:r>
            <a:r>
              <a:rPr lang="en-GB" dirty="0"/>
              <a:t> will it affect?</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u="sng" dirty="0"/>
              <a:t>How</a:t>
            </a:r>
            <a:r>
              <a:rPr lang="en-GB" dirty="0"/>
              <a:t> will they react?</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How do I </a:t>
            </a:r>
            <a:r>
              <a:rPr lang="en-GB" u="sng" dirty="0"/>
              <a:t>want</a:t>
            </a:r>
            <a:r>
              <a:rPr lang="en-GB" dirty="0"/>
              <a:t> these people to react?</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b="1" u="sng" dirty="0">
                <a:solidFill>
                  <a:srgbClr val="FF0000"/>
                </a:solidFill>
              </a:rPr>
              <a:t>Finally</a:t>
            </a:r>
            <a:r>
              <a:rPr lang="en-GB" b="1" dirty="0">
                <a:solidFill>
                  <a:srgbClr val="FF0000"/>
                </a:solidFill>
              </a:rPr>
              <a:t> – Should I do it?</a:t>
            </a:r>
          </a:p>
          <a:p>
            <a:pPr marL="285750" indent="-285750">
              <a:buFont typeface="Arial" panose="020B0604020202020204" pitchFamily="34" charset="0"/>
              <a:buChar char="•"/>
            </a:pPr>
            <a:endParaRPr lang="en-GB" dirty="0"/>
          </a:p>
          <a:p>
            <a:r>
              <a:rPr lang="en-GB" dirty="0"/>
              <a:t>If the answers to the questions above are positive then do it! If not think what might be a better option. </a:t>
            </a:r>
          </a:p>
        </p:txBody>
      </p:sp>
    </p:spTree>
    <p:extLst>
      <p:ext uri="{BB962C8B-B14F-4D97-AF65-F5344CB8AC3E}">
        <p14:creationId xmlns:p14="http://schemas.microsoft.com/office/powerpoint/2010/main" val="8424606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9A88AAA-6B5E-93BA-40A7-B206419FEBE6}"/>
              </a:ext>
            </a:extLst>
          </p:cNvPr>
          <p:cNvSpPr>
            <a:spLocks noGrp="1"/>
          </p:cNvSpPr>
          <p:nvPr>
            <p:ph idx="1"/>
          </p:nvPr>
        </p:nvSpPr>
        <p:spPr>
          <a:xfrm>
            <a:off x="361950" y="1417411"/>
            <a:ext cx="11508921" cy="4351338"/>
          </a:xfrm>
        </p:spPr>
        <p:txBody>
          <a:bodyPr vert="horz" lIns="91440" tIns="45720" rIns="91440" bIns="45720" rtlCol="0" anchor="t">
            <a:normAutofit/>
          </a:bodyPr>
          <a:lstStyle/>
          <a:p>
            <a:pPr marL="342900" indent="-342900"/>
            <a:endParaRPr lang="en-GB" sz="2800" dirty="0"/>
          </a:p>
          <a:p>
            <a:pPr marL="342900" indent="-342900">
              <a:buFont typeface="Arial" panose="020B0604020202020204" pitchFamily="34" charset="0"/>
              <a:buChar char="•"/>
            </a:pPr>
            <a:endParaRPr lang="en-GB" sz="2800" dirty="0"/>
          </a:p>
          <a:p>
            <a:pPr marL="342900" indent="-342900">
              <a:buFont typeface="Arial" panose="020B0604020202020204" pitchFamily="34" charset="0"/>
              <a:buChar char="•"/>
            </a:pPr>
            <a:endParaRPr lang="en-GB" sz="2800" dirty="0"/>
          </a:p>
          <a:p>
            <a:pPr marL="342900" indent="-342900"/>
            <a:endParaRPr lang="en-GB" dirty="0"/>
          </a:p>
          <a:p>
            <a:pPr marL="342900" indent="-342900"/>
            <a:endParaRPr lang="en-GB" dirty="0"/>
          </a:p>
        </p:txBody>
      </p:sp>
      <p:sp>
        <p:nvSpPr>
          <p:cNvPr id="6" name="TextBox 5">
            <a:extLst>
              <a:ext uri="{FF2B5EF4-FFF2-40B4-BE49-F238E27FC236}">
                <a16:creationId xmlns:a16="http://schemas.microsoft.com/office/drawing/2014/main" id="{0581C555-442D-CB4B-37A4-17CA4203CED4}"/>
              </a:ext>
            </a:extLst>
          </p:cNvPr>
          <p:cNvSpPr txBox="1"/>
          <p:nvPr/>
        </p:nvSpPr>
        <p:spPr>
          <a:xfrm>
            <a:off x="1712310" y="205827"/>
            <a:ext cx="8835258" cy="606319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3200" b="1" dirty="0">
                <a:cs typeface="Calibri"/>
              </a:rPr>
              <a:t>Learning:</a:t>
            </a:r>
          </a:p>
          <a:p>
            <a:endParaRPr lang="en-GB" sz="3200" dirty="0">
              <a:cs typeface="Calibri"/>
            </a:endParaRPr>
          </a:p>
          <a:p>
            <a:pPr marL="457200" indent="-457200">
              <a:buFont typeface="Arial"/>
              <a:buChar char="•"/>
            </a:pPr>
            <a:r>
              <a:rPr lang="en-GB" sz="3200" dirty="0">
                <a:cs typeface="Calibri"/>
              </a:rPr>
              <a:t>Think before you act</a:t>
            </a:r>
          </a:p>
          <a:p>
            <a:pPr marL="457200" indent="-457200">
              <a:buFont typeface="Arial"/>
              <a:buChar char="•"/>
            </a:pPr>
            <a:endParaRPr lang="en-GB" sz="3200" dirty="0">
              <a:cs typeface="Calibri"/>
            </a:endParaRPr>
          </a:p>
          <a:p>
            <a:pPr marL="457200" indent="-457200">
              <a:buFont typeface="Arial"/>
              <a:buChar char="•"/>
            </a:pPr>
            <a:r>
              <a:rPr lang="en-GB" sz="3200" dirty="0">
                <a:cs typeface="Calibri"/>
              </a:rPr>
              <a:t>Will you actions help you moving forwards</a:t>
            </a:r>
          </a:p>
          <a:p>
            <a:pPr marL="457200" indent="-457200">
              <a:buFont typeface="Arial"/>
              <a:buChar char="•"/>
            </a:pPr>
            <a:endParaRPr lang="en-GB" sz="3200" dirty="0">
              <a:cs typeface="Calibri"/>
            </a:endParaRPr>
          </a:p>
          <a:p>
            <a:pPr marL="457200" indent="-457200">
              <a:buFont typeface="Arial"/>
              <a:buChar char="•"/>
            </a:pPr>
            <a:r>
              <a:rPr lang="en-GB" sz="3200" dirty="0">
                <a:cs typeface="Calibri"/>
              </a:rPr>
              <a:t>How will your actions be perceived by others?</a:t>
            </a:r>
          </a:p>
          <a:p>
            <a:pPr marL="457200" indent="-457200">
              <a:buFont typeface="Arial"/>
              <a:buChar char="•"/>
            </a:pPr>
            <a:endParaRPr lang="en-GB" sz="3200" dirty="0">
              <a:cs typeface="Calibri"/>
            </a:endParaRPr>
          </a:p>
          <a:p>
            <a:pPr marL="457200" indent="-457200">
              <a:buFont typeface="Arial"/>
              <a:buChar char="•"/>
            </a:pPr>
            <a:r>
              <a:rPr lang="en-GB" sz="3200" dirty="0">
                <a:cs typeface="Calibri"/>
              </a:rPr>
              <a:t>Does this make you feel good/bad?</a:t>
            </a:r>
          </a:p>
          <a:p>
            <a:pPr marL="457200" indent="-457200">
              <a:buFont typeface="Arial"/>
              <a:buChar char="•"/>
            </a:pPr>
            <a:endParaRPr lang="en-GB" sz="3200" dirty="0">
              <a:cs typeface="Calibri"/>
            </a:endParaRPr>
          </a:p>
          <a:p>
            <a:pPr marL="457200" indent="-457200">
              <a:buFont typeface="Arial"/>
              <a:buChar char="•"/>
            </a:pPr>
            <a:r>
              <a:rPr lang="en-GB" sz="3200" dirty="0">
                <a:cs typeface="Calibri"/>
              </a:rPr>
              <a:t>Should you do it?</a:t>
            </a:r>
          </a:p>
          <a:p>
            <a:endParaRPr lang="en-GB" dirty="0">
              <a:cs typeface="Calibri"/>
            </a:endParaRPr>
          </a:p>
          <a:p>
            <a:endParaRPr lang="en-GB" dirty="0">
              <a:cs typeface="Calibri"/>
            </a:endParaRPr>
          </a:p>
        </p:txBody>
      </p:sp>
    </p:spTree>
    <p:extLst>
      <p:ext uri="{BB962C8B-B14F-4D97-AF65-F5344CB8AC3E}">
        <p14:creationId xmlns:p14="http://schemas.microsoft.com/office/powerpoint/2010/main" val="21288440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D68CAF676501B44960A77BBD2A9CD08" ma:contentTypeVersion="15" ma:contentTypeDescription="Create a new document." ma:contentTypeScope="" ma:versionID="c845b75bb7d6ae0d4bf162039ef94a3d">
  <xsd:schema xmlns:xsd="http://www.w3.org/2001/XMLSchema" xmlns:xs="http://www.w3.org/2001/XMLSchema" xmlns:p="http://schemas.microsoft.com/office/2006/metadata/properties" xmlns:ns3="57565e44-8b24-4f66-aa76-9dc29aad0991" xmlns:ns4="c831d9e8-80e4-4025-8f7f-e56b4d92be4a" targetNamespace="http://schemas.microsoft.com/office/2006/metadata/properties" ma:root="true" ma:fieldsID="46d2a5baf014765b6d885a737b83a927" ns3:_="" ns4:_="">
    <xsd:import namespace="57565e44-8b24-4f66-aa76-9dc29aad0991"/>
    <xsd:import namespace="c831d9e8-80e4-4025-8f7f-e56b4d92be4a"/>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KeyPoints" minOccurs="0"/>
                <xsd:element ref="ns3:MediaServiceKeyPoints" minOccurs="0"/>
                <xsd:element ref="ns4:SharedWithUsers" minOccurs="0"/>
                <xsd:element ref="ns4:SharedWithDetails" minOccurs="0"/>
                <xsd:element ref="ns4:SharingHintHash" minOccurs="0"/>
                <xsd:element ref="ns3:MediaLengthInSeconds" minOccurs="0"/>
                <xsd:element ref="ns3:MediaServiceAutoTags" minOccurs="0"/>
                <xsd:element ref="ns3:MediaServiceLocation" minOccurs="0"/>
                <xsd:element ref="ns3:MediaServiceOCR" minOccurs="0"/>
                <xsd:element ref="ns3:MediaServiceGenerationTime" minOccurs="0"/>
                <xsd:element ref="ns3:MediaServiceEventHashCode"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7565e44-8b24-4f66-aa76-9dc29aad099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KeyPoints" ma:index="11" nillable="true" ma:displayName="MediaServiceAutoKeyPoints" ma:hidden="true" ma:internalName="MediaServiceAutoKeyPoints" ma:readOnly="true">
      <xsd:simpleType>
        <xsd:restriction base="dms:Note"/>
      </xsd:simpleType>
    </xsd:element>
    <xsd:element name="MediaServiceKeyPoints" ma:index="12" nillable="true" ma:displayName="KeyPoints" ma:internalName="MediaServiceKeyPoints" ma:readOnly="true">
      <xsd:simpleType>
        <xsd:restriction base="dms:Note">
          <xsd:maxLength value="255"/>
        </xsd:restriction>
      </xsd:simpleType>
    </xsd:element>
    <xsd:element name="MediaLengthInSeconds" ma:index="16" nillable="true" ma:displayName="MediaLengthInSeconds" ma:hidden="true" ma:internalName="MediaLengthInSeconds" ma:readOnly="true">
      <xsd:simpleType>
        <xsd:restriction base="dms:Unknown"/>
      </xsd:simpleType>
    </xsd:element>
    <xsd:element name="MediaServiceAutoTags" ma:index="17" nillable="true" ma:displayName="Tags" ma:internalName="MediaServiceAutoTags"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GenerationTime" ma:index="20" nillable="true" ma:displayName="MediaServiceGenerationTime" ma:hidden="true" ma:internalName="MediaServiceGenerationTime" ma:readOnly="true">
      <xsd:simpleType>
        <xsd:restriction base="dms:Text"/>
      </xsd:simpleType>
    </xsd:element>
    <xsd:element name="MediaServiceEventHashCode" ma:index="21" nillable="true" ma:displayName="MediaServiceEventHashCode" ma:hidden="true" ma:internalName="MediaServiceEventHashCode" ma:readOnly="true">
      <xsd:simpleType>
        <xsd:restriction base="dms:Text"/>
      </xsd:simpleType>
    </xsd:element>
    <xsd:element name="_activity" ma:index="22" nillable="true" ma:displayName="_activity" ma:hidden="true" ma:internalName="_activity">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c831d9e8-80e4-4025-8f7f-e56b4d92be4a"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SharingHintHash" ma:index="15"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57565e44-8b24-4f66-aa76-9dc29aad0991" xsi:nil="true"/>
  </documentManagement>
</p:properties>
</file>

<file path=customXml/itemProps1.xml><?xml version="1.0" encoding="utf-8"?>
<ds:datastoreItem xmlns:ds="http://schemas.openxmlformats.org/officeDocument/2006/customXml" ds:itemID="{88B74FF1-3C92-44B2-998C-13552122BB6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7565e44-8b24-4f66-aa76-9dc29aad0991"/>
    <ds:schemaRef ds:uri="c831d9e8-80e4-4025-8f7f-e56b4d92be4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0E8CBD5-64DD-4407-BC2C-1F24C2B26844}">
  <ds:schemaRefs>
    <ds:schemaRef ds:uri="http://schemas.microsoft.com/sharepoint/v3/contenttype/forms"/>
  </ds:schemaRefs>
</ds:datastoreItem>
</file>

<file path=customXml/itemProps3.xml><?xml version="1.0" encoding="utf-8"?>
<ds:datastoreItem xmlns:ds="http://schemas.openxmlformats.org/officeDocument/2006/customXml" ds:itemID="{D32B058A-7BC4-4B69-9AF9-C561F650CFE8}">
  <ds:schemaRefs>
    <ds:schemaRef ds:uri="http://schemas.microsoft.com/office/2006/metadata/properties"/>
    <ds:schemaRef ds:uri="c831d9e8-80e4-4025-8f7f-e56b4d92be4a"/>
    <ds:schemaRef ds:uri="http://purl.org/dc/terms/"/>
    <ds:schemaRef ds:uri="http://schemas.openxmlformats.org/package/2006/metadata/core-properties"/>
    <ds:schemaRef ds:uri="http://purl.org/dc/dcmitype/"/>
    <ds:schemaRef ds:uri="http://schemas.microsoft.com/office/infopath/2007/PartnerControls"/>
    <ds:schemaRef ds:uri="http://schemas.microsoft.com/office/2006/documentManagement/types"/>
    <ds:schemaRef ds:uri="57565e44-8b24-4f66-aa76-9dc29aad0991"/>
    <ds:schemaRef ds:uri="http://www.w3.org/XML/1998/namespac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6705</TotalTime>
  <Words>464</Words>
  <Application>Microsoft Office PowerPoint</Application>
  <PresentationFormat>Widescreen</PresentationFormat>
  <Paragraphs>100</Paragraphs>
  <Slides>8</Slides>
  <Notes>0</Notes>
  <HiddenSlides>0</HiddenSlides>
  <MMClips>2</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Calibri</vt:lpstr>
      <vt:lpstr>Verdana</vt:lpstr>
      <vt:lpstr>Office Theme</vt:lpstr>
      <vt:lpstr>PowerPoint Presentation</vt:lpstr>
      <vt:lpstr>To be able to identify when your actions may lead to a negative response.</vt:lpstr>
      <vt:lpstr>Task 1 </vt:lpstr>
      <vt:lpstr>Task 1 </vt:lpstr>
      <vt:lpstr>Task 1 </vt:lpstr>
      <vt:lpstr>Task 2 </vt:lpstr>
      <vt:lpstr>The decisions you make can often have an effect on those around you, these may be people who care about you and only want to support you in becoming the best that you can be.  The points below will hopefully help with deciding on how best to act before you do: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Shaun Furzer</dc:creator>
  <cp:lastModifiedBy>G Collins</cp:lastModifiedBy>
  <cp:revision>862</cp:revision>
  <dcterms:created xsi:type="dcterms:W3CDTF">2020-10-07T13:55:11Z</dcterms:created>
  <dcterms:modified xsi:type="dcterms:W3CDTF">2023-03-14T06:46:40Z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0x0101000D68CAF676501B44960A77BBD2A9CD08</vt:lpwstr>
  </property>
</Properties>
</file>