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9" r:id="rId3"/>
    <p:sldId id="258" r:id="rId4"/>
    <p:sldId id="257" r:id="rId5"/>
    <p:sldId id="278" r:id="rId6"/>
    <p:sldId id="346" r:id="rId7"/>
    <p:sldId id="343" r:id="rId8"/>
    <p:sldId id="347" r:id="rId9"/>
    <p:sldId id="259" r:id="rId10"/>
    <p:sldId id="260" r:id="rId11"/>
    <p:sldId id="261" r:id="rId12"/>
    <p:sldId id="262" r:id="rId13"/>
    <p:sldId id="264" r:id="rId14"/>
    <p:sldId id="265" r:id="rId15"/>
    <p:sldId id="351" r:id="rId16"/>
    <p:sldId id="354" r:id="rId17"/>
    <p:sldId id="352" r:id="rId18"/>
    <p:sldId id="353" r:id="rId19"/>
    <p:sldId id="355" r:id="rId20"/>
    <p:sldId id="348" r:id="rId21"/>
    <p:sldId id="350" r:id="rId22"/>
    <p:sldId id="27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EBD1BD-2E54-BA15-83DB-0E66E57BD477}" v="371" dt="2023-04-17T15:21:56.489"/>
    <p1510:client id="{CA923A0A-0EE0-7576-9C81-B4BBD2B8C98A}" v="1" dt="2023-03-29T13:59:11.621"/>
    <p1510:client id="{D9D2BA98-7F58-1C61-0659-0B6513F92B91}" v="110" dt="2023-03-29T12:19:24.1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129053-C47B-41DC-8E65-E4EA728CA6AE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A85703-ACFB-4F51-B874-5B582416422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Highlighting text</a:t>
          </a:r>
          <a:endParaRPr lang="en-US"/>
        </a:p>
      </dgm:t>
    </dgm:pt>
    <dgm:pt modelId="{1182CDF1-200D-4556-9C01-2C6A15C1F5F5}" type="parTrans" cxnId="{A56744C9-21CE-4B5A-8ED9-ED8E0E350979}">
      <dgm:prSet/>
      <dgm:spPr/>
      <dgm:t>
        <a:bodyPr/>
        <a:lstStyle/>
        <a:p>
          <a:endParaRPr lang="en-US"/>
        </a:p>
      </dgm:t>
    </dgm:pt>
    <dgm:pt modelId="{120A88E0-1F08-4A93-A71E-4874C541D9EE}" type="sibTrans" cxnId="{A56744C9-21CE-4B5A-8ED9-ED8E0E350979}">
      <dgm:prSet/>
      <dgm:spPr/>
      <dgm:t>
        <a:bodyPr/>
        <a:lstStyle/>
        <a:p>
          <a:endParaRPr lang="en-US"/>
        </a:p>
      </dgm:t>
    </dgm:pt>
    <dgm:pt modelId="{40B093F6-B137-4BC7-BB07-25407C74804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Re-reading notes</a:t>
          </a:r>
          <a:endParaRPr lang="en-US"/>
        </a:p>
      </dgm:t>
    </dgm:pt>
    <dgm:pt modelId="{0834CB72-2E81-417E-B65E-B4B63D7317C0}" type="parTrans" cxnId="{B66FF4B8-7270-4E14-84FE-30F4C06DB3DC}">
      <dgm:prSet/>
      <dgm:spPr/>
      <dgm:t>
        <a:bodyPr/>
        <a:lstStyle/>
        <a:p>
          <a:endParaRPr lang="en-US"/>
        </a:p>
      </dgm:t>
    </dgm:pt>
    <dgm:pt modelId="{C5574ECC-4DCF-4E83-B432-D9604F9D4C5F}" type="sibTrans" cxnId="{B66FF4B8-7270-4E14-84FE-30F4C06DB3DC}">
      <dgm:prSet/>
      <dgm:spPr/>
      <dgm:t>
        <a:bodyPr/>
        <a:lstStyle/>
        <a:p>
          <a:endParaRPr lang="en-US"/>
        </a:p>
      </dgm:t>
    </dgm:pt>
    <dgm:pt modelId="{6CDCF313-2B7A-4D9C-9A57-99A11EB9973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Summarising text</a:t>
          </a:r>
          <a:endParaRPr lang="en-US"/>
        </a:p>
      </dgm:t>
    </dgm:pt>
    <dgm:pt modelId="{2D06342A-FFBE-43AF-B8A0-702E8DF82545}" type="parTrans" cxnId="{B5BC9E8A-3D48-42B1-A841-0FCB22BC4CDD}">
      <dgm:prSet/>
      <dgm:spPr/>
      <dgm:t>
        <a:bodyPr/>
        <a:lstStyle/>
        <a:p>
          <a:endParaRPr lang="en-US"/>
        </a:p>
      </dgm:t>
    </dgm:pt>
    <dgm:pt modelId="{9C09BF3E-416D-4787-A3E5-193DD67CF033}" type="sibTrans" cxnId="{B5BC9E8A-3D48-42B1-A841-0FCB22BC4CDD}">
      <dgm:prSet/>
      <dgm:spPr/>
      <dgm:t>
        <a:bodyPr/>
        <a:lstStyle/>
        <a:p>
          <a:endParaRPr lang="en-US"/>
        </a:p>
      </dgm:t>
    </dgm:pt>
    <dgm:pt modelId="{6A69D055-59F1-40CA-AB42-980F375249F0}" type="pres">
      <dgm:prSet presAssocID="{9F129053-C47B-41DC-8E65-E4EA728CA6AE}" presName="root" presStyleCnt="0">
        <dgm:presLayoutVars>
          <dgm:dir/>
          <dgm:resizeHandles val="exact"/>
        </dgm:presLayoutVars>
      </dgm:prSet>
      <dgm:spPr/>
    </dgm:pt>
    <dgm:pt modelId="{9A23136D-7477-4FD0-85E8-76A579CE01D6}" type="pres">
      <dgm:prSet presAssocID="{36A85703-ACFB-4F51-B874-5B582416422F}" presName="compNode" presStyleCnt="0"/>
      <dgm:spPr/>
    </dgm:pt>
    <dgm:pt modelId="{66EADED6-5CB6-42CA-A20D-108EE14F6445}" type="pres">
      <dgm:prSet presAssocID="{36A85703-ACFB-4F51-B874-5B582416422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070A22CE-E152-498D-B857-161342B41104}" type="pres">
      <dgm:prSet presAssocID="{36A85703-ACFB-4F51-B874-5B582416422F}" presName="spaceRect" presStyleCnt="0"/>
      <dgm:spPr/>
    </dgm:pt>
    <dgm:pt modelId="{3E401578-8777-48D0-8A91-7F4A71FBE5F8}" type="pres">
      <dgm:prSet presAssocID="{36A85703-ACFB-4F51-B874-5B582416422F}" presName="textRect" presStyleLbl="revTx" presStyleIdx="0" presStyleCnt="3">
        <dgm:presLayoutVars>
          <dgm:chMax val="1"/>
          <dgm:chPref val="1"/>
        </dgm:presLayoutVars>
      </dgm:prSet>
      <dgm:spPr/>
    </dgm:pt>
    <dgm:pt modelId="{C56F76E7-B6DF-438B-96E2-32210D47F4A7}" type="pres">
      <dgm:prSet presAssocID="{120A88E0-1F08-4A93-A71E-4874C541D9EE}" presName="sibTrans" presStyleCnt="0"/>
      <dgm:spPr/>
    </dgm:pt>
    <dgm:pt modelId="{DC90F95E-D5CE-488E-8273-C5842DC109FD}" type="pres">
      <dgm:prSet presAssocID="{40B093F6-B137-4BC7-BB07-25407C748044}" presName="compNode" presStyleCnt="0"/>
      <dgm:spPr/>
    </dgm:pt>
    <dgm:pt modelId="{323ABED7-1DC7-4214-BFE1-D8B5A5ADA82B}" type="pres">
      <dgm:prSet presAssocID="{40B093F6-B137-4BC7-BB07-25407C74804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2E75D2FB-4647-4A8B-B1A6-628B4356436D}" type="pres">
      <dgm:prSet presAssocID="{40B093F6-B137-4BC7-BB07-25407C748044}" presName="spaceRect" presStyleCnt="0"/>
      <dgm:spPr/>
    </dgm:pt>
    <dgm:pt modelId="{28D63236-46EA-4E28-9726-499E3CE1D9BB}" type="pres">
      <dgm:prSet presAssocID="{40B093F6-B137-4BC7-BB07-25407C748044}" presName="textRect" presStyleLbl="revTx" presStyleIdx="1" presStyleCnt="3">
        <dgm:presLayoutVars>
          <dgm:chMax val="1"/>
          <dgm:chPref val="1"/>
        </dgm:presLayoutVars>
      </dgm:prSet>
      <dgm:spPr/>
    </dgm:pt>
    <dgm:pt modelId="{4E36894F-EC08-4FEE-89AE-64C024B4CE6B}" type="pres">
      <dgm:prSet presAssocID="{C5574ECC-4DCF-4E83-B432-D9604F9D4C5F}" presName="sibTrans" presStyleCnt="0"/>
      <dgm:spPr/>
    </dgm:pt>
    <dgm:pt modelId="{10F4AC03-1DEE-4D09-BE65-0AAA4A8A25E1}" type="pres">
      <dgm:prSet presAssocID="{6CDCF313-2B7A-4D9C-9A57-99A11EB9973F}" presName="compNode" presStyleCnt="0"/>
      <dgm:spPr/>
    </dgm:pt>
    <dgm:pt modelId="{B74D3E17-F418-47C7-9CE8-8F9A7DEB4970}" type="pres">
      <dgm:prSet presAssocID="{6CDCF313-2B7A-4D9C-9A57-99A11EB9973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AC414447-DD47-4E75-B4FB-078F3281DFE7}" type="pres">
      <dgm:prSet presAssocID="{6CDCF313-2B7A-4D9C-9A57-99A11EB9973F}" presName="spaceRect" presStyleCnt="0"/>
      <dgm:spPr/>
    </dgm:pt>
    <dgm:pt modelId="{71B0EC76-D7F3-48B3-9509-B611EE3E7339}" type="pres">
      <dgm:prSet presAssocID="{6CDCF313-2B7A-4D9C-9A57-99A11EB9973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6EC6E17-56CC-4C9D-8062-956CAF8FCA61}" type="presOf" srcId="{6CDCF313-2B7A-4D9C-9A57-99A11EB9973F}" destId="{71B0EC76-D7F3-48B3-9509-B611EE3E7339}" srcOrd="0" destOrd="0" presId="urn:microsoft.com/office/officeart/2018/2/layout/IconLabelList"/>
    <dgm:cxn modelId="{86B9D331-8B74-45D6-8900-907269EB68C6}" type="presOf" srcId="{9F129053-C47B-41DC-8E65-E4EA728CA6AE}" destId="{6A69D055-59F1-40CA-AB42-980F375249F0}" srcOrd="0" destOrd="0" presId="urn:microsoft.com/office/officeart/2018/2/layout/IconLabelList"/>
    <dgm:cxn modelId="{B5BC9E8A-3D48-42B1-A841-0FCB22BC4CDD}" srcId="{9F129053-C47B-41DC-8E65-E4EA728CA6AE}" destId="{6CDCF313-2B7A-4D9C-9A57-99A11EB9973F}" srcOrd="2" destOrd="0" parTransId="{2D06342A-FFBE-43AF-B8A0-702E8DF82545}" sibTransId="{9C09BF3E-416D-4787-A3E5-193DD67CF033}"/>
    <dgm:cxn modelId="{B66FF4B8-7270-4E14-84FE-30F4C06DB3DC}" srcId="{9F129053-C47B-41DC-8E65-E4EA728CA6AE}" destId="{40B093F6-B137-4BC7-BB07-25407C748044}" srcOrd="1" destOrd="0" parTransId="{0834CB72-2E81-417E-B65E-B4B63D7317C0}" sibTransId="{C5574ECC-4DCF-4E83-B432-D9604F9D4C5F}"/>
    <dgm:cxn modelId="{4C6147BB-F9C9-4CB2-91D1-E3D8EDE0DD17}" type="presOf" srcId="{40B093F6-B137-4BC7-BB07-25407C748044}" destId="{28D63236-46EA-4E28-9726-499E3CE1D9BB}" srcOrd="0" destOrd="0" presId="urn:microsoft.com/office/officeart/2018/2/layout/IconLabelList"/>
    <dgm:cxn modelId="{A56744C9-21CE-4B5A-8ED9-ED8E0E350979}" srcId="{9F129053-C47B-41DC-8E65-E4EA728CA6AE}" destId="{36A85703-ACFB-4F51-B874-5B582416422F}" srcOrd="0" destOrd="0" parTransId="{1182CDF1-200D-4556-9C01-2C6A15C1F5F5}" sibTransId="{120A88E0-1F08-4A93-A71E-4874C541D9EE}"/>
    <dgm:cxn modelId="{4C4081D2-9ECD-4AFB-8734-B735CE8B7AC5}" type="presOf" srcId="{36A85703-ACFB-4F51-B874-5B582416422F}" destId="{3E401578-8777-48D0-8A91-7F4A71FBE5F8}" srcOrd="0" destOrd="0" presId="urn:microsoft.com/office/officeart/2018/2/layout/IconLabelList"/>
    <dgm:cxn modelId="{F28DCCD7-804D-4D0F-B170-99E035AC47D6}" type="presParOf" srcId="{6A69D055-59F1-40CA-AB42-980F375249F0}" destId="{9A23136D-7477-4FD0-85E8-76A579CE01D6}" srcOrd="0" destOrd="0" presId="urn:microsoft.com/office/officeart/2018/2/layout/IconLabelList"/>
    <dgm:cxn modelId="{4B5B1C7E-EA76-4920-B0DF-815DEB30DE3E}" type="presParOf" srcId="{9A23136D-7477-4FD0-85E8-76A579CE01D6}" destId="{66EADED6-5CB6-42CA-A20D-108EE14F6445}" srcOrd="0" destOrd="0" presId="urn:microsoft.com/office/officeart/2018/2/layout/IconLabelList"/>
    <dgm:cxn modelId="{78C8E376-63FE-4E2D-91A7-818D8ECF9C1B}" type="presParOf" srcId="{9A23136D-7477-4FD0-85E8-76A579CE01D6}" destId="{070A22CE-E152-498D-B857-161342B41104}" srcOrd="1" destOrd="0" presId="urn:microsoft.com/office/officeart/2018/2/layout/IconLabelList"/>
    <dgm:cxn modelId="{2B3AB4F0-A36B-4731-B201-C4F18507F69A}" type="presParOf" srcId="{9A23136D-7477-4FD0-85E8-76A579CE01D6}" destId="{3E401578-8777-48D0-8A91-7F4A71FBE5F8}" srcOrd="2" destOrd="0" presId="urn:microsoft.com/office/officeart/2018/2/layout/IconLabelList"/>
    <dgm:cxn modelId="{D4D2E1CE-A73A-4B5B-8CC2-8CC3766CF0A0}" type="presParOf" srcId="{6A69D055-59F1-40CA-AB42-980F375249F0}" destId="{C56F76E7-B6DF-438B-96E2-32210D47F4A7}" srcOrd="1" destOrd="0" presId="urn:microsoft.com/office/officeart/2018/2/layout/IconLabelList"/>
    <dgm:cxn modelId="{30093271-0333-49E0-A967-7A21D6C6813E}" type="presParOf" srcId="{6A69D055-59F1-40CA-AB42-980F375249F0}" destId="{DC90F95E-D5CE-488E-8273-C5842DC109FD}" srcOrd="2" destOrd="0" presId="urn:microsoft.com/office/officeart/2018/2/layout/IconLabelList"/>
    <dgm:cxn modelId="{4C6AC4F2-3467-40C6-90B2-4491313F5DA6}" type="presParOf" srcId="{DC90F95E-D5CE-488E-8273-C5842DC109FD}" destId="{323ABED7-1DC7-4214-BFE1-D8B5A5ADA82B}" srcOrd="0" destOrd="0" presId="urn:microsoft.com/office/officeart/2018/2/layout/IconLabelList"/>
    <dgm:cxn modelId="{2C8EE110-C107-49BB-8EF5-34A8B9CB5390}" type="presParOf" srcId="{DC90F95E-D5CE-488E-8273-C5842DC109FD}" destId="{2E75D2FB-4647-4A8B-B1A6-628B4356436D}" srcOrd="1" destOrd="0" presId="urn:microsoft.com/office/officeart/2018/2/layout/IconLabelList"/>
    <dgm:cxn modelId="{5B0A4271-78E2-4CC3-84ED-8C9E2AEF1712}" type="presParOf" srcId="{DC90F95E-D5CE-488E-8273-C5842DC109FD}" destId="{28D63236-46EA-4E28-9726-499E3CE1D9BB}" srcOrd="2" destOrd="0" presId="urn:microsoft.com/office/officeart/2018/2/layout/IconLabelList"/>
    <dgm:cxn modelId="{9D613435-C362-4601-B5B1-A974B5BEC0AC}" type="presParOf" srcId="{6A69D055-59F1-40CA-AB42-980F375249F0}" destId="{4E36894F-EC08-4FEE-89AE-64C024B4CE6B}" srcOrd="3" destOrd="0" presId="urn:microsoft.com/office/officeart/2018/2/layout/IconLabelList"/>
    <dgm:cxn modelId="{D2CCA017-8CAC-4498-A1C6-55E30B4D669E}" type="presParOf" srcId="{6A69D055-59F1-40CA-AB42-980F375249F0}" destId="{10F4AC03-1DEE-4D09-BE65-0AAA4A8A25E1}" srcOrd="4" destOrd="0" presId="urn:microsoft.com/office/officeart/2018/2/layout/IconLabelList"/>
    <dgm:cxn modelId="{D3BCB7CA-9AB2-48B1-903E-C9D637A110EF}" type="presParOf" srcId="{10F4AC03-1DEE-4D09-BE65-0AAA4A8A25E1}" destId="{B74D3E17-F418-47C7-9CE8-8F9A7DEB4970}" srcOrd="0" destOrd="0" presId="urn:microsoft.com/office/officeart/2018/2/layout/IconLabelList"/>
    <dgm:cxn modelId="{2355E783-05C2-4CBE-8B14-D1C1EA166075}" type="presParOf" srcId="{10F4AC03-1DEE-4D09-BE65-0AAA4A8A25E1}" destId="{AC414447-DD47-4E75-B4FB-078F3281DFE7}" srcOrd="1" destOrd="0" presId="urn:microsoft.com/office/officeart/2018/2/layout/IconLabelList"/>
    <dgm:cxn modelId="{B1D37A67-8226-4A0F-9389-0CFCCE9D3A73}" type="presParOf" srcId="{10F4AC03-1DEE-4D09-BE65-0AAA4A8A25E1}" destId="{71B0EC76-D7F3-48B3-9509-B611EE3E733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D70390-6702-44F7-AD33-7E099B008F83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AC5350-9F20-4969-B159-7981612936A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Time – Start early. You wouldn’t prepare for a dance competition an hour before. So don’t try and cram the night before.</a:t>
          </a:r>
          <a:endParaRPr lang="en-US"/>
        </a:p>
      </dgm:t>
    </dgm:pt>
    <dgm:pt modelId="{895897BC-A95A-4E5E-88A8-8B61BA6305D9}" type="parTrans" cxnId="{D5D0DB38-625C-478B-985E-AE93FBCE676F}">
      <dgm:prSet/>
      <dgm:spPr/>
      <dgm:t>
        <a:bodyPr/>
        <a:lstStyle/>
        <a:p>
          <a:endParaRPr lang="en-US"/>
        </a:p>
      </dgm:t>
    </dgm:pt>
    <dgm:pt modelId="{5284FB95-AFEE-4B14-B9FF-5C0847A573DB}" type="sibTrans" cxnId="{D5D0DB38-625C-478B-985E-AE93FBCE676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031D8D4-819E-466B-8CDF-210065D802B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Sleep – You brain needs sleep to recover and process the day. Lack of sleep can IMPACT memory and concentration. The two things you need. </a:t>
          </a:r>
          <a:endParaRPr lang="en-US"/>
        </a:p>
      </dgm:t>
    </dgm:pt>
    <dgm:pt modelId="{0AB75648-8AB8-4B30-9284-027E55D15D9B}" type="parTrans" cxnId="{180BA9C5-895D-48B2-83F5-7017A2364847}">
      <dgm:prSet/>
      <dgm:spPr/>
      <dgm:t>
        <a:bodyPr/>
        <a:lstStyle/>
        <a:p>
          <a:endParaRPr lang="en-US"/>
        </a:p>
      </dgm:t>
    </dgm:pt>
    <dgm:pt modelId="{A3CD9A1F-8AEE-4AF4-9976-A77F7467FD76}" type="sibTrans" cxnId="{180BA9C5-895D-48B2-83F5-7017A236484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456F1F3-9947-4EB8-AE12-2A516A5FAA9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Fresh air/Exercise – You’re not a machine. You need to move around and have some time away from revision. It also helps anxiety and allows you to think.</a:t>
          </a:r>
          <a:endParaRPr lang="en-US"/>
        </a:p>
      </dgm:t>
    </dgm:pt>
    <dgm:pt modelId="{F731160A-6571-4A10-B2D2-BB4C9A4592D1}" type="parTrans" cxnId="{1B2D1A73-7E6E-415E-B63B-A2B6F995B343}">
      <dgm:prSet/>
      <dgm:spPr/>
      <dgm:t>
        <a:bodyPr/>
        <a:lstStyle/>
        <a:p>
          <a:endParaRPr lang="en-US"/>
        </a:p>
      </dgm:t>
    </dgm:pt>
    <dgm:pt modelId="{387E9DAD-6872-4956-87E6-2A0A07C8FA37}" type="sibTrans" cxnId="{1B2D1A73-7E6E-415E-B63B-A2B6F995B34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B81191C-F1B6-49EA-BD77-1E6ABEB2677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No phones – You owe yourself uninterrupted time away from distractions. See it as a reward for doing something that will benefit you</a:t>
          </a:r>
          <a:endParaRPr lang="en-US"/>
        </a:p>
      </dgm:t>
    </dgm:pt>
    <dgm:pt modelId="{950DFD1D-E7AF-46EA-8D0B-56A0B3192463}" type="parTrans" cxnId="{A19DC246-C0AE-4855-99E6-519AA9C0C59C}">
      <dgm:prSet/>
      <dgm:spPr/>
      <dgm:t>
        <a:bodyPr/>
        <a:lstStyle/>
        <a:p>
          <a:endParaRPr lang="en-US"/>
        </a:p>
      </dgm:t>
    </dgm:pt>
    <dgm:pt modelId="{49C2F915-30E6-45C8-BD91-51EFD24CE7A0}" type="sibTrans" cxnId="{A19DC246-C0AE-4855-99E6-519AA9C0C59C}">
      <dgm:prSet/>
      <dgm:spPr/>
      <dgm:t>
        <a:bodyPr/>
        <a:lstStyle/>
        <a:p>
          <a:endParaRPr lang="en-US"/>
        </a:p>
      </dgm:t>
    </dgm:pt>
    <dgm:pt modelId="{6347DBC0-BC61-4CFC-8587-46A605B0B89A}" type="pres">
      <dgm:prSet presAssocID="{3FD70390-6702-44F7-AD33-7E099B008F83}" presName="root" presStyleCnt="0">
        <dgm:presLayoutVars>
          <dgm:dir/>
          <dgm:resizeHandles val="exact"/>
        </dgm:presLayoutVars>
      </dgm:prSet>
      <dgm:spPr/>
    </dgm:pt>
    <dgm:pt modelId="{A1C5CF5D-542E-4CA2-8429-DB8104EE19C5}" type="pres">
      <dgm:prSet presAssocID="{3FD70390-6702-44F7-AD33-7E099B008F83}" presName="container" presStyleCnt="0">
        <dgm:presLayoutVars>
          <dgm:dir/>
          <dgm:resizeHandles val="exact"/>
        </dgm:presLayoutVars>
      </dgm:prSet>
      <dgm:spPr/>
    </dgm:pt>
    <dgm:pt modelId="{87956FC2-A398-4EFE-99CC-2A70400B8E05}" type="pres">
      <dgm:prSet presAssocID="{90AC5350-9F20-4969-B159-7981612936A8}" presName="compNode" presStyleCnt="0"/>
      <dgm:spPr/>
    </dgm:pt>
    <dgm:pt modelId="{0AAFFAA3-8FBC-4F4C-B59A-B455AE7320DF}" type="pres">
      <dgm:prSet presAssocID="{90AC5350-9F20-4969-B159-7981612936A8}" presName="iconBgRect" presStyleLbl="bgShp" presStyleIdx="0" presStyleCnt="4"/>
      <dgm:spPr/>
    </dgm:pt>
    <dgm:pt modelId="{A839F743-9516-48CD-B842-A15C2644EC1B}" type="pres">
      <dgm:prSet presAssocID="{90AC5350-9F20-4969-B159-7981612936A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nce"/>
        </a:ext>
      </dgm:extLst>
    </dgm:pt>
    <dgm:pt modelId="{4BB1FAB5-D713-48AB-88DB-053C0873F2FB}" type="pres">
      <dgm:prSet presAssocID="{90AC5350-9F20-4969-B159-7981612936A8}" presName="spaceRect" presStyleCnt="0"/>
      <dgm:spPr/>
    </dgm:pt>
    <dgm:pt modelId="{ABAFB9EF-8EE0-43A6-A3F7-801F033AED06}" type="pres">
      <dgm:prSet presAssocID="{90AC5350-9F20-4969-B159-7981612936A8}" presName="textRect" presStyleLbl="revTx" presStyleIdx="0" presStyleCnt="4">
        <dgm:presLayoutVars>
          <dgm:chMax val="1"/>
          <dgm:chPref val="1"/>
        </dgm:presLayoutVars>
      </dgm:prSet>
      <dgm:spPr/>
    </dgm:pt>
    <dgm:pt modelId="{5CB3FAD8-05BA-4EC8-9667-2EA949222C3A}" type="pres">
      <dgm:prSet presAssocID="{5284FB95-AFEE-4B14-B9FF-5C0847A573DB}" presName="sibTrans" presStyleLbl="sibTrans2D1" presStyleIdx="0" presStyleCnt="0"/>
      <dgm:spPr/>
    </dgm:pt>
    <dgm:pt modelId="{CC626AE5-E297-42CD-B759-C5700507209F}" type="pres">
      <dgm:prSet presAssocID="{3031D8D4-819E-466B-8CDF-210065D802B1}" presName="compNode" presStyleCnt="0"/>
      <dgm:spPr/>
    </dgm:pt>
    <dgm:pt modelId="{F1413515-AF5E-47A9-8CE0-A66E1F1C137C}" type="pres">
      <dgm:prSet presAssocID="{3031D8D4-819E-466B-8CDF-210065D802B1}" presName="iconBgRect" presStyleLbl="bgShp" presStyleIdx="1" presStyleCnt="4"/>
      <dgm:spPr/>
    </dgm:pt>
    <dgm:pt modelId="{04B57AA8-60F8-409E-9220-6A80BF5B0A09}" type="pres">
      <dgm:prSet presAssocID="{3031D8D4-819E-466B-8CDF-210065D802B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C7825902-0076-4DD9-9139-DF05349BE624}" type="pres">
      <dgm:prSet presAssocID="{3031D8D4-819E-466B-8CDF-210065D802B1}" presName="spaceRect" presStyleCnt="0"/>
      <dgm:spPr/>
    </dgm:pt>
    <dgm:pt modelId="{C88D6D3C-316A-4350-9E47-8176D8573D76}" type="pres">
      <dgm:prSet presAssocID="{3031D8D4-819E-466B-8CDF-210065D802B1}" presName="textRect" presStyleLbl="revTx" presStyleIdx="1" presStyleCnt="4">
        <dgm:presLayoutVars>
          <dgm:chMax val="1"/>
          <dgm:chPref val="1"/>
        </dgm:presLayoutVars>
      </dgm:prSet>
      <dgm:spPr/>
    </dgm:pt>
    <dgm:pt modelId="{C97925B8-83A2-41C9-9EE0-624298667F90}" type="pres">
      <dgm:prSet presAssocID="{A3CD9A1F-8AEE-4AF4-9976-A77F7467FD76}" presName="sibTrans" presStyleLbl="sibTrans2D1" presStyleIdx="0" presStyleCnt="0"/>
      <dgm:spPr/>
    </dgm:pt>
    <dgm:pt modelId="{622DB1A6-6A89-4FC2-835B-62D57740E018}" type="pres">
      <dgm:prSet presAssocID="{7456F1F3-9947-4EB8-AE12-2A516A5FAA9C}" presName="compNode" presStyleCnt="0"/>
      <dgm:spPr/>
    </dgm:pt>
    <dgm:pt modelId="{76015512-4B49-45B5-910F-78D1CABAE157}" type="pres">
      <dgm:prSet presAssocID="{7456F1F3-9947-4EB8-AE12-2A516A5FAA9C}" presName="iconBgRect" presStyleLbl="bgShp" presStyleIdx="2" presStyleCnt="4"/>
      <dgm:spPr/>
    </dgm:pt>
    <dgm:pt modelId="{832BB54A-21DE-450B-8E4F-ED82D7509541}" type="pres">
      <dgm:prSet presAssocID="{7456F1F3-9947-4EB8-AE12-2A516A5FAA9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kateboard"/>
        </a:ext>
      </dgm:extLst>
    </dgm:pt>
    <dgm:pt modelId="{C1DB5BD0-96A4-42C2-9144-96E34BF2A579}" type="pres">
      <dgm:prSet presAssocID="{7456F1F3-9947-4EB8-AE12-2A516A5FAA9C}" presName="spaceRect" presStyleCnt="0"/>
      <dgm:spPr/>
    </dgm:pt>
    <dgm:pt modelId="{39D646FE-2607-4DFA-859E-BCC20F2E5DBE}" type="pres">
      <dgm:prSet presAssocID="{7456F1F3-9947-4EB8-AE12-2A516A5FAA9C}" presName="textRect" presStyleLbl="revTx" presStyleIdx="2" presStyleCnt="4">
        <dgm:presLayoutVars>
          <dgm:chMax val="1"/>
          <dgm:chPref val="1"/>
        </dgm:presLayoutVars>
      </dgm:prSet>
      <dgm:spPr/>
    </dgm:pt>
    <dgm:pt modelId="{D923E326-5866-407D-91FD-458B738FFBFE}" type="pres">
      <dgm:prSet presAssocID="{387E9DAD-6872-4956-87E6-2A0A07C8FA37}" presName="sibTrans" presStyleLbl="sibTrans2D1" presStyleIdx="0" presStyleCnt="0"/>
      <dgm:spPr/>
    </dgm:pt>
    <dgm:pt modelId="{A4B98114-AF24-4B0E-BDB3-106FCE608706}" type="pres">
      <dgm:prSet presAssocID="{9B81191C-F1B6-49EA-BD77-1E6ABEB2677B}" presName="compNode" presStyleCnt="0"/>
      <dgm:spPr/>
    </dgm:pt>
    <dgm:pt modelId="{C305C6B0-8E83-413A-A362-40536D43739F}" type="pres">
      <dgm:prSet presAssocID="{9B81191C-F1B6-49EA-BD77-1E6ABEB2677B}" presName="iconBgRect" presStyleLbl="bgShp" presStyleIdx="3" presStyleCnt="4"/>
      <dgm:spPr/>
    </dgm:pt>
    <dgm:pt modelId="{535EDD23-E1C9-4476-B5CC-428E824CF189}" type="pres">
      <dgm:prSet presAssocID="{9B81191C-F1B6-49EA-BD77-1E6ABEB2677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8E64A1A0-36A2-4492-BF06-08A5A9B04052}" type="pres">
      <dgm:prSet presAssocID="{9B81191C-F1B6-49EA-BD77-1E6ABEB2677B}" presName="spaceRect" presStyleCnt="0"/>
      <dgm:spPr/>
    </dgm:pt>
    <dgm:pt modelId="{7BC741C4-021B-49EE-BCBC-CF1EA337C33A}" type="pres">
      <dgm:prSet presAssocID="{9B81191C-F1B6-49EA-BD77-1E6ABEB2677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5D0DB38-625C-478B-985E-AE93FBCE676F}" srcId="{3FD70390-6702-44F7-AD33-7E099B008F83}" destId="{90AC5350-9F20-4969-B159-7981612936A8}" srcOrd="0" destOrd="0" parTransId="{895897BC-A95A-4E5E-88A8-8B61BA6305D9}" sibTransId="{5284FB95-AFEE-4B14-B9FF-5C0847A573DB}"/>
    <dgm:cxn modelId="{A19DC246-C0AE-4855-99E6-519AA9C0C59C}" srcId="{3FD70390-6702-44F7-AD33-7E099B008F83}" destId="{9B81191C-F1B6-49EA-BD77-1E6ABEB2677B}" srcOrd="3" destOrd="0" parTransId="{950DFD1D-E7AF-46EA-8D0B-56A0B3192463}" sibTransId="{49C2F915-30E6-45C8-BD91-51EFD24CE7A0}"/>
    <dgm:cxn modelId="{C5B7806A-AC68-44E6-9FBB-A1495CC30264}" type="presOf" srcId="{9B81191C-F1B6-49EA-BD77-1E6ABEB2677B}" destId="{7BC741C4-021B-49EE-BCBC-CF1EA337C33A}" srcOrd="0" destOrd="0" presId="urn:microsoft.com/office/officeart/2018/2/layout/IconCircleList"/>
    <dgm:cxn modelId="{7C0BE24C-0DCF-493B-B60B-A4CD312D0CD5}" type="presOf" srcId="{90AC5350-9F20-4969-B159-7981612936A8}" destId="{ABAFB9EF-8EE0-43A6-A3F7-801F033AED06}" srcOrd="0" destOrd="0" presId="urn:microsoft.com/office/officeart/2018/2/layout/IconCircleList"/>
    <dgm:cxn modelId="{1B2D1A73-7E6E-415E-B63B-A2B6F995B343}" srcId="{3FD70390-6702-44F7-AD33-7E099B008F83}" destId="{7456F1F3-9947-4EB8-AE12-2A516A5FAA9C}" srcOrd="2" destOrd="0" parTransId="{F731160A-6571-4A10-B2D2-BB4C9A4592D1}" sibTransId="{387E9DAD-6872-4956-87E6-2A0A07C8FA37}"/>
    <dgm:cxn modelId="{E7385E55-C0E0-4A76-A19A-432B6A4E8423}" type="presOf" srcId="{387E9DAD-6872-4956-87E6-2A0A07C8FA37}" destId="{D923E326-5866-407D-91FD-458B738FFBFE}" srcOrd="0" destOrd="0" presId="urn:microsoft.com/office/officeart/2018/2/layout/IconCircleList"/>
    <dgm:cxn modelId="{9989F2AD-3166-4357-88FC-36204BB640AD}" type="presOf" srcId="{A3CD9A1F-8AEE-4AF4-9976-A77F7467FD76}" destId="{C97925B8-83A2-41C9-9EE0-624298667F90}" srcOrd="0" destOrd="0" presId="urn:microsoft.com/office/officeart/2018/2/layout/IconCircleList"/>
    <dgm:cxn modelId="{466DE3B8-D1CF-4521-A689-BCFC0C2FC4B6}" type="presOf" srcId="{3FD70390-6702-44F7-AD33-7E099B008F83}" destId="{6347DBC0-BC61-4CFC-8587-46A605B0B89A}" srcOrd="0" destOrd="0" presId="urn:microsoft.com/office/officeart/2018/2/layout/IconCircleList"/>
    <dgm:cxn modelId="{F860B0C4-7889-4786-8F86-DFFF79577C2E}" type="presOf" srcId="{5284FB95-AFEE-4B14-B9FF-5C0847A573DB}" destId="{5CB3FAD8-05BA-4EC8-9667-2EA949222C3A}" srcOrd="0" destOrd="0" presId="urn:microsoft.com/office/officeart/2018/2/layout/IconCircleList"/>
    <dgm:cxn modelId="{180BA9C5-895D-48B2-83F5-7017A2364847}" srcId="{3FD70390-6702-44F7-AD33-7E099B008F83}" destId="{3031D8D4-819E-466B-8CDF-210065D802B1}" srcOrd="1" destOrd="0" parTransId="{0AB75648-8AB8-4B30-9284-027E55D15D9B}" sibTransId="{A3CD9A1F-8AEE-4AF4-9976-A77F7467FD76}"/>
    <dgm:cxn modelId="{B94D8CE1-3557-49EE-B3FF-9AACB0156517}" type="presOf" srcId="{7456F1F3-9947-4EB8-AE12-2A516A5FAA9C}" destId="{39D646FE-2607-4DFA-859E-BCC20F2E5DBE}" srcOrd="0" destOrd="0" presId="urn:microsoft.com/office/officeart/2018/2/layout/IconCircleList"/>
    <dgm:cxn modelId="{AD023DEC-257E-43A5-BC60-57DDBC396CB7}" type="presOf" srcId="{3031D8D4-819E-466B-8CDF-210065D802B1}" destId="{C88D6D3C-316A-4350-9E47-8176D8573D76}" srcOrd="0" destOrd="0" presId="urn:microsoft.com/office/officeart/2018/2/layout/IconCircleList"/>
    <dgm:cxn modelId="{C72CA21B-2E15-4B90-A8B0-BEE839B74641}" type="presParOf" srcId="{6347DBC0-BC61-4CFC-8587-46A605B0B89A}" destId="{A1C5CF5D-542E-4CA2-8429-DB8104EE19C5}" srcOrd="0" destOrd="0" presId="urn:microsoft.com/office/officeart/2018/2/layout/IconCircleList"/>
    <dgm:cxn modelId="{D7AE28D9-5C89-430C-AF72-52EDC15DFA1A}" type="presParOf" srcId="{A1C5CF5D-542E-4CA2-8429-DB8104EE19C5}" destId="{87956FC2-A398-4EFE-99CC-2A70400B8E05}" srcOrd="0" destOrd="0" presId="urn:microsoft.com/office/officeart/2018/2/layout/IconCircleList"/>
    <dgm:cxn modelId="{7BC8FF9D-FE62-489A-A600-509EA08EA4DC}" type="presParOf" srcId="{87956FC2-A398-4EFE-99CC-2A70400B8E05}" destId="{0AAFFAA3-8FBC-4F4C-B59A-B455AE7320DF}" srcOrd="0" destOrd="0" presId="urn:microsoft.com/office/officeart/2018/2/layout/IconCircleList"/>
    <dgm:cxn modelId="{9E0CB416-0BB2-4454-8DD8-56D9DF11EBA8}" type="presParOf" srcId="{87956FC2-A398-4EFE-99CC-2A70400B8E05}" destId="{A839F743-9516-48CD-B842-A15C2644EC1B}" srcOrd="1" destOrd="0" presId="urn:microsoft.com/office/officeart/2018/2/layout/IconCircleList"/>
    <dgm:cxn modelId="{99A9DE20-E109-4AD6-BD6D-B75FDDC2EFD9}" type="presParOf" srcId="{87956FC2-A398-4EFE-99CC-2A70400B8E05}" destId="{4BB1FAB5-D713-48AB-88DB-053C0873F2FB}" srcOrd="2" destOrd="0" presId="urn:microsoft.com/office/officeart/2018/2/layout/IconCircleList"/>
    <dgm:cxn modelId="{0750D3A7-BCC9-4165-A508-821F13032ECE}" type="presParOf" srcId="{87956FC2-A398-4EFE-99CC-2A70400B8E05}" destId="{ABAFB9EF-8EE0-43A6-A3F7-801F033AED06}" srcOrd="3" destOrd="0" presId="urn:microsoft.com/office/officeart/2018/2/layout/IconCircleList"/>
    <dgm:cxn modelId="{B209E14D-292C-418E-8BB5-A8D149044C3E}" type="presParOf" srcId="{A1C5CF5D-542E-4CA2-8429-DB8104EE19C5}" destId="{5CB3FAD8-05BA-4EC8-9667-2EA949222C3A}" srcOrd="1" destOrd="0" presId="urn:microsoft.com/office/officeart/2018/2/layout/IconCircleList"/>
    <dgm:cxn modelId="{A642DA27-7D73-40D3-8DE7-BC50818C19FE}" type="presParOf" srcId="{A1C5CF5D-542E-4CA2-8429-DB8104EE19C5}" destId="{CC626AE5-E297-42CD-B759-C5700507209F}" srcOrd="2" destOrd="0" presId="urn:microsoft.com/office/officeart/2018/2/layout/IconCircleList"/>
    <dgm:cxn modelId="{2AA49BE6-86D4-4812-B078-D6DCC622CA46}" type="presParOf" srcId="{CC626AE5-E297-42CD-B759-C5700507209F}" destId="{F1413515-AF5E-47A9-8CE0-A66E1F1C137C}" srcOrd="0" destOrd="0" presId="urn:microsoft.com/office/officeart/2018/2/layout/IconCircleList"/>
    <dgm:cxn modelId="{3A22ADE3-1664-4155-AAFC-D298E158CA6D}" type="presParOf" srcId="{CC626AE5-E297-42CD-B759-C5700507209F}" destId="{04B57AA8-60F8-409E-9220-6A80BF5B0A09}" srcOrd="1" destOrd="0" presId="urn:microsoft.com/office/officeart/2018/2/layout/IconCircleList"/>
    <dgm:cxn modelId="{760B0498-14E9-4101-A7FA-E9C8D35E8149}" type="presParOf" srcId="{CC626AE5-E297-42CD-B759-C5700507209F}" destId="{C7825902-0076-4DD9-9139-DF05349BE624}" srcOrd="2" destOrd="0" presId="urn:microsoft.com/office/officeart/2018/2/layout/IconCircleList"/>
    <dgm:cxn modelId="{4085EDD3-2DB3-4C1B-838C-ED4F478A0A13}" type="presParOf" srcId="{CC626AE5-E297-42CD-B759-C5700507209F}" destId="{C88D6D3C-316A-4350-9E47-8176D8573D76}" srcOrd="3" destOrd="0" presId="urn:microsoft.com/office/officeart/2018/2/layout/IconCircleList"/>
    <dgm:cxn modelId="{26CC5EFF-70C7-4F6F-A2AF-75173000C5AF}" type="presParOf" srcId="{A1C5CF5D-542E-4CA2-8429-DB8104EE19C5}" destId="{C97925B8-83A2-41C9-9EE0-624298667F90}" srcOrd="3" destOrd="0" presId="urn:microsoft.com/office/officeart/2018/2/layout/IconCircleList"/>
    <dgm:cxn modelId="{BAE601FC-823C-4889-AD85-81BB1403898E}" type="presParOf" srcId="{A1C5CF5D-542E-4CA2-8429-DB8104EE19C5}" destId="{622DB1A6-6A89-4FC2-835B-62D57740E018}" srcOrd="4" destOrd="0" presId="urn:microsoft.com/office/officeart/2018/2/layout/IconCircleList"/>
    <dgm:cxn modelId="{A9175E7E-4A9E-4785-8AD2-F2FAFFA735C3}" type="presParOf" srcId="{622DB1A6-6A89-4FC2-835B-62D57740E018}" destId="{76015512-4B49-45B5-910F-78D1CABAE157}" srcOrd="0" destOrd="0" presId="urn:microsoft.com/office/officeart/2018/2/layout/IconCircleList"/>
    <dgm:cxn modelId="{F09162FD-18F8-4BE2-BEF9-F20E2F5202DA}" type="presParOf" srcId="{622DB1A6-6A89-4FC2-835B-62D57740E018}" destId="{832BB54A-21DE-450B-8E4F-ED82D7509541}" srcOrd="1" destOrd="0" presId="urn:microsoft.com/office/officeart/2018/2/layout/IconCircleList"/>
    <dgm:cxn modelId="{FACC6B69-A927-42DD-A1F1-C2A9C47CBA3B}" type="presParOf" srcId="{622DB1A6-6A89-4FC2-835B-62D57740E018}" destId="{C1DB5BD0-96A4-42C2-9144-96E34BF2A579}" srcOrd="2" destOrd="0" presId="urn:microsoft.com/office/officeart/2018/2/layout/IconCircleList"/>
    <dgm:cxn modelId="{2C26239E-68B5-4B7F-B78D-3795DBDE9B8C}" type="presParOf" srcId="{622DB1A6-6A89-4FC2-835B-62D57740E018}" destId="{39D646FE-2607-4DFA-859E-BCC20F2E5DBE}" srcOrd="3" destOrd="0" presId="urn:microsoft.com/office/officeart/2018/2/layout/IconCircleList"/>
    <dgm:cxn modelId="{84909A43-A4DE-48C5-8C0C-8BAB499F1258}" type="presParOf" srcId="{A1C5CF5D-542E-4CA2-8429-DB8104EE19C5}" destId="{D923E326-5866-407D-91FD-458B738FFBFE}" srcOrd="5" destOrd="0" presId="urn:microsoft.com/office/officeart/2018/2/layout/IconCircleList"/>
    <dgm:cxn modelId="{A9497132-5A35-4507-91A2-7FE2E002D053}" type="presParOf" srcId="{A1C5CF5D-542E-4CA2-8429-DB8104EE19C5}" destId="{A4B98114-AF24-4B0E-BDB3-106FCE608706}" srcOrd="6" destOrd="0" presId="urn:microsoft.com/office/officeart/2018/2/layout/IconCircleList"/>
    <dgm:cxn modelId="{5F3DEB77-D456-4EEF-A361-CD274C98893A}" type="presParOf" srcId="{A4B98114-AF24-4B0E-BDB3-106FCE608706}" destId="{C305C6B0-8E83-413A-A362-40536D43739F}" srcOrd="0" destOrd="0" presId="urn:microsoft.com/office/officeart/2018/2/layout/IconCircleList"/>
    <dgm:cxn modelId="{66A4585C-979E-4E40-B4C9-53A92F5C5266}" type="presParOf" srcId="{A4B98114-AF24-4B0E-BDB3-106FCE608706}" destId="{535EDD23-E1C9-4476-B5CC-428E824CF189}" srcOrd="1" destOrd="0" presId="urn:microsoft.com/office/officeart/2018/2/layout/IconCircleList"/>
    <dgm:cxn modelId="{D795B757-BD8D-496F-A31A-BB19FDA3ADDC}" type="presParOf" srcId="{A4B98114-AF24-4B0E-BDB3-106FCE608706}" destId="{8E64A1A0-36A2-4492-BF06-08A5A9B04052}" srcOrd="2" destOrd="0" presId="urn:microsoft.com/office/officeart/2018/2/layout/IconCircleList"/>
    <dgm:cxn modelId="{B9CCCCBA-16B8-43A8-AB2E-DD3B5A9BA5CB}" type="presParOf" srcId="{A4B98114-AF24-4B0E-BDB3-106FCE608706}" destId="{7BC741C4-021B-49EE-BCBC-CF1EA337C33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EADED6-5CB6-42CA-A20D-108EE14F6445}">
      <dsp:nvSpPr>
        <dsp:cNvPr id="0" name=""/>
        <dsp:cNvSpPr/>
      </dsp:nvSpPr>
      <dsp:spPr>
        <a:xfrm>
          <a:off x="1212569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401578-8777-48D0-8A91-7F4A71FBE5F8}">
      <dsp:nvSpPr>
        <dsp:cNvPr id="0" name=""/>
        <dsp:cNvSpPr/>
      </dsp:nvSpPr>
      <dsp:spPr>
        <a:xfrm>
          <a:off x="41797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/>
            <a:t>Highlighting text</a:t>
          </a:r>
          <a:endParaRPr lang="en-US" sz="3100" kern="1200"/>
        </a:p>
      </dsp:txBody>
      <dsp:txXfrm>
        <a:off x="417971" y="2644140"/>
        <a:ext cx="2889450" cy="720000"/>
      </dsp:txXfrm>
    </dsp:sp>
    <dsp:sp modelId="{323ABED7-1DC7-4214-BFE1-D8B5A5ADA82B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63236-46EA-4E28-9726-499E3CE1D9BB}">
      <dsp:nvSpPr>
        <dsp:cNvPr id="0" name=""/>
        <dsp:cNvSpPr/>
      </dsp:nvSpPr>
      <dsp:spPr>
        <a:xfrm>
          <a:off x="3813075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/>
            <a:t>Re-reading notes</a:t>
          </a:r>
          <a:endParaRPr lang="en-US" sz="3100" kern="1200"/>
        </a:p>
      </dsp:txBody>
      <dsp:txXfrm>
        <a:off x="3813075" y="2644140"/>
        <a:ext cx="2889450" cy="720000"/>
      </dsp:txXfrm>
    </dsp:sp>
    <dsp:sp modelId="{B74D3E17-F418-47C7-9CE8-8F9A7DEB4970}">
      <dsp:nvSpPr>
        <dsp:cNvPr id="0" name=""/>
        <dsp:cNvSpPr/>
      </dsp:nvSpPr>
      <dsp:spPr>
        <a:xfrm>
          <a:off x="8002777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B0EC76-D7F3-48B3-9509-B611EE3E7339}">
      <dsp:nvSpPr>
        <dsp:cNvPr id="0" name=""/>
        <dsp:cNvSpPr/>
      </dsp:nvSpPr>
      <dsp:spPr>
        <a:xfrm>
          <a:off x="720817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/>
            <a:t>Summarising text</a:t>
          </a:r>
          <a:endParaRPr lang="en-US" sz="3100" kern="1200"/>
        </a:p>
      </dsp:txBody>
      <dsp:txXfrm>
        <a:off x="7208178" y="2644140"/>
        <a:ext cx="28894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FFAA3-8FBC-4F4C-B59A-B455AE7320DF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39F743-9516-48CD-B842-A15C2644EC1B}">
      <dsp:nvSpPr>
        <dsp:cNvPr id="0" name=""/>
        <dsp:cNvSpPr/>
      </dsp:nvSpPr>
      <dsp:spPr>
        <a:xfrm>
          <a:off x="492877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AFB9EF-8EE0-43A6-A3F7-801F033AED06}">
      <dsp:nvSpPr>
        <dsp:cNvPr id="0" name=""/>
        <dsp:cNvSpPr/>
      </dsp:nvSpPr>
      <dsp:spPr>
        <a:xfrm>
          <a:off x="1834517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Time – Start early. You wouldn’t prepare for a dance competition an hour before. So don’t try and cram the night before.</a:t>
          </a:r>
          <a:endParaRPr lang="en-US" sz="1700" kern="1200"/>
        </a:p>
      </dsp:txBody>
      <dsp:txXfrm>
        <a:off x="1834517" y="469890"/>
        <a:ext cx="3148942" cy="1335915"/>
      </dsp:txXfrm>
    </dsp:sp>
    <dsp:sp modelId="{F1413515-AF5E-47A9-8CE0-A66E1F1C137C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B57AA8-60F8-409E-9220-6A80BF5B0A09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D6D3C-316A-4350-9E47-8176D8573D76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Sleep – You brain needs sleep to recover and process the day. Lack of sleep can IMPACT memory and concentration. The two things you need. </a:t>
          </a:r>
          <a:endParaRPr lang="en-US" sz="1700" kern="1200"/>
        </a:p>
      </dsp:txBody>
      <dsp:txXfrm>
        <a:off x="7154322" y="469890"/>
        <a:ext cx="3148942" cy="1335915"/>
      </dsp:txXfrm>
    </dsp:sp>
    <dsp:sp modelId="{76015512-4B49-45B5-910F-78D1CABAE157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2BB54A-21DE-450B-8E4F-ED82D7509541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D646FE-2607-4DFA-859E-BCC20F2E5DBE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Fresh air/Exercise – You’re not a machine. You need to move around and have some time away from revision. It also helps anxiety and allows you to think.</a:t>
          </a:r>
          <a:endParaRPr lang="en-US" sz="1700" kern="1200"/>
        </a:p>
      </dsp:txBody>
      <dsp:txXfrm>
        <a:off x="1834517" y="2545532"/>
        <a:ext cx="3148942" cy="1335915"/>
      </dsp:txXfrm>
    </dsp:sp>
    <dsp:sp modelId="{C305C6B0-8E83-413A-A362-40536D43739F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5EDD23-E1C9-4476-B5CC-428E824CF189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C741C4-021B-49EE-BCBC-CF1EA337C33A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No phones – You owe yourself uninterrupted time away from distractions. See it as a reward for doing something that will benefit you</a:t>
          </a:r>
          <a:endParaRPr lang="en-US" sz="1700" kern="1200"/>
        </a:p>
      </dsp:txBody>
      <dsp:txXfrm>
        <a:off x="7154322" y="2545532"/>
        <a:ext cx="3148942" cy="1335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2DC7B-2EE6-4C99-A252-A88CF9481E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16D102-2C06-4DEE-A8E8-28ED4E017B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A1FE6-FD11-4758-AE1E-C159FB8B7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3C3ED-DA8A-4F6A-B88A-8A242C354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54F3F-F7AE-4C4C-BE37-E6259F255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55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547D4-51F4-49D2-81C8-956AD729C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518A1-D481-47C7-B0E9-60CB16A1C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BE809-D269-4A59-A4E6-1343FEEC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38FB5-75E7-4FFA-9809-3AF4FF2E0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3A4742-3BD4-4BE1-B984-8C32F7D3F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33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F5377-8B79-4858-B6FD-D799DF67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DE1FD-F06A-45D8-9AB4-52DA999E8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A3153-6573-4438-A293-79DF42A1D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5945F-D7FC-4449-AF77-99615CF76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B478E-1521-45EC-B12E-D8A7EAC4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432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7DD00-E9BC-4869-BB76-E122EBD63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C84BF-5BD9-4B2E-A1FD-32385ABA9C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26FFBC-70DA-4A89-8BEA-EE37EC477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7AE467-B657-4334-A61F-64D08B0EE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B67DEA-3251-4CE9-9839-6A3A7AD55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D0EAD9-17D4-4162-A0A2-4BBE14EE2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33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B694C-5769-4A0A-B3B9-84799217E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FE2AF-FFC9-4EE3-938F-B5441B9A7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2DEA4-428E-4639-9307-5B13078281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642EC2-BF23-4CA9-999E-392BFCD5F5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3D5D21-BEC5-470A-AB78-B6F9A95AED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5042AE-18D1-44A0-9E66-9049B9337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6350FD-3905-40DC-96A0-D6D6FC3FF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B7471B-AD4F-410B-BA76-614F6E0C7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226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93337-73F7-4260-A58A-BD7C3B011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323B80-C346-4DE9-AC8A-5F6A958C3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0BB8CC-92F6-4CEF-9FE9-CE31D7DFD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2A2358-9991-4649-BE41-695431723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278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55B21-5695-4830-8E9D-18C4F9F87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A8C31C-2379-4815-ACCE-3EAA74EDA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825BD7-C6CA-4923-BD78-AD9F15941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861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13B86-648C-4340-95B7-F8C0476D1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DD095-7CDD-4A5D-8BD4-1562072CE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A9BA23-2BAB-4070-8F81-95A47D359F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AA5D29-5C85-4DA0-BC1F-3714E7A3D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B00A3C-8475-4DF9-AD0B-EAEF38FEA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2A6E8-B287-4DFA-B4C2-B97F4D43B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688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B97B9-6D61-4246-B138-EB53B90FD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3BB568-31D2-4970-BA77-496D1DF879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2CB247-383D-4685-95D6-C59F71AA76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48624-C8A1-415F-A60B-44DD17988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41F74-57AC-4663-A321-A0244D829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CE5195-183A-4271-8CFA-7291CBE2C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576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50A0E-2024-4D75-A572-B039FF337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EB61B-526C-4EC8-AB63-15B45482F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8FCE1-CC63-4F40-8744-86F79E02C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86C17-A00E-4DEB-93B3-8BA727646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72DD-C149-4FEB-9B86-B5A08AECC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222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9C812C-2C5B-4A76-9035-4A36B2A3A7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939682-0470-47A0-8670-EC686653EC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1E3A3A-1E4E-4582-BFF8-0C9C564B4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3DDA7-230A-4286-8E85-DF666AA02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E5D0B-2E37-4B33-A331-36B1402D7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14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80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000ADD-05CA-4E82-AEF2-F14156081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D10080-2541-4B1F-855A-08B91D3A5D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9B1538-A844-4A08-ADEA-1ADF4C3E85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477FB-C0D6-4D50-A097-16152A61CD68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BCC71-0EB8-46A5-9267-91104BDB94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20D5E5-CB0D-457E-847A-0CF89DC22F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0D16A-2312-4A38-9B9A-06DCDAC32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36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120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9D95E49-763A-4886-B038-82F734740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25F6AD-9418-4374-8ECA-3780082B1B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87A775-F96D-1FD2-3305-6CFFA81D71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5295" y="1575197"/>
            <a:ext cx="5905738" cy="2967606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4800" dirty="0">
                <a:ea typeface="+mj-lt"/>
                <a:cs typeface="+mj-lt"/>
              </a:rPr>
              <a:t>What do effective study habits and revision techniques look like?</a:t>
            </a:r>
            <a:br>
              <a:rPr lang="en-GB" sz="4800" dirty="0">
                <a:ea typeface="+mj-lt"/>
                <a:cs typeface="+mj-lt"/>
              </a:rPr>
            </a:br>
            <a:br>
              <a:rPr lang="en-GB" sz="4800" dirty="0">
                <a:ea typeface="+mj-lt"/>
                <a:cs typeface="+mj-lt"/>
              </a:rPr>
            </a:br>
            <a:r>
              <a:rPr lang="en-GB" sz="4800" dirty="0">
                <a:ea typeface="+mj-lt"/>
                <a:cs typeface="+mj-lt"/>
              </a:rPr>
              <a:t>Emma Martin</a:t>
            </a:r>
            <a:br>
              <a:rPr lang="en-GB" sz="4800" dirty="0">
                <a:ea typeface="+mj-lt"/>
                <a:cs typeface="+mj-lt"/>
              </a:rPr>
            </a:br>
            <a:r>
              <a:rPr lang="en-GB" sz="4800" dirty="0">
                <a:ea typeface="+mj-lt"/>
                <a:cs typeface="+mj-lt"/>
              </a:rPr>
              <a:t>Vicky Caine</a:t>
            </a:r>
            <a:endParaRPr lang="en-US" sz="4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91E902-8A4D-B31B-7856-72587922E1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111" r="12903" b="5"/>
          <a:stretch/>
        </p:blipFill>
        <p:spPr>
          <a:xfrm>
            <a:off x="-1521" y="-1"/>
            <a:ext cx="4286246" cy="6857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B083774-A903-4B1B-BC6A-94C1F048E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284831" y="0"/>
            <a:ext cx="324851" cy="6857992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1E07EB8-B07C-4EF5-8DE2-6B03F3EC83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39679CC-0AEA-4729-827F-5738C10515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9559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3962EA-EA6A-4CB6-8C86-C23C0BE26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GB" sz="4000" kern="1400" dirty="0">
                <a:ln>
                  <a:noFill/>
                </a:ln>
                <a:effectLst/>
                <a:latin typeface="Calibri"/>
                <a:cs typeface="Calibri"/>
              </a:rPr>
              <a:t>Effective Revision</a:t>
            </a:r>
            <a:r>
              <a:rPr lang="en-GB" sz="4000" kern="1400" dirty="0">
                <a:latin typeface="Calibri"/>
                <a:cs typeface="Calibri"/>
              </a:rPr>
              <a:t> </a:t>
            </a:r>
            <a:endParaRPr lang="en-GB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73B2D7-4137-4371-BD2A-FEC53C1B2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IS spaced out, e.g. do 30 mins of Maths, 20 of English and 10 of Science on one day, rather than a full hour of science.</a:t>
            </a:r>
            <a:endParaRPr lang="en-GB" sz="2000" dirty="0">
              <a:cs typeface="Calibri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 IS regular</a:t>
            </a:r>
            <a:endParaRPr lang="en-GB" sz="2000" dirty="0">
              <a:cs typeface="Calibri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 IS chunked, e.g. you only revise one topic, rather than the whole subject</a:t>
            </a:r>
            <a:endParaRPr lang="en-GB" sz="2000" dirty="0">
              <a:cs typeface="Calibri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 IS purposeful and focuses on the things you can’t remember easily</a:t>
            </a:r>
            <a:endParaRPr lang="en-GB" sz="2000" dirty="0">
              <a:cs typeface="Calibri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 IS actively doing a task</a:t>
            </a:r>
            <a:endParaRPr lang="en-GB" sz="2000" dirty="0">
              <a:cs typeface="Calibri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 IS testing your memory</a:t>
            </a:r>
            <a:endParaRPr lang="en-GB" sz="2000" dirty="0">
              <a:cs typeface="Calibri"/>
            </a:endParaRPr>
          </a:p>
        </p:txBody>
      </p:sp>
      <p:pic>
        <p:nvPicPr>
          <p:cNvPr id="5" name="Picture 4" descr="Formulae written on a blackboard">
            <a:extLst>
              <a:ext uri="{FF2B5EF4-FFF2-40B4-BE49-F238E27FC236}">
                <a16:creationId xmlns:a16="http://schemas.microsoft.com/office/drawing/2014/main" id="{D6CCB2D4-8309-DBCC-797C-865AE1F9B0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43" r="22967" b="4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477460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41BE7-6D54-4194-9F78-0C1F1F8C7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kern="140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3 revision techniques that are easy but are LEAST effective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B6077F5-7D47-A796-55F4-82E19D4FEA1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5121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4">
            <a:extLst>
              <a:ext uri="{FF2B5EF4-FFF2-40B4-BE49-F238E27FC236}">
                <a16:creationId xmlns:a16="http://schemas.microsoft.com/office/drawing/2014/main" id="{3D4464D8-FD41-4EA2-9094-791BB1112F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14A1B69-F82D-4322-9669-42AC0CB70B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678" y="0"/>
            <a:ext cx="11145980" cy="6870723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9899A4-D844-2E9A-757F-58128860F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965" y="549265"/>
            <a:ext cx="9792707" cy="1020971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/>
              <a:t>How does the brain work?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63D40FDD-E399-861B-CF2C-6A85F03FE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4494" y="2065031"/>
            <a:ext cx="3339182" cy="4097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832104">
              <a:spcAft>
                <a:spcPts val="600"/>
              </a:spcAft>
            </a:pPr>
            <a:r>
              <a:rPr lang="en-GB" altLang="en-US" sz="2184" b="1" u="sng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Your brain</a:t>
            </a:r>
            <a:r>
              <a:rPr lang="en-GB" altLang="en-US" sz="2184" b="1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 processes information at </a:t>
            </a:r>
            <a:r>
              <a:rPr lang="en-GB" altLang="en-US" sz="2184" b="1" kern="1200">
                <a:solidFill>
                  <a:srgbClr val="7030A0"/>
                </a:solidFill>
                <a:latin typeface="Calibri"/>
                <a:ea typeface="+mn-ea"/>
                <a:cs typeface="Arial"/>
              </a:rPr>
              <a:t>268 miles per hour</a:t>
            </a:r>
          </a:p>
          <a:p>
            <a:pPr defTabSz="832104">
              <a:spcAft>
                <a:spcPts val="600"/>
              </a:spcAft>
            </a:pPr>
            <a:endParaRPr lang="en-GB" altLang="en-US" sz="2184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defTabSz="832104">
              <a:spcAft>
                <a:spcPts val="600"/>
              </a:spcAft>
            </a:pPr>
            <a:r>
              <a:rPr lang="en-GB" altLang="en-US" sz="2184" b="1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There are </a:t>
            </a:r>
            <a:r>
              <a:rPr lang="en-GB" altLang="en-US" sz="2184" b="1" kern="1200">
                <a:solidFill>
                  <a:srgbClr val="7030A0"/>
                </a:solidFill>
                <a:latin typeface="Calibri"/>
                <a:ea typeface="+mn-ea"/>
                <a:cs typeface="Arial"/>
              </a:rPr>
              <a:t>100 billion nerve cells</a:t>
            </a:r>
            <a:r>
              <a:rPr lang="en-GB" altLang="en-US" sz="2184" b="1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 in </a:t>
            </a:r>
            <a:r>
              <a:rPr lang="en-GB" altLang="en-US" sz="2184" b="1" u="sng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your brain</a:t>
            </a:r>
            <a:r>
              <a:rPr lang="en-GB" altLang="en-US" sz="2184" b="1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 capable of processing information</a:t>
            </a:r>
          </a:p>
          <a:p>
            <a:pPr defTabSz="832104">
              <a:spcAft>
                <a:spcPts val="600"/>
              </a:spcAft>
            </a:pPr>
            <a:endParaRPr lang="en-GB" altLang="en-US" sz="2184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defTabSz="832104">
              <a:spcAft>
                <a:spcPts val="600"/>
              </a:spcAft>
            </a:pPr>
            <a:r>
              <a:rPr lang="en-GB" altLang="en-US" sz="2184" b="1" u="sng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Your brain</a:t>
            </a:r>
            <a:r>
              <a:rPr lang="en-GB" altLang="en-US" sz="2184" b="1" kern="1200">
                <a:solidFill>
                  <a:schemeClr val="tx1"/>
                </a:solidFill>
                <a:latin typeface="Calibri"/>
                <a:ea typeface="+mn-ea"/>
                <a:cs typeface="Arial"/>
              </a:rPr>
              <a:t> can store </a:t>
            </a:r>
            <a:r>
              <a:rPr lang="en-GB" altLang="en-US" sz="2184" b="1" kern="1200">
                <a:solidFill>
                  <a:srgbClr val="7030A0"/>
                </a:solidFill>
                <a:latin typeface="Calibri"/>
                <a:ea typeface="+mn-ea"/>
                <a:cs typeface="Arial"/>
              </a:rPr>
              <a:t>2.5 million giga bytes of information </a:t>
            </a:r>
            <a:endParaRPr lang="en-GB" altLang="en-US" sz="2400" b="1">
              <a:solidFill>
                <a:srgbClr val="7030A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5211A58-A2AD-D1D1-A3FF-B5C9136C7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194" y="2422509"/>
            <a:ext cx="3687506" cy="2761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DDD7AD-9E0C-84D0-0F26-F620D51B6686}"/>
              </a:ext>
            </a:extLst>
          </p:cNvPr>
          <p:cNvSpPr txBox="1"/>
          <p:nvPr/>
        </p:nvSpPr>
        <p:spPr>
          <a:xfrm>
            <a:off x="4595860" y="2221664"/>
            <a:ext cx="2508251" cy="3724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832104">
              <a:spcAft>
                <a:spcPts val="600"/>
              </a:spcAft>
            </a:pPr>
            <a:r>
              <a:rPr lang="en-GB" sz="1820" b="1" kern="1200">
                <a:solidFill>
                  <a:srgbClr val="FF0000"/>
                </a:solidFill>
                <a:latin typeface="Calibri"/>
                <a:ea typeface="+mn-ea"/>
                <a:cs typeface="Arial"/>
              </a:rPr>
              <a:t>Faster than an F1 car</a:t>
            </a:r>
            <a:endParaRPr lang="en-US" sz="2000" b="1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CD3675-2C1B-0C65-8C39-2D349A37F785}"/>
              </a:ext>
            </a:extLst>
          </p:cNvPr>
          <p:cNvSpPr txBox="1"/>
          <p:nvPr/>
        </p:nvSpPr>
        <p:spPr>
          <a:xfrm>
            <a:off x="4564269" y="3511899"/>
            <a:ext cx="2753367" cy="9286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832104">
              <a:spcAft>
                <a:spcPts val="600"/>
              </a:spcAft>
            </a:pPr>
            <a:r>
              <a:rPr lang="en-GB" sz="1820" b="1" kern="1200">
                <a:solidFill>
                  <a:srgbClr val="FF0000"/>
                </a:solidFill>
                <a:latin typeface="Calibri"/>
                <a:ea typeface="+mn-ea"/>
                <a:cs typeface="Arial"/>
              </a:rPr>
              <a:t>It would take more than 3,000 years to count them all</a:t>
            </a:r>
            <a:endParaRPr lang="en-GB" sz="2000" b="1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1D25B6-9A35-E159-8CA6-0276F0F0F785}"/>
              </a:ext>
            </a:extLst>
          </p:cNvPr>
          <p:cNvSpPr txBox="1"/>
          <p:nvPr/>
        </p:nvSpPr>
        <p:spPr>
          <a:xfrm>
            <a:off x="4564269" y="4936988"/>
            <a:ext cx="2271203" cy="9286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832104">
              <a:spcAft>
                <a:spcPts val="600"/>
              </a:spcAft>
            </a:pPr>
            <a:r>
              <a:rPr lang="en-GB" sz="1820" b="1" kern="1200">
                <a:solidFill>
                  <a:srgbClr val="FF0000"/>
                </a:solidFill>
                <a:latin typeface="Calibri"/>
                <a:ea typeface="+mn-ea"/>
                <a:cs typeface="Arial"/>
              </a:rPr>
              <a:t>More than 150,000 Apple iPhones of storage</a:t>
            </a:r>
            <a:endParaRPr lang="en-GB" sz="20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98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4" name="Rectangle 5128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6" name="Rectangle 5130">
            <a:extLst>
              <a:ext uri="{FF2B5EF4-FFF2-40B4-BE49-F238E27FC236}">
                <a16:creationId xmlns:a16="http://schemas.microsoft.com/office/drawing/2014/main" id="{02EBFA83-D4DB-4CA0-B229-9E44634D7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33" name="Picture 5132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5135" name="Rectangle 5134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37" name="Rectangle 5136">
            <a:extLst>
              <a:ext uri="{FF2B5EF4-FFF2-40B4-BE49-F238E27FC236}">
                <a16:creationId xmlns:a16="http://schemas.microsoft.com/office/drawing/2014/main" id="{26A515A1-4D80-430E-BE0A-71A290516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B062A27-9F70-27FA-BAF7-00872FD626E8}"/>
              </a:ext>
            </a:extLst>
          </p:cNvPr>
          <p:cNvSpPr txBox="1">
            <a:spLocks/>
          </p:cNvSpPr>
          <p:nvPr/>
        </p:nvSpPr>
        <p:spPr>
          <a:xfrm>
            <a:off x="6597016" y="905011"/>
            <a:ext cx="4589328" cy="1889135"/>
          </a:xfrm>
          <a:prstGeom prst="rect">
            <a:avLst/>
          </a:prstGeom>
        </p:spPr>
        <p:txBody>
          <a:bodyPr vert="horz" lIns="91440" tIns="45720" rIns="91440" bIns="45720" rtlCol="0" anchor="b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800" kern="1200" dirty="0">
                <a:latin typeface="+mj-lt"/>
                <a:ea typeface="+mj-ea"/>
                <a:cs typeface="+mj-cs"/>
              </a:rPr>
              <a:t>How does </a:t>
            </a:r>
            <a:r>
              <a:rPr lang="en-US" sz="4800" dirty="0"/>
              <a:t>the brain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 work?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E72B1BB-AE10-449E-A4F8-17944B4C15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07" y="1380825"/>
            <a:ext cx="5468347" cy="4087589"/>
          </a:xfrm>
          <a:prstGeom prst="rect">
            <a:avLst/>
          </a:prstGeom>
        </p:spPr>
      </p:pic>
      <p:sp>
        <p:nvSpPr>
          <p:cNvPr id="5124" name="TextBox 1">
            <a:extLst>
              <a:ext uri="{FF2B5EF4-FFF2-40B4-BE49-F238E27FC236}">
                <a16:creationId xmlns:a16="http://schemas.microsoft.com/office/drawing/2014/main" id="{534416AA-5400-49B9-A319-CF5E004E0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7016" y="2965592"/>
            <a:ext cx="4589328" cy="29873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  <a:cs typeface="+mn-cs"/>
              </a:rPr>
              <a:t>After 7 days the average person forgets about 80% of what they have learned.</a:t>
            </a:r>
            <a:endParaRPr lang="en-US" altLang="en-US" dirty="0">
              <a:latin typeface="+mn-lt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+mn-lt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n-lt"/>
                <a:cs typeface="+mn-cs"/>
              </a:rPr>
              <a:t>This isn’t very helpful for exams, which is why revision is the key to success.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dirty="0">
              <a:latin typeface="+mn-lt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  <a:cs typeface="+mn-cs"/>
              </a:rPr>
              <a:t>Use it or lose it!</a:t>
            </a:r>
            <a:endParaRPr lang="en-US" altLang="en-US" dirty="0">
              <a:latin typeface="+mn-l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45374676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9" name="Rectangle 5128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1" name="Rectangle 5130">
            <a:extLst>
              <a:ext uri="{FF2B5EF4-FFF2-40B4-BE49-F238E27FC236}">
                <a16:creationId xmlns:a16="http://schemas.microsoft.com/office/drawing/2014/main" id="{8B068B58-6F94-4AFF-A8A7-18573884D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33" name="Picture 5132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5135" name="Rectangle 5134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37" name="Rectangle 5136">
            <a:extLst>
              <a:ext uri="{FF2B5EF4-FFF2-40B4-BE49-F238E27FC236}">
                <a16:creationId xmlns:a16="http://schemas.microsoft.com/office/drawing/2014/main" id="{BE5B028C-7535-45E5-9D2C-32C50D0E0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B14B41-58C9-E8BF-C558-677F371D7E09}"/>
              </a:ext>
            </a:extLst>
          </p:cNvPr>
          <p:cNvSpPr txBox="1">
            <a:spLocks/>
          </p:cNvSpPr>
          <p:nvPr/>
        </p:nvSpPr>
        <p:spPr>
          <a:xfrm>
            <a:off x="1191966" y="900622"/>
            <a:ext cx="4997189" cy="1893524"/>
          </a:xfrm>
          <a:prstGeom prst="rect">
            <a:avLst/>
          </a:prstGeom>
        </p:spPr>
        <p:txBody>
          <a:bodyPr vert="horz" lIns="91440" tIns="45720" rIns="91440" bIns="45720" rtlCol="0" anchor="b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800" kern="1200" dirty="0">
                <a:latin typeface="+mj-lt"/>
                <a:ea typeface="+mj-ea"/>
                <a:cs typeface="+mj-cs"/>
              </a:rPr>
              <a:t>How does </a:t>
            </a:r>
            <a:r>
              <a:rPr lang="en-US" sz="4800" dirty="0"/>
              <a:t>the brain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 work?</a:t>
            </a:r>
          </a:p>
        </p:txBody>
      </p:sp>
      <p:sp>
        <p:nvSpPr>
          <p:cNvPr id="5124" name="TextBox 1">
            <a:extLst>
              <a:ext uri="{FF2B5EF4-FFF2-40B4-BE49-F238E27FC236}">
                <a16:creationId xmlns:a16="http://schemas.microsoft.com/office/drawing/2014/main" id="{534416AA-5400-49B9-A319-CF5E004E0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1966" y="2965593"/>
            <a:ext cx="4997189" cy="294154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altLang="en-US" dirty="0">
                <a:latin typeface="+mn-lt"/>
                <a:cs typeface="+mn-cs"/>
              </a:rPr>
              <a:t>Research suggests that </a:t>
            </a:r>
            <a:r>
              <a:rPr lang="en-US" altLang="en-US" u="sng" dirty="0">
                <a:latin typeface="+mn-lt"/>
                <a:cs typeface="+mn-cs"/>
              </a:rPr>
              <a:t>increasing the space between instances of remembering</a:t>
            </a:r>
            <a:r>
              <a:rPr lang="en-US" altLang="en-US" dirty="0">
                <a:latin typeface="+mn-lt"/>
                <a:cs typeface="+mn-cs"/>
              </a:rPr>
              <a:t> helps you to retain more information.</a:t>
            </a:r>
            <a:endParaRPr lang="en-US" dirty="0">
              <a:cs typeface="+mn-cs"/>
            </a:endParaRPr>
          </a:p>
        </p:txBody>
      </p:sp>
      <p:pic>
        <p:nvPicPr>
          <p:cNvPr id="5123" name="Picture 2">
            <a:extLst>
              <a:ext uri="{FF2B5EF4-FFF2-40B4-BE49-F238E27FC236}">
                <a16:creationId xmlns:a16="http://schemas.microsoft.com/office/drawing/2014/main" id="{FA1B66D9-C2FE-48F1-A979-59F4FF76D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5741" y="1889848"/>
            <a:ext cx="4890576" cy="306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9" name="Rectangle 514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B14B41-58C9-E8BF-C558-677F371D7E09}"/>
              </a:ext>
            </a:extLst>
          </p:cNvPr>
          <p:cNvSpPr txBox="1">
            <a:spLocks/>
          </p:cNvSpPr>
          <p:nvPr/>
        </p:nvSpPr>
        <p:spPr>
          <a:xfrm>
            <a:off x="6513788" y="365125"/>
            <a:ext cx="4840010" cy="1807305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400"/>
              <a:t>How does the brain work?</a:t>
            </a:r>
          </a:p>
        </p:txBody>
      </p:sp>
      <p:pic>
        <p:nvPicPr>
          <p:cNvPr id="1026" name="Picture 2" descr="Kids Lifting Weights Images – Browse 3,120 Stock Photos, Vectors, and Video  | Adobe Stock">
            <a:extLst>
              <a:ext uri="{FF2B5EF4-FFF2-40B4-BE49-F238E27FC236}">
                <a16:creationId xmlns:a16="http://schemas.microsoft.com/office/drawing/2014/main" id="{0708CDAA-F593-2E87-B2DF-A5178AEFB1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8" r="17857" b="-1"/>
          <a:stretch/>
        </p:blipFill>
        <p:spPr bwMode="auto"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Box 1">
            <a:extLst>
              <a:ext uri="{FF2B5EF4-FFF2-40B4-BE49-F238E27FC236}">
                <a16:creationId xmlns:a16="http://schemas.microsoft.com/office/drawing/2014/main" id="{534416AA-5400-49B9-A319-CF5E004E0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3788" y="2333297"/>
            <a:ext cx="4840010" cy="384366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b="1">
                <a:latin typeface="+mn-lt"/>
                <a:cs typeface="+mn-cs"/>
              </a:rPr>
              <a:t>Think of revision like training a muscle – it strengthens the ‘muscle’ in your brain which can take things from long-term storage into actively being used.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b="1">
              <a:latin typeface="+mn-lt"/>
              <a:cs typeface="+mn-cs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b="1">
                <a:latin typeface="+mn-lt"/>
                <a:cs typeface="+mn-cs"/>
              </a:rPr>
              <a:t>The more you test your memory of topics, the more you will remember. Just like the more reps you do with weights, the more weight you can lift.</a:t>
            </a:r>
          </a:p>
        </p:txBody>
      </p:sp>
    </p:spTree>
    <p:extLst>
      <p:ext uri="{BB962C8B-B14F-4D97-AF65-F5344CB8AC3E}">
        <p14:creationId xmlns:p14="http://schemas.microsoft.com/office/powerpoint/2010/main" val="894889935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C92016-9CB1-4196-B4EF-EFDE3F9CA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 Cornerstone, Year 11 students have learnt about revision techniques and applied them to different topics and subjects. </a:t>
            </a:r>
          </a:p>
        </p:txBody>
      </p:sp>
      <p:pic>
        <p:nvPicPr>
          <p:cNvPr id="6" name="Graphic 5" descr="Books">
            <a:extLst>
              <a:ext uri="{FF2B5EF4-FFF2-40B4-BE49-F238E27FC236}">
                <a16:creationId xmlns:a16="http://schemas.microsoft.com/office/drawing/2014/main" id="{FFB5D293-8313-C13E-07B9-419463236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06253" y="957860"/>
            <a:ext cx="4942280" cy="494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835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C0B792-7BF2-4C71-92A9-E55C27F79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951253"/>
          </a:xfrm>
        </p:spPr>
        <p:txBody>
          <a:bodyPr anchor="b">
            <a:normAutofit/>
          </a:bodyPr>
          <a:lstStyle/>
          <a:p>
            <a:r>
              <a:rPr lang="en-GB" sz="4000"/>
              <a:t>Flashcards</a:t>
            </a:r>
          </a:p>
        </p:txBody>
      </p:sp>
      <p:pic>
        <p:nvPicPr>
          <p:cNvPr id="5" name="Picture 4" descr="Different coloured question marks">
            <a:extLst>
              <a:ext uri="{FF2B5EF4-FFF2-40B4-BE49-F238E27FC236}">
                <a16:creationId xmlns:a16="http://schemas.microsoft.com/office/drawing/2014/main" id="{52E10BCA-9D86-89FD-0669-56901CFEC7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25" r="33355" b="-2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5062BC-B7CC-493D-BCAD-27F0F6F050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3734" y="1685460"/>
            <a:ext cx="6798539" cy="44295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You can either have: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Questions and Answers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A series of prompts for a topic area.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Convert A3 </a:t>
            </a:r>
            <a:r>
              <a:rPr lang="en-GB" sz="2000" kern="1400" dirty="0" err="1">
                <a:ln>
                  <a:noFill/>
                </a:ln>
                <a:effectLst/>
                <a:latin typeface="Calibri"/>
                <a:cs typeface="Calibri"/>
              </a:rPr>
              <a:t>mindmaps</a:t>
            </a: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 into A4, then A5, then flashcard points.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GB" sz="2000" kern="1400" dirty="0">
              <a:ln>
                <a:noFill/>
              </a:ln>
              <a:effectLst/>
              <a:latin typeface="Calibri" panose="020F0502020204030204" pitchFamily="34" charset="0"/>
              <a:cs typeface="Calibri"/>
            </a:endParaRP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How to use flashcards:</a:t>
            </a:r>
          </a:p>
          <a:p>
            <a:pPr marL="359410" indent="-359410">
              <a:spcBef>
                <a:spcPts val="0"/>
              </a:spcBef>
              <a:spcAft>
                <a:spcPts val="800"/>
              </a:spcAft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You can use the Leitner Method: https://tinyurl.com/FlashcardsMethod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 dirty="0">
              <a:ln>
                <a:noFill/>
              </a:ln>
              <a:effectLst/>
              <a:latin typeface="Calibri" panose="020F0502020204030204" pitchFamily="34" charset="0"/>
              <a:cs typeface="Calibri"/>
            </a:endParaRPr>
          </a:p>
          <a:p>
            <a:pPr marL="359410" marR="0" indent="-359410">
              <a:spcBef>
                <a:spcPts val="0"/>
              </a:spcBef>
              <a:spcAft>
                <a:spcPts val="800"/>
              </a:spcAft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You can make flashcards online/on your phone using Quizlet</a:t>
            </a:r>
          </a:p>
          <a:p>
            <a:pPr marL="0" marR="0" indent="0">
              <a:spcBef>
                <a:spcPts val="0"/>
              </a:spcBef>
              <a:spcAft>
                <a:spcPts val="600"/>
              </a:spcAft>
            </a:pP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681498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294FD9-4879-4DD6-8718-325100C39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>
            <a:normAutofit/>
          </a:bodyPr>
          <a:lstStyle/>
          <a:p>
            <a:r>
              <a:rPr lang="en-GB" sz="4000" kern="1400" dirty="0">
                <a:ln>
                  <a:noFill/>
                </a:ln>
                <a:effectLst/>
                <a:latin typeface="Calibri"/>
                <a:cs typeface="Calibri"/>
              </a:rPr>
              <a:t>Knowledge </a:t>
            </a:r>
            <a:r>
              <a:rPr lang="en-GB" sz="4000" kern="1400" dirty="0">
                <a:latin typeface="Calibri"/>
                <a:cs typeface="Calibri"/>
              </a:rPr>
              <a:t>Organisers</a:t>
            </a:r>
            <a:endParaRPr lang="en-GB" sz="4000" dirty="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8520D-949D-4738-8D26-F37065A6B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152774" cy="43034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Transform your notes/information into visual revision material. Use them to: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US"/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 kern="1400" dirty="0">
              <a:ln>
                <a:noFill/>
              </a:ln>
              <a:effectLst/>
              <a:latin typeface="Calibri" panose="020F0502020204030204" pitchFamily="34" charset="0"/>
              <a:cs typeface="Calibri"/>
            </a:endParaRPr>
          </a:p>
          <a:p>
            <a:pPr>
              <a:spcBef>
                <a:spcPts val="0"/>
              </a:spcBef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Show links between topics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atin typeface="Calibri" panose="020F0502020204030204" pitchFamily="34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See whole topics in one diagram.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See comparisons between approaches or research.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>
              <a:spcBef>
                <a:spcPts val="0"/>
              </a:spcBef>
              <a:spcAft>
                <a:spcPts val="800"/>
              </a:spcAft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Create flow diagrams for long answers </a:t>
            </a:r>
          </a:p>
          <a:p>
            <a:endParaRPr lang="en-GB" sz="200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E2E79C4-1FEA-4397-857E-A690F92391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2" r="14516" b="1"/>
          <a:stretch/>
        </p:blipFill>
        <p:spPr bwMode="auto">
          <a:xfrm>
            <a:off x="5183500" y="1904282"/>
            <a:ext cx="6170299" cy="422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1806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A2DEA7-2E6E-43EC-958B-5370DD606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en-GB" kern="1400" dirty="0">
                <a:ln>
                  <a:noFill/>
                </a:ln>
                <a:effectLst/>
                <a:latin typeface="+mn-lt"/>
              </a:rPr>
              <a:t>Dual Coding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Person with idea concept">
            <a:extLst>
              <a:ext uri="{FF2B5EF4-FFF2-40B4-BE49-F238E27FC236}">
                <a16:creationId xmlns:a16="http://schemas.microsoft.com/office/drawing/2014/main" id="{7E96D29A-850C-89A8-7404-05DA5688D0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42" r="13812" b="-3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8EE0C-C308-4DEF-93C7-E6E4F0CC9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Use your knowledge of Memory to your advantage. Create revision material that have images AND words so that your brain can process information to the best of its ability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50513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5DBD20-FFD7-4B82-B925-4CABE57C8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kern="1400" dirty="0">
                <a:ln>
                  <a:noFill/>
                </a:ln>
                <a:effectLst/>
                <a:latin typeface="+mn-lt"/>
              </a:rPr>
              <a:t>Practice questions 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Pencil and answer-sheet">
            <a:extLst>
              <a:ext uri="{FF2B5EF4-FFF2-40B4-BE49-F238E27FC236}">
                <a16:creationId xmlns:a16="http://schemas.microsoft.com/office/drawing/2014/main" id="{F901CF85-12FA-99E8-EA30-E384F316B8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483" r="-1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EC652-3200-4803-9791-7C1D4D5C9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Once you’ve learnt content, test yourself with exam questions. AQA/Edexcel/OCR will have several practice papers and mark schemes available on their website.</a:t>
            </a: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263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238D1E-169B-4F62-A4EF-F4D47434C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kern="1400" dirty="0">
                <a:ln>
                  <a:noFill/>
                </a:ln>
                <a:effectLst/>
                <a:latin typeface="+mn-lt"/>
              </a:rPr>
              <a:t>Test and teach 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05A6C6CC-44A2-084F-EAE7-28A7F09B6D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71" r="11757" b="-7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A04D8-02C3-433B-BE93-5CB25AB13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Create quizzes or attempt premade ones. It’s the easiest way to find out your weakest areas.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US" sz="2000"/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Great websites include: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Symbol"/>
                <a:sym typeface="Symbol"/>
              </a:rPr>
              <a:t>·</a:t>
            </a: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 Quizlet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Symbol"/>
                <a:sym typeface="Symbol"/>
              </a:rPr>
              <a:t>·</a:t>
            </a: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 Kahoot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Symbol"/>
                <a:sym typeface="Symbol"/>
              </a:rPr>
              <a:t>·</a:t>
            </a: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 Seneca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kern="1400" dirty="0">
                <a:ln>
                  <a:noFill/>
                </a:ln>
                <a:effectLst/>
                <a:latin typeface="Symbol"/>
                <a:sym typeface="Symbol"/>
              </a:rPr>
              <a:t>·</a:t>
            </a: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 </a:t>
            </a:r>
            <a:r>
              <a:rPr lang="en-GB" sz="2000" kern="1400" dirty="0" err="1">
                <a:ln>
                  <a:noFill/>
                </a:ln>
                <a:effectLst/>
                <a:latin typeface="Calibri"/>
                <a:cs typeface="Calibri"/>
              </a:rPr>
              <a:t>Gojimo</a:t>
            </a: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 (App)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2000" kern="1400" dirty="0">
                <a:ln>
                  <a:noFill/>
                </a:ln>
                <a:effectLst/>
                <a:latin typeface="Symbol"/>
                <a:sym typeface="Symbol"/>
              </a:rPr>
              <a:t>·</a:t>
            </a:r>
            <a:r>
              <a:rPr lang="en-GB" sz="2000" kern="1400" dirty="0">
                <a:ln>
                  <a:noFill/>
                </a:ln>
                <a:effectLst/>
                <a:latin typeface="Calibri"/>
                <a:cs typeface="Calibri"/>
              </a:rPr>
              <a:t> Get Revising</a:t>
            </a:r>
            <a:r>
              <a:rPr lang="en-GB" sz="2000" kern="1400" dirty="0">
                <a:latin typeface="Calibri"/>
                <a:cs typeface="Calibri"/>
              </a:rPr>
              <a:t> </a:t>
            </a: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 kern="1400">
              <a:ln>
                <a:noFill/>
              </a:ln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920734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13AC3-FB56-775A-2B9F-E79954A9F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Worked Example </a:t>
            </a:r>
            <a:br>
              <a:rPr lang="en-GB" dirty="0">
                <a:cs typeface="Calibri Light"/>
              </a:rPr>
            </a:br>
            <a:r>
              <a:rPr lang="en-GB" dirty="0">
                <a:cs typeface="Calibri Light"/>
              </a:rPr>
              <a:t>Step 1: collating knowledge </a:t>
            </a:r>
            <a:endParaRPr lang="en-GB" dirty="0"/>
          </a:p>
        </p:txBody>
      </p:sp>
      <p:pic>
        <p:nvPicPr>
          <p:cNvPr id="5" name="Picture 5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789434BA-7C82-DD4E-367E-3BFEA8D54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178" t="-82" r="103" b="5283"/>
          <a:stretch/>
        </p:blipFill>
        <p:spPr>
          <a:xfrm rot="-540000">
            <a:off x="4724278" y="1649333"/>
            <a:ext cx="3915076" cy="4934066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8368CC-8E59-083D-0F84-2164FE290085}"/>
              </a:ext>
            </a:extLst>
          </p:cNvPr>
          <p:cNvSpPr txBox="1"/>
          <p:nvPr/>
        </p:nvSpPr>
        <p:spPr>
          <a:xfrm rot="1260000">
            <a:off x="8567785" y="1416584"/>
            <a:ext cx="3280316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cs typeface="Calibri"/>
              </a:rPr>
              <a:t>Reliable Sources</a:t>
            </a:r>
            <a:endParaRPr lang="en-US" dirty="0"/>
          </a:p>
          <a:p>
            <a:r>
              <a:rPr lang="en-GB" sz="3600" dirty="0">
                <a:cs typeface="Calibri"/>
              </a:rPr>
              <a:t>Small Chunks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6" name="Picture 6" descr="Text, letter&#10;&#10;Description automatically generated">
            <a:extLst>
              <a:ext uri="{FF2B5EF4-FFF2-40B4-BE49-F238E27FC236}">
                <a16:creationId xmlns:a16="http://schemas.microsoft.com/office/drawing/2014/main" id="{5A9BCB5F-30CC-3DF1-8D0A-73D5B7D7E0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13" t="178" r="8313" b="7241"/>
          <a:stretch/>
        </p:blipFill>
        <p:spPr>
          <a:xfrm>
            <a:off x="782697" y="1691569"/>
            <a:ext cx="3457428" cy="489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68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13AC3-FB56-775A-2B9F-E79954A9F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Worked Example </a:t>
            </a:r>
            <a:br>
              <a:rPr lang="en-GB" dirty="0">
                <a:cs typeface="Calibri Light"/>
              </a:rPr>
            </a:br>
            <a:r>
              <a:rPr lang="en-GB" dirty="0">
                <a:cs typeface="Calibri Light"/>
              </a:rPr>
              <a:t>Step 1: collating knowledge </a:t>
            </a:r>
            <a:endParaRPr lang="en-GB" dirty="0"/>
          </a:p>
        </p:txBody>
      </p:sp>
      <p:pic>
        <p:nvPicPr>
          <p:cNvPr id="5" name="Picture 5" descr="A white board with writing on it&#10;&#10;Description automatically generated">
            <a:extLst>
              <a:ext uri="{FF2B5EF4-FFF2-40B4-BE49-F238E27FC236}">
                <a16:creationId xmlns:a16="http://schemas.microsoft.com/office/drawing/2014/main" id="{9596606E-6F85-4519-BE37-65F378C19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171" r="1776" b="2003"/>
          <a:stretch/>
        </p:blipFill>
        <p:spPr>
          <a:xfrm rot="16200000">
            <a:off x="2099694" y="648895"/>
            <a:ext cx="4768827" cy="6910034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8368CC-8E59-083D-0F84-2164FE290085}"/>
              </a:ext>
            </a:extLst>
          </p:cNvPr>
          <p:cNvSpPr txBox="1"/>
          <p:nvPr/>
        </p:nvSpPr>
        <p:spPr>
          <a:xfrm rot="1260000">
            <a:off x="8164328" y="828663"/>
            <a:ext cx="3785793" cy="21852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cs typeface="Calibri"/>
              </a:rPr>
              <a:t>Dual Coding</a:t>
            </a:r>
            <a:endParaRPr lang="en-US" dirty="0"/>
          </a:p>
          <a:p>
            <a:endParaRPr lang="en-GB" sz="3600" dirty="0">
              <a:cs typeface="Calibri"/>
            </a:endParaRPr>
          </a:p>
          <a:p>
            <a:r>
              <a:rPr lang="en-GB" sz="3200" dirty="0">
                <a:cs typeface="Calibri"/>
              </a:rPr>
              <a:t>Key terms / concepts</a:t>
            </a:r>
          </a:p>
          <a:p>
            <a:r>
              <a:rPr lang="en-GB" sz="3200" dirty="0">
                <a:cs typeface="Calibri"/>
              </a:rPr>
              <a:t>Label correctly </a:t>
            </a:r>
          </a:p>
        </p:txBody>
      </p:sp>
    </p:spTree>
    <p:extLst>
      <p:ext uri="{BB962C8B-B14F-4D97-AF65-F5344CB8AC3E}">
        <p14:creationId xmlns:p14="http://schemas.microsoft.com/office/powerpoint/2010/main" val="23441194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13AC3-FB56-775A-2B9F-E79954A9F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Worked Example </a:t>
            </a:r>
            <a:br>
              <a:rPr lang="en-GB" dirty="0">
                <a:cs typeface="Calibri Light"/>
              </a:rPr>
            </a:br>
            <a:r>
              <a:rPr lang="en-GB" dirty="0">
                <a:cs typeface="Calibri Light"/>
              </a:rPr>
              <a:t>Step 2: read it back  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50D922-BD2D-998F-A99D-26DFCE4C55A3}"/>
              </a:ext>
            </a:extLst>
          </p:cNvPr>
          <p:cNvSpPr txBox="1"/>
          <p:nvPr/>
        </p:nvSpPr>
        <p:spPr>
          <a:xfrm rot="1260000">
            <a:off x="8361151" y="1162843"/>
            <a:ext cx="3494048" cy="21852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cs typeface="Calibri"/>
              </a:rPr>
              <a:t>Spaced Practice </a:t>
            </a:r>
            <a:endParaRPr lang="en-US" dirty="0">
              <a:cs typeface="Calibri" panose="020F0502020204030204"/>
            </a:endParaRPr>
          </a:p>
          <a:p>
            <a:r>
              <a:rPr lang="en-GB" sz="3200" dirty="0">
                <a:cs typeface="Calibri"/>
              </a:rPr>
              <a:t>Revisit later </a:t>
            </a:r>
          </a:p>
          <a:p>
            <a:r>
              <a:rPr lang="en-GB" sz="3200" dirty="0">
                <a:cs typeface="Calibri"/>
              </a:rPr>
              <a:t>Talk it through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6" name="Picture 5" descr="A white board with writing on it&#10;&#10;Description automatically generated">
            <a:extLst>
              <a:ext uri="{FF2B5EF4-FFF2-40B4-BE49-F238E27FC236}">
                <a16:creationId xmlns:a16="http://schemas.microsoft.com/office/drawing/2014/main" id="{3A04F149-E332-06A2-F08A-0AC685BCFC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71" r="1776" b="2003"/>
          <a:stretch/>
        </p:blipFill>
        <p:spPr>
          <a:xfrm rot="16200000">
            <a:off x="2099694" y="648895"/>
            <a:ext cx="4768827" cy="691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59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13AC3-FB56-775A-2B9F-E79954A9F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Worked Example </a:t>
            </a:r>
            <a:br>
              <a:rPr lang="en-GB" dirty="0">
                <a:cs typeface="Calibri Light"/>
              </a:rPr>
            </a:br>
            <a:r>
              <a:rPr lang="en-GB" dirty="0">
                <a:cs typeface="Calibri Light"/>
              </a:rPr>
              <a:t>Step 3: practice questions </a:t>
            </a:r>
            <a:endParaRPr lang="en-GB" dirty="0"/>
          </a:p>
        </p:txBody>
      </p:sp>
      <p:pic>
        <p:nvPicPr>
          <p:cNvPr id="4" name="Picture 5" descr="Text, letter&#10;&#10;Description automatically generated">
            <a:extLst>
              <a:ext uri="{FF2B5EF4-FFF2-40B4-BE49-F238E27FC236}">
                <a16:creationId xmlns:a16="http://schemas.microsoft.com/office/drawing/2014/main" id="{F460E8F5-2624-46BC-EAE8-F65F27B5E9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18" t="12328" r="3583" b="6086"/>
          <a:stretch/>
        </p:blipFill>
        <p:spPr>
          <a:xfrm rot="6300000">
            <a:off x="6238021" y="2016783"/>
            <a:ext cx="3872454" cy="440616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BE3F659-7AFF-647B-C1EC-BD87F6D76A99}"/>
              </a:ext>
            </a:extLst>
          </p:cNvPr>
          <p:cNvSpPr txBox="1"/>
          <p:nvPr/>
        </p:nvSpPr>
        <p:spPr>
          <a:xfrm rot="1260000">
            <a:off x="7513319" y="1230442"/>
            <a:ext cx="436756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cs typeface="Calibri"/>
              </a:rPr>
              <a:t>Apply the knowledge</a:t>
            </a:r>
            <a:endParaRPr lang="en-US" dirty="0"/>
          </a:p>
          <a:p>
            <a:r>
              <a:rPr lang="en-GB" sz="3600" dirty="0">
                <a:cs typeface="Calibri"/>
              </a:rPr>
              <a:t>Revisit any weak areas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46B84B82-77C0-AA45-5325-8DAE310E47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62" t="2314" r="23630" b="7455"/>
          <a:stretch/>
        </p:blipFill>
        <p:spPr>
          <a:xfrm rot="5400000">
            <a:off x="1460030" y="1007534"/>
            <a:ext cx="2725600" cy="483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94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13AC3-FB56-775A-2B9F-E79954A9F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Worked Example </a:t>
            </a:r>
            <a:br>
              <a:rPr lang="en-GB" dirty="0">
                <a:cs typeface="Calibri Light"/>
              </a:rPr>
            </a:br>
            <a:r>
              <a:rPr lang="en-GB" dirty="0">
                <a:cs typeface="Calibri Light"/>
              </a:rPr>
              <a:t>Step 3: practice questions 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E3F659-7AFF-647B-C1EC-BD87F6D76A99}"/>
              </a:ext>
            </a:extLst>
          </p:cNvPr>
          <p:cNvSpPr txBox="1"/>
          <p:nvPr/>
        </p:nvSpPr>
        <p:spPr>
          <a:xfrm rot="1260000">
            <a:off x="7579171" y="257295"/>
            <a:ext cx="436756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cs typeface="Calibri"/>
              </a:rPr>
              <a:t>Apply the knowledge</a:t>
            </a:r>
            <a:endParaRPr lang="en-US" dirty="0"/>
          </a:p>
          <a:p>
            <a:r>
              <a:rPr lang="en-GB" sz="3600" dirty="0">
                <a:cs typeface="Calibri"/>
              </a:rPr>
              <a:t>Revisit any weak areas</a:t>
            </a:r>
          </a:p>
          <a:p>
            <a:endParaRPr lang="en-GB" sz="3600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8" name="Picture 8" descr="Chart&#10;&#10;Description automatically generated">
            <a:extLst>
              <a:ext uri="{FF2B5EF4-FFF2-40B4-BE49-F238E27FC236}">
                <a16:creationId xmlns:a16="http://schemas.microsoft.com/office/drawing/2014/main" id="{82FB8A25-FC93-95B3-B876-B6C07F787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5235" y="1769180"/>
            <a:ext cx="4799676" cy="4878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9" descr="Chart&#10;&#10;Description automatically generated">
            <a:extLst>
              <a:ext uri="{FF2B5EF4-FFF2-40B4-BE49-F238E27FC236}">
                <a16:creationId xmlns:a16="http://schemas.microsoft.com/office/drawing/2014/main" id="{F6B88EBB-40C9-2DFF-5B44-B73CCDB8B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">
            <a:off x="6438734" y="1785796"/>
            <a:ext cx="3947347" cy="46923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81345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57255E46-A520-48DC-8CB7-89D4DA2B8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CFA6FF8-2447-435D-BB85-760D2D397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91" y="157866"/>
            <a:ext cx="11517332" cy="6335009"/>
          </a:xfrm>
          <a:prstGeom prst="rect">
            <a:avLst/>
          </a:prstGeom>
        </p:spPr>
      </p:pic>
      <p:pic>
        <p:nvPicPr>
          <p:cNvPr id="1026" name="Picture 2" descr="App van de week: StudySmarter helpt je om slimmer te studeren">
            <a:extLst>
              <a:ext uri="{FF2B5EF4-FFF2-40B4-BE49-F238E27FC236}">
                <a16:creationId xmlns:a16="http://schemas.microsoft.com/office/drawing/2014/main" id="{A9EC343A-1115-4D43-B37D-667D6FC8F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43" y="105508"/>
            <a:ext cx="4985238" cy="332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F41E993-5187-4E4B-8BAF-DC6E6AB28055}"/>
              </a:ext>
            </a:extLst>
          </p:cNvPr>
          <p:cNvSpPr txBox="1"/>
          <p:nvPr/>
        </p:nvSpPr>
        <p:spPr>
          <a:xfrm>
            <a:off x="152991" y="3475892"/>
            <a:ext cx="3513574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prefer to use apps to revise, why not try the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StudySmarter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app? It has thousands of flashcards already made, and if you can’t find ones which work for your subject, you can create your own.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D1DAB59-321C-4298-80DB-90BC0E180E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565" y="3429000"/>
            <a:ext cx="2429435" cy="2424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40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B8C54-E27B-4833-B3D1-B8ECC6B96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Effective Study Habits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0889829-4861-62C4-DA63-1474C0145A8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42191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4">
            <a:extLst>
              <a:ext uri="{FF2B5EF4-FFF2-40B4-BE49-F238E27FC236}">
                <a16:creationId xmlns:a16="http://schemas.microsoft.com/office/drawing/2014/main" id="{76C9B752-504F-4803-92CD-5373B8220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5C2A117-93B7-4C54-9DCE-BDD4A5A05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167148"/>
            <a:ext cx="606972" cy="36908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262B97F-B393-4C41-A3C9-DD240F982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AAC4A6-E4D3-91A4-9A5E-9360404B17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4932"/>
          <a:stretch/>
        </p:blipFill>
        <p:spPr>
          <a:xfrm>
            <a:off x="0" y="0"/>
            <a:ext cx="9254067" cy="6858000"/>
          </a:xfrm>
          <a:prstGeom prst="rect">
            <a:avLst/>
          </a:prstGeom>
        </p:spPr>
      </p:pic>
      <p:pic>
        <p:nvPicPr>
          <p:cNvPr id="8" name="Picture 7" descr="Qr code&#10;&#10;Description automatically generated">
            <a:extLst>
              <a:ext uri="{FF2B5EF4-FFF2-40B4-BE49-F238E27FC236}">
                <a16:creationId xmlns:a16="http://schemas.microsoft.com/office/drawing/2014/main" id="{878973B4-FB48-67D8-6E9B-F01C3B76D8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224" y="135830"/>
            <a:ext cx="2468841" cy="246884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A3BC0F4-DF05-4C17-B463-7A41E4AB84B6}"/>
              </a:ext>
            </a:extLst>
          </p:cNvPr>
          <p:cNvSpPr txBox="1"/>
          <p:nvPr/>
        </p:nvSpPr>
        <p:spPr>
          <a:xfrm>
            <a:off x="9186332" y="1727200"/>
            <a:ext cx="30056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Use a revision timetable. 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The ‘adapt’ app will create a bespoke revision timetable for you!</a:t>
            </a:r>
          </a:p>
        </p:txBody>
      </p:sp>
    </p:spTree>
    <p:extLst>
      <p:ext uri="{BB962C8B-B14F-4D97-AF65-F5344CB8AC3E}">
        <p14:creationId xmlns:p14="http://schemas.microsoft.com/office/powerpoint/2010/main" val="3012932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782</Words>
  <Application>Microsoft Office PowerPoint</Application>
  <PresentationFormat>Widescreen</PresentationFormat>
  <Paragraphs>91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Helvetica Neue Medium</vt:lpstr>
      <vt:lpstr>Symbol</vt:lpstr>
      <vt:lpstr>Wingdings</vt:lpstr>
      <vt:lpstr>Office Theme</vt:lpstr>
      <vt:lpstr>1_office theme</vt:lpstr>
      <vt:lpstr>What do effective study habits and revision techniques look like?  Emma Martin Vicky Caine</vt:lpstr>
      <vt:lpstr>Effective Revision </vt:lpstr>
      <vt:lpstr>3 revision techniques that are easy but are LEAST effective</vt:lpstr>
      <vt:lpstr>How does the brain work?</vt:lpstr>
      <vt:lpstr>PowerPoint Presentation</vt:lpstr>
      <vt:lpstr>PowerPoint Presentation</vt:lpstr>
      <vt:lpstr>PowerPoint Presentation</vt:lpstr>
      <vt:lpstr>In Cornerstone, Year 11 students have learnt about revision techniques and applied them to different topics and subjects. </vt:lpstr>
      <vt:lpstr>Flashcards</vt:lpstr>
      <vt:lpstr>Knowledge Organisers</vt:lpstr>
      <vt:lpstr>Dual Coding</vt:lpstr>
      <vt:lpstr>Practice questions </vt:lpstr>
      <vt:lpstr>Test and teach </vt:lpstr>
      <vt:lpstr>Worked Example  Step 1: collating knowledge </vt:lpstr>
      <vt:lpstr>Worked Example  Step 1: collating knowledge </vt:lpstr>
      <vt:lpstr>Worked Example  Step 2: read it back  </vt:lpstr>
      <vt:lpstr>Worked Example  Step 3: practice questions </vt:lpstr>
      <vt:lpstr>Worked Example  Step 3: practice questions </vt:lpstr>
      <vt:lpstr>PowerPoint Presentation</vt:lpstr>
      <vt:lpstr>Effective Study Habits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Revise</dc:title>
  <dc:creator>V Caine</dc:creator>
  <cp:lastModifiedBy>J Richards</cp:lastModifiedBy>
  <cp:revision>146</cp:revision>
  <dcterms:created xsi:type="dcterms:W3CDTF">2023-03-29T11:51:16Z</dcterms:created>
  <dcterms:modified xsi:type="dcterms:W3CDTF">2023-04-18T08:18:38Z</dcterms:modified>
</cp:coreProperties>
</file>