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0" r:id="rId5"/>
    <p:sldId id="266" r:id="rId6"/>
    <p:sldId id="309" r:id="rId7"/>
    <p:sldId id="310" r:id="rId8"/>
    <p:sldId id="307" r:id="rId9"/>
    <p:sldId id="312" r:id="rId10"/>
    <p:sldId id="313" r:id="rId11"/>
    <p:sldId id="314" r:id="rId12"/>
    <p:sldId id="311" r:id="rId13"/>
    <p:sldId id="30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9B4E"/>
    <a:srgbClr val="1A76BC"/>
    <a:srgbClr val="1B75BC"/>
    <a:srgbClr val="599A4E"/>
    <a:srgbClr val="783593"/>
    <a:srgbClr val="173C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547EEB-2397-709B-3A43-F7A4D5831DF9}" v="1240" dt="2023-02-21T14:45:51.337"/>
    <p1510:client id="{B3380387-B8E0-41EE-EA09-8B638F46C693}" v="4598" dt="2023-02-20T19:43:35.2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66" d="100"/>
          <a:sy n="66" d="100"/>
        </p:scale>
        <p:origin x="59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2600B-00BE-4C8F-B3D2-E213B6E134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A1B144-3D88-4D8A-8826-170957B4CD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23E65-A2E8-4A16-B8A8-73D6E8174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D54929-5250-49AB-A7F3-4B5947294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2A213A-E565-4171-AE4B-6FFA0EFB2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74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4A90E-4A2B-4C5C-BD5D-A99EA64F4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00350E-6C8B-449B-9B03-C621EA4B46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C21E5F-EA91-4BE7-B75B-2624AB7A9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450AF-37B9-479D-A27D-8FAB03112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3C1AF-1A56-46DC-9798-7488A1CC0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05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94D74-0FC2-4507-BC6F-3F8A7B8F6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70E91-D3F9-449A-9CFF-3AB937925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F2FF1C-2EF9-4864-8697-9FE9EA71E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8848A4-2FE4-4196-851F-724E62FE3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08863-3788-400F-8495-A43FF556D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50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A7FA9-57CB-4D58-9ADF-ABA2CD933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066F50-2850-4EC6-A003-F51E68231F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B4A2EA-31F4-44C0-86E8-5740A38493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B563D5-6662-447C-922B-44A021757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460D8A-EF25-4FB1-A6BE-A2A0125DB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F2B738-38FF-4168-A190-D104C0C41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18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C36E5-CE8E-4A6F-A6FD-4DE2BF019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4A25E2-844E-4CBA-87D5-ECA5F4D205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555D91-5223-496E-8A30-F2E86192A9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CA6A46-9764-40B2-AE92-66D139BBE3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E9E2CB-1F39-4645-8594-CAA97F2B7E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FEC79B-F6A8-45B9-8798-CA1EC52E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9F2871-30F9-416F-8C1F-87995832E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D980315-B40D-4FA1-9D52-EEFF07226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72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4559C-2E43-4A8D-AB76-442464136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6B6BE1-8CC6-47B3-99EE-075F26918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26C783-35DD-45EF-BEC0-75705DB29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A9019B-DB42-4129-8519-D4D7BBBE4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11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79CC8C-27CC-4EEF-B7E8-EC0909CC4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DE524F-6014-4535-9ADF-254430C7C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141815-E04C-4220-A989-3C2A13803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0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F18B6-39C2-4968-A171-741AB4FC7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6045F9-93F3-4515-850C-ACD23786D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29B00B-F8EB-41F8-97BA-A51AC257D7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70F0A2-7819-42C7-92C6-CF8377004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9AAADF-87FB-4139-B5C4-F5AFD0B81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919AB4-4088-4E8C-AB7D-AACF32622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62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2237B-B0FF-4E6C-8298-FAC0D6DED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00E777-BECD-450B-AAFF-B454E8E728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52D534-7EE1-4A0C-8B56-3DFF4F71C6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2AE3E0-A058-4748-9549-82224CA2B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B02090-6D60-4E60-9F26-EFF7C76EA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9B1D54-3E44-44E5-A254-D37A5F7ED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42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FA997-4EA0-40F0-81F7-27E87C9FD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E0AB7F-0762-4DED-80E6-046AFE294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04DEC5-C0C0-4ED3-9FC5-174D32AF7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FF3A17-52A0-4FF4-AD94-C2AF49F6D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FB69C-784C-4E29-B9C8-4D75C3668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42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851CA5-E409-4D4D-BB25-112AD0877A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2F638D-A8CA-4D24-B869-8E0452A0CA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2CBAE6-3EB1-47FF-B87C-38EE91E65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ABB78-8EBA-4331-A77D-D078E110D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F12006-34E2-4D57-9059-4A321FD74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82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902B653-96EF-4A45-B60D-7F6DEBD14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5F7C80-7DA3-4D84-AD93-9182E279C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FB57D-531F-4CD1-83D1-059FCC6D26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E680F2E9-5247-4FAA-92E1-EAA8282E32BE}" type="datetimeFigureOut">
              <a:rPr lang="en-GB" smtClean="0"/>
              <a:pPr/>
              <a:t>14/03/2023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3B310-1A41-4A1A-B042-20768E9FC8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EC5CCB-E157-4E38-9C01-A69C6C0831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4DDBE116-7EE3-4870-946C-3877C6363F15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 descr="Headder">
            <a:extLst>
              <a:ext uri="{FF2B5EF4-FFF2-40B4-BE49-F238E27FC236}">
                <a16:creationId xmlns:a16="http://schemas.microsoft.com/office/drawing/2014/main" id="{F84CE88F-7CA6-494B-BF2B-D80A95C414DD}"/>
              </a:ext>
            </a:extLst>
          </p:cNvPr>
          <p:cNvPicPr/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64" t="-412" r="287" b="5195"/>
          <a:stretch/>
        </p:blipFill>
        <p:spPr bwMode="auto">
          <a:xfrm>
            <a:off x="10274531" y="0"/>
            <a:ext cx="1917469" cy="2116224"/>
          </a:xfrm>
          <a:prstGeom prst="rect">
            <a:avLst/>
          </a:prstGeom>
          <a:noFill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2A5A91B-8AD4-4812-B115-8562A4D864BD}"/>
              </a:ext>
            </a:extLst>
          </p:cNvPr>
          <p:cNvPicPr/>
          <p:nvPr userDrawn="1"/>
        </p:nvPicPr>
        <p:blipFill rotWithShape="1">
          <a:blip r:embed="rId14"/>
          <a:srcRect l="72457" t="12086" r="17480" b="51972"/>
          <a:stretch/>
        </p:blipFill>
        <p:spPr bwMode="auto">
          <a:xfrm rot="10800000">
            <a:off x="0" y="5285047"/>
            <a:ext cx="1478973" cy="15729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0B4B1B0-7630-4895-841E-0042D60D9DE8}"/>
              </a:ext>
            </a:extLst>
          </p:cNvPr>
          <p:cNvPicPr/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07" y="136525"/>
            <a:ext cx="1478974" cy="11066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59382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app=desktop&amp;v=g9rUUz8cMDM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7B958223-DCED-4BB4-B598-82DF81C09914}"/>
              </a:ext>
            </a:extLst>
          </p:cNvPr>
          <p:cNvGrpSpPr/>
          <p:nvPr/>
        </p:nvGrpSpPr>
        <p:grpSpPr>
          <a:xfrm>
            <a:off x="8153801" y="1266440"/>
            <a:ext cx="3893728" cy="5321238"/>
            <a:chOff x="8153801" y="1266440"/>
            <a:chExt cx="3893728" cy="5321238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60B01AF-05E4-4E72-AA85-4D3E504D6FF9}"/>
                </a:ext>
              </a:extLst>
            </p:cNvPr>
            <p:cNvSpPr/>
            <p:nvPr/>
          </p:nvSpPr>
          <p:spPr>
            <a:xfrm>
              <a:off x="8153801" y="1413927"/>
              <a:ext cx="3854314" cy="5173751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F1A0EE3-1470-4699-8979-BF94D94B4248}"/>
                </a:ext>
              </a:extLst>
            </p:cNvPr>
            <p:cNvSpPr/>
            <p:nvPr/>
          </p:nvSpPr>
          <p:spPr>
            <a:xfrm>
              <a:off x="8945871" y="1266440"/>
              <a:ext cx="227017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Actions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E27CD07-6945-4504-9DB1-C27FC1A64A63}"/>
                </a:ext>
              </a:extLst>
            </p:cNvPr>
            <p:cNvSpPr txBox="1"/>
            <p:nvPr/>
          </p:nvSpPr>
          <p:spPr>
            <a:xfrm>
              <a:off x="8268258" y="4833352"/>
              <a:ext cx="3779271" cy="175432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</a:rPr>
                <a:t>How we act towards each other</a:t>
              </a:r>
            </a:p>
          </p:txBody>
        </p:sp>
        <p:pic>
          <p:nvPicPr>
            <p:cNvPr id="7" name="Picture 7">
              <a:extLst>
                <a:ext uri="{FF2B5EF4-FFF2-40B4-BE49-F238E27FC236}">
                  <a16:creationId xmlns:a16="http://schemas.microsoft.com/office/drawing/2014/main" id="{E83B311B-1DD9-470D-ED7B-EC29EE0384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673737" y="2170112"/>
              <a:ext cx="2936618" cy="2663239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273EA2CF-1BEA-3A83-D5B2-A5D9CE6B3956}"/>
              </a:ext>
            </a:extLst>
          </p:cNvPr>
          <p:cNvSpPr txBox="1"/>
          <p:nvPr/>
        </p:nvSpPr>
        <p:spPr>
          <a:xfrm>
            <a:off x="2329255" y="125791"/>
            <a:ext cx="7342537" cy="1015663"/>
          </a:xfrm>
          <a:prstGeom prst="rect">
            <a:avLst/>
          </a:prstGeom>
          <a:solidFill>
            <a:srgbClr val="462E7E"/>
          </a:solidFill>
          <a:ln w="12700">
            <a:solidFill>
              <a:srgbClr val="462E7E"/>
            </a:solidFill>
          </a:ln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bg1"/>
                </a:solidFill>
              </a:rPr>
              <a:t>Behaviour Curriculum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4F398C8-DA7E-430E-B892-6A9BD37380B1}"/>
              </a:ext>
            </a:extLst>
          </p:cNvPr>
          <p:cNvGrpSpPr/>
          <p:nvPr/>
        </p:nvGrpSpPr>
        <p:grpSpPr>
          <a:xfrm>
            <a:off x="-67325" y="1229409"/>
            <a:ext cx="4094006" cy="5358268"/>
            <a:chOff x="-75075" y="1266440"/>
            <a:chExt cx="4094006" cy="5358268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C13DA454-B1A4-40D9-A38E-607C0AAA7C5B}"/>
                </a:ext>
              </a:extLst>
            </p:cNvPr>
            <p:cNvSpPr/>
            <p:nvPr/>
          </p:nvSpPr>
          <p:spPr>
            <a:xfrm>
              <a:off x="44233" y="1433586"/>
              <a:ext cx="3854314" cy="5173751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A8CC0CD-0595-4DA6-BFE2-4968B0124C21}"/>
                </a:ext>
              </a:extLst>
            </p:cNvPr>
            <p:cNvSpPr/>
            <p:nvPr/>
          </p:nvSpPr>
          <p:spPr>
            <a:xfrm>
              <a:off x="-75075" y="1266440"/>
              <a:ext cx="409400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Communicate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9855464-55D0-4267-8CC7-F5BD5F4C9CCE}"/>
                </a:ext>
              </a:extLst>
            </p:cNvPr>
            <p:cNvSpPr txBox="1"/>
            <p:nvPr/>
          </p:nvSpPr>
          <p:spPr>
            <a:xfrm>
              <a:off x="195140" y="4870382"/>
              <a:ext cx="3560306" cy="175432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</a:rPr>
                <a:t>How we speak &amp; listen to each other</a:t>
              </a:r>
            </a:p>
          </p:txBody>
        </p:sp>
        <p:pic>
          <p:nvPicPr>
            <p:cNvPr id="21" name="Picture 20" descr="Cartoon Speech Bubble Vector Art, Icons, and Graphics for Free Download">
              <a:extLst>
                <a:ext uri="{FF2B5EF4-FFF2-40B4-BE49-F238E27FC236}">
                  <a16:creationId xmlns:a16="http://schemas.microsoft.com/office/drawing/2014/main" id="{D1719C96-9F0D-49B5-8BC9-F7F53E417E55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526" y="2356916"/>
              <a:ext cx="3255071" cy="231131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8A2D9C2-E8C4-41F0-A938-D1B0FAB40E6E}"/>
              </a:ext>
            </a:extLst>
          </p:cNvPr>
          <p:cNvGrpSpPr/>
          <p:nvPr/>
        </p:nvGrpSpPr>
        <p:grpSpPr>
          <a:xfrm>
            <a:off x="4075854" y="1246782"/>
            <a:ext cx="3879746" cy="5340897"/>
            <a:chOff x="4075854" y="1246782"/>
            <a:chExt cx="3879746" cy="534089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A7D88FF-4A7D-465E-832C-7C9F80309B65}"/>
                </a:ext>
              </a:extLst>
            </p:cNvPr>
            <p:cNvSpPr/>
            <p:nvPr/>
          </p:nvSpPr>
          <p:spPr>
            <a:xfrm>
              <a:off x="4101286" y="1413928"/>
              <a:ext cx="3854314" cy="5173751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25F69D1-1AF3-4406-9FD2-95981A776F40}"/>
                </a:ext>
              </a:extLst>
            </p:cNvPr>
            <p:cNvSpPr/>
            <p:nvPr/>
          </p:nvSpPr>
          <p:spPr>
            <a:xfrm>
              <a:off x="4166265" y="1246782"/>
              <a:ext cx="3762633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54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Presentation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2260F34-6CF5-4F7A-8FC2-741AD0A776EB}"/>
                </a:ext>
              </a:extLst>
            </p:cNvPr>
            <p:cNvSpPr txBox="1"/>
            <p:nvPr/>
          </p:nvSpPr>
          <p:spPr>
            <a:xfrm>
              <a:off x="4075854" y="4833352"/>
              <a:ext cx="3849341" cy="175432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</a:rPr>
                <a:t>How we come across to each other</a:t>
              </a:r>
            </a:p>
          </p:txBody>
        </p:sp>
        <p:pic>
          <p:nvPicPr>
            <p:cNvPr id="22" name="Picture 21" descr="How to Make a Good First Impression (Without Really Trying) | Inc.com">
              <a:extLst>
                <a:ext uri="{FF2B5EF4-FFF2-40B4-BE49-F238E27FC236}">
                  <a16:creationId xmlns:a16="http://schemas.microsoft.com/office/drawing/2014/main" id="{B60EB8C3-1BA8-42BD-A68C-7DA427E0807D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8483" y="2356916"/>
              <a:ext cx="3252852" cy="231131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82435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8FE164-BE7D-2A94-42D0-4B334D7BE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2885991"/>
            <a:ext cx="5446327" cy="1808645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 lIns="91440" tIns="45720" rIns="91440" bIns="45720" anchor="t">
            <a:normAutofit/>
          </a:bodyPr>
          <a:lstStyle/>
          <a:p>
            <a:r>
              <a:rPr lang="en-GB" sz="4000" dirty="0">
                <a:latin typeface="+mn-lt"/>
                <a:ea typeface="+mj-ea"/>
              </a:rPr>
              <a:t>To learn how to give ourselves the best chance of success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F65E2A7-6829-4D8E-8AE2-7C252420CC19}"/>
              </a:ext>
            </a:extLst>
          </p:cNvPr>
          <p:cNvSpPr txBox="1">
            <a:spLocks/>
          </p:cNvSpPr>
          <p:nvPr/>
        </p:nvSpPr>
        <p:spPr>
          <a:xfrm>
            <a:off x="3298455" y="360992"/>
            <a:ext cx="5840732" cy="10498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j-cs"/>
              </a:defRPr>
            </a:lvl1pPr>
          </a:lstStyle>
          <a:p>
            <a:r>
              <a:rPr lang="en-GB" sz="5400" b="1" u="sng" dirty="0">
                <a:latin typeface="+mn-lt"/>
                <a:ea typeface="Verdana"/>
              </a:rPr>
              <a:t>June - July: Presentation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5A33EF3-4D75-45B2-AFD7-EA7694F75BA4}"/>
              </a:ext>
            </a:extLst>
          </p:cNvPr>
          <p:cNvGrpSpPr/>
          <p:nvPr/>
        </p:nvGrpSpPr>
        <p:grpSpPr>
          <a:xfrm>
            <a:off x="1174282" y="1156111"/>
            <a:ext cx="3919667" cy="5013683"/>
            <a:chOff x="4075854" y="1246782"/>
            <a:chExt cx="3879746" cy="5340897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03B138D-8E7E-4AFB-AFC8-5C4D9A113EE8}"/>
                </a:ext>
              </a:extLst>
            </p:cNvPr>
            <p:cNvSpPr/>
            <p:nvPr/>
          </p:nvSpPr>
          <p:spPr>
            <a:xfrm>
              <a:off x="4101286" y="1413928"/>
              <a:ext cx="3854314" cy="5173751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ED8F078-263E-4359-8C6D-0B9DCE2B4A11}"/>
                </a:ext>
              </a:extLst>
            </p:cNvPr>
            <p:cNvSpPr/>
            <p:nvPr/>
          </p:nvSpPr>
          <p:spPr>
            <a:xfrm>
              <a:off x="4166265" y="1246782"/>
              <a:ext cx="3762633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5400" b="0" cap="none" spc="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Presentation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7379910-3944-4A6C-85F2-407449F39BBF}"/>
                </a:ext>
              </a:extLst>
            </p:cNvPr>
            <p:cNvSpPr txBox="1"/>
            <p:nvPr/>
          </p:nvSpPr>
          <p:spPr>
            <a:xfrm>
              <a:off x="4075854" y="4833352"/>
              <a:ext cx="3849341" cy="175432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</a:rPr>
                <a:t>How we come across to each other</a:t>
              </a:r>
            </a:p>
          </p:txBody>
        </p:sp>
        <p:pic>
          <p:nvPicPr>
            <p:cNvPr id="14" name="Picture 13" descr="How to Make a Good First Impression (Without Really Trying) | Inc.com">
              <a:extLst>
                <a:ext uri="{FF2B5EF4-FFF2-40B4-BE49-F238E27FC236}">
                  <a16:creationId xmlns:a16="http://schemas.microsoft.com/office/drawing/2014/main" id="{E02D99FB-7EB6-450B-8AF1-162C690AF72C}"/>
                </a:ext>
              </a:extLst>
            </p:cNvPr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8483" y="2356916"/>
              <a:ext cx="3252852" cy="231131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21845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8FE164-BE7D-2A94-42D0-4B334D7BE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4426" y="230371"/>
            <a:ext cx="2723147" cy="1325563"/>
          </a:xfrm>
        </p:spPr>
        <p:txBody>
          <a:bodyPr/>
          <a:lstStyle/>
          <a:p>
            <a:r>
              <a:rPr lang="en-GB" sz="5400" b="1" dirty="0">
                <a:latin typeface="+mn-lt"/>
              </a:rPr>
              <a:t>Task 1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4A25277-6533-E963-1F15-1FC59323F5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6011" y="1292247"/>
            <a:ext cx="10515600" cy="49084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800" dirty="0">
              <a:latin typeface="+mn-lt"/>
            </a:endParaRPr>
          </a:p>
          <a:p>
            <a:pPr marL="0" indent="0">
              <a:buNone/>
            </a:pPr>
            <a:endParaRPr lang="en-GB" sz="2800" b="1" u="sng" dirty="0">
              <a:latin typeface="+mn-lt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2D2C4D-02BA-F371-6D4F-E3FFE6D010D2}"/>
              </a:ext>
            </a:extLst>
          </p:cNvPr>
          <p:cNvSpPr txBox="1"/>
          <p:nvPr/>
        </p:nvSpPr>
        <p:spPr>
          <a:xfrm>
            <a:off x="497872" y="1399190"/>
            <a:ext cx="10470695" cy="52629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>
                <a:cs typeface="Calibri"/>
              </a:rPr>
              <a:t>Watch the video.</a:t>
            </a:r>
            <a:r>
              <a:rPr lang="en-GB" sz="3200" dirty="0">
                <a:ea typeface="+mn-lt"/>
                <a:cs typeface="+mn-lt"/>
                <a:hlinkClick r:id="rId2"/>
              </a:rPr>
              <a:t>Heather Dorniden wins the race (HD, no cheesy music or titles) - YouTube</a:t>
            </a:r>
            <a:endParaRPr lang="en-GB" sz="3200" dirty="0">
              <a:cs typeface="Calibri"/>
            </a:endParaRPr>
          </a:p>
          <a:p>
            <a:endParaRPr lang="en-GB" sz="3200" dirty="0">
              <a:cs typeface="Calibri"/>
            </a:endParaRPr>
          </a:p>
          <a:p>
            <a:r>
              <a:rPr lang="en-GB" sz="3200" dirty="0">
                <a:cs typeface="Calibri"/>
              </a:rPr>
              <a:t>Answer the following two questions:</a:t>
            </a:r>
          </a:p>
          <a:p>
            <a:endParaRPr lang="en-GB" sz="3200" dirty="0">
              <a:cs typeface="Calibri"/>
            </a:endParaRPr>
          </a:p>
          <a:p>
            <a:r>
              <a:rPr lang="en-GB" sz="3200" dirty="0">
                <a:cs typeface="Calibri"/>
              </a:rPr>
              <a:t>What did Heather </a:t>
            </a:r>
            <a:r>
              <a:rPr lang="en-GB" sz="3200" dirty="0" err="1">
                <a:cs typeface="Calibri"/>
              </a:rPr>
              <a:t>Dorniden</a:t>
            </a:r>
            <a:r>
              <a:rPr lang="en-GB" sz="3200" dirty="0">
                <a:cs typeface="Calibri"/>
              </a:rPr>
              <a:t> want to succeed at?</a:t>
            </a:r>
          </a:p>
          <a:p>
            <a:endParaRPr lang="en-GB" sz="3200" dirty="0">
              <a:cs typeface="Calibri"/>
            </a:endParaRPr>
          </a:p>
          <a:p>
            <a:r>
              <a:rPr lang="en-GB" sz="3200" dirty="0">
                <a:cs typeface="Calibri"/>
              </a:rPr>
              <a:t>Make a list of all the strategies and qualities that Heather might have had that led to her success.</a:t>
            </a:r>
          </a:p>
          <a:p>
            <a:endParaRPr lang="en-GB" sz="2400" dirty="0">
              <a:cs typeface="Calibri"/>
            </a:endParaRPr>
          </a:p>
          <a:p>
            <a:endParaRPr lang="en-GB" sz="2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66461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8FE164-BE7D-2A94-42D0-4B334D7BE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4426" y="230371"/>
            <a:ext cx="2723147" cy="1325563"/>
          </a:xfrm>
        </p:spPr>
        <p:txBody>
          <a:bodyPr/>
          <a:lstStyle/>
          <a:p>
            <a:r>
              <a:rPr lang="en-GB" sz="5400" b="1" dirty="0">
                <a:latin typeface="+mn-lt"/>
                <a:ea typeface="Verdana"/>
              </a:rPr>
              <a:t>Task 2 </a:t>
            </a:r>
            <a:endParaRPr lang="en-GB" sz="5400" b="1" dirty="0">
              <a:latin typeface="+mn-lt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4A25277-6533-E963-1F15-1FC59323F5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6011" y="1292247"/>
            <a:ext cx="10515600" cy="49084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800" dirty="0">
              <a:latin typeface="+mn-lt"/>
            </a:endParaRPr>
          </a:p>
          <a:p>
            <a:pPr marL="0" indent="0">
              <a:buNone/>
            </a:pPr>
            <a:endParaRPr lang="en-GB" sz="2800" b="1" u="sng" dirty="0">
              <a:latin typeface="+mn-lt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2D2C4D-02BA-F371-6D4F-E3FFE6D010D2}"/>
              </a:ext>
            </a:extLst>
          </p:cNvPr>
          <p:cNvSpPr txBox="1"/>
          <p:nvPr/>
        </p:nvSpPr>
        <p:spPr>
          <a:xfrm>
            <a:off x="690562" y="1714500"/>
            <a:ext cx="10470695" cy="60324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cs typeface="Calibri"/>
              </a:rPr>
              <a:t>Write down something you want to be successful at tomorrow/this year.</a:t>
            </a:r>
            <a:endParaRPr lang="en-US" sz="2000" dirty="0">
              <a:cs typeface="Calibri"/>
            </a:endParaRPr>
          </a:p>
          <a:p>
            <a:r>
              <a:rPr lang="en-GB" sz="2800" dirty="0">
                <a:cs typeface="Calibri"/>
              </a:rPr>
              <a:t>Make a list of all the qualities and strategies that might help you achieve that goal.</a:t>
            </a:r>
          </a:p>
          <a:p>
            <a:endParaRPr lang="en-GB" sz="2800" dirty="0">
              <a:cs typeface="Calibri"/>
            </a:endParaRPr>
          </a:p>
          <a:p>
            <a:r>
              <a:rPr lang="en-GB" sz="2800" dirty="0">
                <a:ea typeface="+mn-lt"/>
                <a:cs typeface="+mn-lt"/>
              </a:rPr>
              <a:t>Write down something you want to be successful at in life.</a:t>
            </a:r>
            <a:endParaRPr lang="en-US" sz="2800" dirty="0">
              <a:ea typeface="+mn-lt"/>
              <a:cs typeface="+mn-lt"/>
            </a:endParaRPr>
          </a:p>
          <a:p>
            <a:r>
              <a:rPr lang="en-GB" sz="2800" dirty="0">
                <a:ea typeface="+mn-lt"/>
                <a:cs typeface="+mn-lt"/>
              </a:rPr>
              <a:t>Make a list of all the qualities and strategies that might help you achieve that goal.</a:t>
            </a:r>
            <a:endParaRPr lang="en-GB" sz="2000" dirty="0"/>
          </a:p>
          <a:p>
            <a:endParaRPr lang="en-GB" sz="2400" dirty="0">
              <a:cs typeface="Calibri"/>
            </a:endParaRPr>
          </a:p>
          <a:p>
            <a:endParaRPr lang="en-GB" sz="2400" dirty="0">
              <a:cs typeface="Calibri"/>
            </a:endParaRPr>
          </a:p>
          <a:p>
            <a:endParaRPr lang="en-GB" sz="2400" dirty="0">
              <a:cs typeface="Calibri"/>
            </a:endParaRPr>
          </a:p>
          <a:p>
            <a:endParaRPr lang="en-GB" sz="2400" dirty="0">
              <a:cs typeface="Calibri"/>
            </a:endParaRPr>
          </a:p>
          <a:p>
            <a:pPr marL="457200" indent="-457200">
              <a:buAutoNum type="arabicPeriod"/>
            </a:pPr>
            <a:endParaRPr lang="en-GB" dirty="0">
              <a:cs typeface="Calibri"/>
            </a:endParaRPr>
          </a:p>
          <a:p>
            <a:endParaRPr lang="en-GB" sz="2400" dirty="0">
              <a:cs typeface="Calibri"/>
            </a:endParaRPr>
          </a:p>
          <a:p>
            <a:endParaRPr lang="en-GB" sz="2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786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8FE164-BE7D-2A94-42D0-4B334D7BE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504" y="1775172"/>
            <a:ext cx="10420910" cy="4716507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GB" sz="2800" dirty="0">
                <a:latin typeface="+mn-lt"/>
                <a:ea typeface="Verdana"/>
                <a:cs typeface="Calibri Light"/>
              </a:rPr>
              <a:t>The following are all strategies and qualities that have been identified as helping people achieve success: </a:t>
            </a:r>
            <a:br>
              <a:rPr lang="en-GB" sz="2800" dirty="0">
                <a:latin typeface="+mn-lt"/>
                <a:ea typeface="Verdana"/>
                <a:cs typeface="Calibri Light"/>
              </a:rPr>
            </a:br>
            <a:br>
              <a:rPr lang="en-GB" sz="2800" dirty="0">
                <a:latin typeface="+mn-lt"/>
                <a:ea typeface="Verdana"/>
                <a:cs typeface="Calibri Light"/>
              </a:rPr>
            </a:br>
            <a:r>
              <a:rPr lang="en-GB" sz="2800" dirty="0">
                <a:latin typeface="+mn-lt"/>
                <a:ea typeface="Verdana"/>
                <a:cs typeface="Calibri Light"/>
              </a:rPr>
              <a:t>Above all, you need to want to be successful – think about the reasons why you want to be successful. This might be because you want to show yourself and other people that you can succeed at something. </a:t>
            </a:r>
            <a:br>
              <a:rPr lang="en-GB" sz="2800" dirty="0">
                <a:latin typeface="Verdana"/>
                <a:ea typeface="Verdana"/>
                <a:cs typeface="Calibri Light"/>
              </a:rPr>
            </a:br>
            <a:br>
              <a:rPr lang="en-GB" sz="2800" dirty="0">
                <a:latin typeface="Verdana"/>
                <a:ea typeface="Verdana"/>
                <a:cs typeface="Calibri Light"/>
              </a:rPr>
            </a:br>
            <a:br>
              <a:rPr lang="en-GB" sz="2800" dirty="0">
                <a:latin typeface="Verdana"/>
                <a:ea typeface="Verdana"/>
                <a:cs typeface="Calibri Light"/>
              </a:rPr>
            </a:br>
            <a:br>
              <a:rPr lang="en-GB" sz="2800" dirty="0">
                <a:latin typeface="Verdana"/>
                <a:ea typeface="Verdana"/>
                <a:cs typeface="Calibri Light"/>
              </a:rPr>
            </a:br>
            <a:br>
              <a:rPr lang="en-GB" sz="2800" dirty="0">
                <a:latin typeface="Verdana"/>
                <a:ea typeface="Verdana"/>
                <a:cs typeface="Calibri Light"/>
              </a:rPr>
            </a:br>
            <a:endParaRPr lang="en-GB" sz="2800" dirty="0">
              <a:latin typeface="Verdana"/>
              <a:ea typeface="Verdana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84246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8FE164-BE7D-2A94-42D0-4B334D7BE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378" y="1322785"/>
            <a:ext cx="10420910" cy="4716507"/>
          </a:xfrm>
        </p:spPr>
        <p:txBody>
          <a:bodyPr lIns="91440" tIns="45720" rIns="91440" bIns="45720" anchor="t">
            <a:normAutofit/>
          </a:bodyPr>
          <a:lstStyle/>
          <a:p>
            <a:br>
              <a:rPr lang="en-GB" sz="3200" dirty="0">
                <a:latin typeface="+mn-lt"/>
                <a:ea typeface="Verdana"/>
                <a:cs typeface="Calibri Light"/>
              </a:rPr>
            </a:br>
            <a:br>
              <a:rPr lang="en-GB" sz="3200" dirty="0">
                <a:latin typeface="+mn-lt"/>
                <a:ea typeface="Verdana"/>
                <a:cs typeface="Calibri Light"/>
              </a:rPr>
            </a:br>
            <a:r>
              <a:rPr lang="en-GB" sz="3200" dirty="0">
                <a:latin typeface="+mn-lt"/>
                <a:ea typeface="Verdana"/>
                <a:cs typeface="Calibri Light"/>
              </a:rPr>
              <a:t>Be resilient. If something is difficult it is important not to give up.</a:t>
            </a:r>
            <a:br>
              <a:rPr lang="en-GB" sz="3200" dirty="0">
                <a:latin typeface="+mn-lt"/>
                <a:ea typeface="Verdana"/>
                <a:cs typeface="Calibri Light"/>
              </a:rPr>
            </a:br>
            <a:br>
              <a:rPr lang="en-GB" sz="3200" dirty="0">
                <a:latin typeface="+mn-lt"/>
                <a:ea typeface="Verdana"/>
                <a:cs typeface="Calibri Light"/>
              </a:rPr>
            </a:br>
            <a:r>
              <a:rPr lang="en-GB" sz="3200" dirty="0">
                <a:latin typeface="+mn-lt"/>
                <a:ea typeface="Verdana"/>
                <a:cs typeface="Calibri Light"/>
              </a:rPr>
              <a:t>Trust people that can help you be successful. Ask for help.</a:t>
            </a:r>
            <a:br>
              <a:rPr lang="en-GB" sz="3200" dirty="0">
                <a:latin typeface="+mn-lt"/>
                <a:ea typeface="Verdana"/>
                <a:cs typeface="Calibri Light"/>
              </a:rPr>
            </a:br>
            <a:br>
              <a:rPr lang="en-GB" sz="1800" dirty="0">
                <a:latin typeface="Verdana"/>
                <a:ea typeface="Verdana"/>
                <a:cs typeface="Calibri Light"/>
              </a:rPr>
            </a:br>
            <a:br>
              <a:rPr lang="en-GB" sz="1800" dirty="0">
                <a:latin typeface="Verdana"/>
                <a:ea typeface="Verdana"/>
                <a:cs typeface="Calibri Light"/>
              </a:rPr>
            </a:br>
            <a:br>
              <a:rPr lang="en-GB" sz="1800" dirty="0">
                <a:latin typeface="Verdana"/>
                <a:ea typeface="Verdana"/>
                <a:cs typeface="Calibri Light"/>
              </a:rPr>
            </a:br>
            <a:br>
              <a:rPr lang="en-GB" sz="1800" dirty="0">
                <a:latin typeface="Verdana"/>
                <a:ea typeface="Verdana"/>
                <a:cs typeface="Calibri Light"/>
              </a:rPr>
            </a:br>
            <a:endParaRPr lang="en-GB" sz="1800" dirty="0">
              <a:latin typeface="Verdana"/>
              <a:ea typeface="Verdana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5387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8FE164-BE7D-2A94-42D0-4B334D7BE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378" y="1322785"/>
            <a:ext cx="10420910" cy="4716507"/>
          </a:xfrm>
        </p:spPr>
        <p:txBody>
          <a:bodyPr lIns="91440" tIns="45720" rIns="91440" bIns="45720" anchor="t">
            <a:normAutofit fontScale="90000"/>
          </a:bodyPr>
          <a:lstStyle/>
          <a:p>
            <a:br>
              <a:rPr lang="en-GB" sz="1800" dirty="0">
                <a:latin typeface="+mn-lt"/>
                <a:ea typeface="Verdana"/>
                <a:cs typeface="Calibri Light"/>
              </a:rPr>
            </a:br>
            <a:br>
              <a:rPr lang="en-GB" sz="4000" dirty="0">
                <a:latin typeface="+mn-lt"/>
                <a:ea typeface="Verdana"/>
                <a:cs typeface="Calibri Light"/>
              </a:rPr>
            </a:br>
            <a:r>
              <a:rPr lang="en-GB" sz="4000" dirty="0">
                <a:latin typeface="+mn-lt"/>
                <a:ea typeface="Verdana"/>
                <a:cs typeface="Calibri Light"/>
              </a:rPr>
              <a:t>Don't let other people hold you back.</a:t>
            </a:r>
            <a:br>
              <a:rPr lang="en-GB" sz="4000" dirty="0">
                <a:latin typeface="+mn-lt"/>
                <a:ea typeface="Verdana"/>
                <a:cs typeface="Calibri Light"/>
              </a:rPr>
            </a:br>
            <a:br>
              <a:rPr lang="en-GB" sz="4000" dirty="0">
                <a:latin typeface="+mn-lt"/>
                <a:ea typeface="Verdana"/>
                <a:cs typeface="Calibri Light"/>
              </a:rPr>
            </a:br>
            <a:r>
              <a:rPr lang="en-GB" sz="4000" dirty="0">
                <a:latin typeface="+mn-lt"/>
                <a:ea typeface="Verdana"/>
                <a:cs typeface="Calibri Light"/>
              </a:rPr>
              <a:t>Be organised.</a:t>
            </a:r>
            <a:br>
              <a:rPr lang="en-GB" sz="4000" dirty="0">
                <a:latin typeface="+mn-lt"/>
                <a:ea typeface="Verdana"/>
                <a:cs typeface="Calibri Light"/>
              </a:rPr>
            </a:br>
            <a:br>
              <a:rPr lang="en-GB" sz="4000" dirty="0">
                <a:latin typeface="+mn-lt"/>
                <a:ea typeface="Verdana"/>
                <a:cs typeface="Calibri Light"/>
              </a:rPr>
            </a:br>
            <a:r>
              <a:rPr lang="en-GB" sz="4000" dirty="0">
                <a:latin typeface="+mn-lt"/>
                <a:ea typeface="Verdana"/>
                <a:cs typeface="Calibri Light"/>
              </a:rPr>
              <a:t>Be disciplined.</a:t>
            </a:r>
            <a:br>
              <a:rPr lang="en-GB" sz="4000" dirty="0">
                <a:latin typeface="+mn-lt"/>
                <a:ea typeface="Verdana"/>
                <a:cs typeface="Calibri Light"/>
              </a:rPr>
            </a:br>
            <a:br>
              <a:rPr lang="en-GB" sz="1800" dirty="0">
                <a:latin typeface="Verdana"/>
                <a:ea typeface="Verdana"/>
                <a:cs typeface="Calibri Light"/>
              </a:rPr>
            </a:br>
            <a:br>
              <a:rPr lang="en-GB" sz="1800" dirty="0">
                <a:latin typeface="Verdana"/>
                <a:ea typeface="Verdana"/>
                <a:cs typeface="Calibri Light"/>
              </a:rPr>
            </a:br>
            <a:br>
              <a:rPr lang="en-GB" sz="1800" dirty="0">
                <a:latin typeface="Verdana"/>
                <a:ea typeface="Verdana"/>
                <a:cs typeface="Calibri Light"/>
              </a:rPr>
            </a:br>
            <a:br>
              <a:rPr lang="en-GB" sz="1800" dirty="0">
                <a:latin typeface="Verdana"/>
                <a:ea typeface="Verdana"/>
                <a:cs typeface="Calibri Light"/>
              </a:rPr>
            </a:br>
            <a:br>
              <a:rPr lang="en-GB" sz="1800" dirty="0">
                <a:latin typeface="Verdana"/>
                <a:ea typeface="Verdana"/>
                <a:cs typeface="Calibri Light"/>
              </a:rPr>
            </a:br>
            <a:endParaRPr lang="en-GB" sz="1800" dirty="0">
              <a:latin typeface="Verdana"/>
              <a:ea typeface="Verdana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76907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8FE164-BE7D-2A94-42D0-4B334D7BE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378" y="1322785"/>
            <a:ext cx="10420910" cy="4716507"/>
          </a:xfrm>
        </p:spPr>
        <p:txBody>
          <a:bodyPr lIns="91440" tIns="45720" rIns="91440" bIns="45720" anchor="t">
            <a:normAutofit/>
          </a:bodyPr>
          <a:lstStyle/>
          <a:p>
            <a:br>
              <a:rPr lang="en-GB" sz="1800" dirty="0">
                <a:latin typeface="Verdana"/>
                <a:ea typeface="Verdana"/>
                <a:cs typeface="Calibri Light"/>
              </a:rPr>
            </a:br>
            <a:br>
              <a:rPr lang="en-GB" sz="4000" dirty="0">
                <a:latin typeface="+mn-lt"/>
                <a:ea typeface="Verdana"/>
                <a:cs typeface="Calibri Light"/>
              </a:rPr>
            </a:br>
            <a:r>
              <a:rPr lang="en-GB" sz="4000" dirty="0">
                <a:latin typeface="+mn-lt"/>
                <a:ea typeface="Verdana"/>
                <a:cs typeface="Calibri Light"/>
              </a:rPr>
              <a:t>Get involved.</a:t>
            </a:r>
            <a:br>
              <a:rPr lang="en-GB" sz="4000" dirty="0">
                <a:latin typeface="+mn-lt"/>
                <a:ea typeface="Verdana"/>
                <a:cs typeface="Calibri Light"/>
              </a:rPr>
            </a:br>
            <a:br>
              <a:rPr lang="en-GB" sz="4000" dirty="0">
                <a:latin typeface="+mn-lt"/>
                <a:ea typeface="Verdana"/>
                <a:cs typeface="Calibri Light"/>
              </a:rPr>
            </a:br>
            <a:r>
              <a:rPr lang="en-GB" sz="4000" dirty="0">
                <a:latin typeface="+mn-lt"/>
                <a:ea typeface="Verdana"/>
                <a:cs typeface="Calibri Light"/>
              </a:rPr>
              <a:t>Think about the different opportunities that are being offered to you. Make the most of your life!</a:t>
            </a:r>
            <a:br>
              <a:rPr lang="en-GB" sz="1800" dirty="0">
                <a:latin typeface="Verdana"/>
                <a:ea typeface="Verdana"/>
                <a:cs typeface="Calibri Light"/>
              </a:rPr>
            </a:br>
            <a:br>
              <a:rPr lang="en-GB" sz="1800" dirty="0">
                <a:latin typeface="Verdana"/>
                <a:ea typeface="Verdana"/>
                <a:cs typeface="Calibri Light"/>
              </a:rPr>
            </a:br>
            <a:br>
              <a:rPr lang="en-GB" sz="1800" dirty="0">
                <a:latin typeface="Verdana"/>
                <a:ea typeface="Verdana"/>
                <a:cs typeface="Calibri Light"/>
              </a:rPr>
            </a:br>
            <a:br>
              <a:rPr lang="en-GB" sz="1800" dirty="0">
                <a:latin typeface="Verdana"/>
                <a:ea typeface="Verdana"/>
                <a:cs typeface="Calibri Light"/>
              </a:rPr>
            </a:br>
            <a:br>
              <a:rPr lang="en-GB" sz="1800" dirty="0">
                <a:latin typeface="Verdana"/>
                <a:ea typeface="Verdana"/>
                <a:cs typeface="Calibri Light"/>
              </a:rPr>
            </a:br>
            <a:endParaRPr lang="en-GB" sz="1800" dirty="0">
              <a:latin typeface="Verdana"/>
              <a:ea typeface="Verdana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31840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88AAA-6B5E-93BA-40A7-B206419FEB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950" y="1417411"/>
            <a:ext cx="1150892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/>
            <a:endParaRPr lang="en-GB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342900" indent="-342900"/>
            <a:endParaRPr lang="en-GB" dirty="0"/>
          </a:p>
          <a:p>
            <a:pPr marL="342900" indent="-342900"/>
            <a:endParaRPr lang="en-GB" dirty="0"/>
          </a:p>
        </p:txBody>
      </p:sp>
      <p:pic>
        <p:nvPicPr>
          <p:cNvPr id="6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89742D5B-BDF9-0139-C03E-B68664F0AC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73" t="2016" r="71025" b="11089"/>
          <a:stretch/>
        </p:blipFill>
        <p:spPr>
          <a:xfrm>
            <a:off x="3454400" y="1734784"/>
            <a:ext cx="1314238" cy="3781557"/>
          </a:xfrm>
          <a:prstGeom prst="rect">
            <a:avLst/>
          </a:prstGeom>
        </p:spPr>
      </p:pic>
      <p:pic>
        <p:nvPicPr>
          <p:cNvPr id="8" name="Picture 8" descr="A picture containing tool, hammer, ax&#10;&#10;Description automatically generated">
            <a:extLst>
              <a:ext uri="{FF2B5EF4-FFF2-40B4-BE49-F238E27FC236}">
                <a16:creationId xmlns:a16="http://schemas.microsoft.com/office/drawing/2014/main" id="{67D1CF64-EBE0-9FFF-A380-E4C1F180D2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250" t="-473" r="17247" b="-115"/>
          <a:stretch/>
        </p:blipFill>
        <p:spPr>
          <a:xfrm rot="14160000">
            <a:off x="-135191" y="2982710"/>
            <a:ext cx="1638715" cy="1989323"/>
          </a:xfrm>
          <a:prstGeom prst="rect">
            <a:avLst/>
          </a:prstGeom>
        </p:spPr>
      </p:pic>
      <p:pic>
        <p:nvPicPr>
          <p:cNvPr id="7" name="Picture 7" descr="A picture containing mammal&#10;&#10;Description automatically generated">
            <a:extLst>
              <a:ext uri="{FF2B5EF4-FFF2-40B4-BE49-F238E27FC236}">
                <a16:creationId xmlns:a16="http://schemas.microsoft.com/office/drawing/2014/main" id="{428C3829-106B-CBBB-9D78-2A516A7E37D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180" t="-10116" r="8849" b="9826"/>
          <a:stretch/>
        </p:blipFill>
        <p:spPr>
          <a:xfrm>
            <a:off x="197485" y="1874947"/>
            <a:ext cx="3294403" cy="3337912"/>
          </a:xfrm>
          <a:prstGeom prst="rect">
            <a:avLst/>
          </a:prstGeom>
        </p:spPr>
      </p:pic>
      <p:pic>
        <p:nvPicPr>
          <p:cNvPr id="10" name="Picture 10" descr="A picture containing tool&#10;&#10;Description automatically generated">
            <a:extLst>
              <a:ext uri="{FF2B5EF4-FFF2-40B4-BE49-F238E27FC236}">
                <a16:creationId xmlns:a16="http://schemas.microsoft.com/office/drawing/2014/main" id="{A1C698A4-8C7F-9DCC-6573-6B31543B47D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0000" r="35102" b="-410"/>
          <a:stretch/>
        </p:blipFill>
        <p:spPr>
          <a:xfrm rot="1620000">
            <a:off x="391128" y="2716541"/>
            <a:ext cx="533595" cy="215191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1FDFA1B-00FC-5229-DBD4-97F8A9F9748D}"/>
              </a:ext>
            </a:extLst>
          </p:cNvPr>
          <p:cNvSpPr txBox="1"/>
          <p:nvPr/>
        </p:nvSpPr>
        <p:spPr>
          <a:xfrm>
            <a:off x="5728137" y="748862"/>
            <a:ext cx="4854465" cy="59093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The carrot and stick theory.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Some people argue that there are two methods that can help us achieve our goals.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Think about the donkey.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I want donkey to move forward.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Donkey can be made to move forward by forcing him – using the stick.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Or getting him to move forward because he wants to and understands that there are benefits to moving forward– the carrot.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Think. Which method is the best one? Carrot or stick? What are the 'carrots' that might help you be successful?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12" name="Picture 12" descr="A picture containing clipart&#10;&#10;Description automatically generated">
            <a:extLst>
              <a:ext uri="{FF2B5EF4-FFF2-40B4-BE49-F238E27FC236}">
                <a16:creationId xmlns:a16="http://schemas.microsoft.com/office/drawing/2014/main" id="{F9C261C1-8913-AE91-1ACD-393DD45CDE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21719" y="4535596"/>
            <a:ext cx="1368425" cy="1771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79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88AAA-6B5E-93BA-40A7-B206419FEB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950" y="1417411"/>
            <a:ext cx="1150892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/>
            <a:endParaRPr lang="en-GB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342900" indent="-342900"/>
            <a:endParaRPr lang="en-GB" dirty="0"/>
          </a:p>
          <a:p>
            <a:pPr marL="342900" indent="-342900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81C555-442D-CB4B-37A4-17CA4203CED4}"/>
              </a:ext>
            </a:extLst>
          </p:cNvPr>
          <p:cNvSpPr txBox="1"/>
          <p:nvPr/>
        </p:nvSpPr>
        <p:spPr>
          <a:xfrm>
            <a:off x="1712310" y="205827"/>
            <a:ext cx="8835258" cy="704808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200" b="1" dirty="0">
                <a:cs typeface="Calibri"/>
              </a:rPr>
              <a:t>Learning:</a:t>
            </a:r>
          </a:p>
          <a:p>
            <a:endParaRPr lang="en-GB" sz="3200" dirty="0"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GB" sz="3200" dirty="0">
                <a:cs typeface="Calibri"/>
              </a:rPr>
              <a:t>Know that you can be successful.</a:t>
            </a:r>
          </a:p>
          <a:p>
            <a:pPr marL="457200" indent="-457200">
              <a:buFont typeface="Arial"/>
              <a:buChar char="•"/>
            </a:pPr>
            <a:endParaRPr lang="en-GB" sz="3200" dirty="0"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GB" sz="3200" dirty="0">
                <a:cs typeface="Calibri"/>
              </a:rPr>
              <a:t>To be successful at something is usually difficult. That's why you have to be resilient and accept help.</a:t>
            </a:r>
          </a:p>
          <a:p>
            <a:pPr marL="457200" indent="-457200">
              <a:buFont typeface="Arial"/>
              <a:buChar char="•"/>
            </a:pPr>
            <a:endParaRPr lang="en-GB" sz="3200" dirty="0"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GB" sz="3200" dirty="0">
                <a:cs typeface="Calibri"/>
              </a:rPr>
              <a:t>Don't let other people stop you from being successful.</a:t>
            </a:r>
          </a:p>
          <a:p>
            <a:pPr marL="457200" indent="-457200">
              <a:buFont typeface="Arial"/>
              <a:buChar char="•"/>
            </a:pPr>
            <a:endParaRPr lang="en-GB" sz="3200" dirty="0"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GB" sz="3200" dirty="0">
                <a:cs typeface="Calibri"/>
              </a:rPr>
              <a:t>Make the most of your life and all the opportunities that are on offer to you.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2884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68CAF676501B44960A77BBD2A9CD08" ma:contentTypeVersion="15" ma:contentTypeDescription="Create a new document." ma:contentTypeScope="" ma:versionID="c845b75bb7d6ae0d4bf162039ef94a3d">
  <xsd:schema xmlns:xsd="http://www.w3.org/2001/XMLSchema" xmlns:xs="http://www.w3.org/2001/XMLSchema" xmlns:p="http://schemas.microsoft.com/office/2006/metadata/properties" xmlns:ns3="57565e44-8b24-4f66-aa76-9dc29aad0991" xmlns:ns4="c831d9e8-80e4-4025-8f7f-e56b4d92be4a" targetNamespace="http://schemas.microsoft.com/office/2006/metadata/properties" ma:root="true" ma:fieldsID="46d2a5baf014765b6d885a737b83a927" ns3:_="" ns4:_="">
    <xsd:import namespace="57565e44-8b24-4f66-aa76-9dc29aad0991"/>
    <xsd:import namespace="c831d9e8-80e4-4025-8f7f-e56b4d92be4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565e44-8b24-4f66-aa76-9dc29aad09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31d9e8-80e4-4025-8f7f-e56b4d92be4a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7565e44-8b24-4f66-aa76-9dc29aad099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8B74FF1-3C92-44B2-998C-13552122BB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7565e44-8b24-4f66-aa76-9dc29aad0991"/>
    <ds:schemaRef ds:uri="c831d9e8-80e4-4025-8f7f-e56b4d92be4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32B058A-7BC4-4B69-9AF9-C561F650CFE8}">
  <ds:schemaRefs>
    <ds:schemaRef ds:uri="http://purl.org/dc/terms/"/>
    <ds:schemaRef ds:uri="c831d9e8-80e4-4025-8f7f-e56b4d92be4a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57565e44-8b24-4f66-aa76-9dc29aad0991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0E8CBD5-64DD-4407-BC2C-1F24C2B2684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6474</TotalTime>
  <Words>481</Words>
  <Application>Microsoft Office PowerPoint</Application>
  <PresentationFormat>Widescreen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Verdana</vt:lpstr>
      <vt:lpstr>Office Theme</vt:lpstr>
      <vt:lpstr>PowerPoint Presentation</vt:lpstr>
      <vt:lpstr>To learn how to give ourselves the best chance of success</vt:lpstr>
      <vt:lpstr>Task 1 </vt:lpstr>
      <vt:lpstr>Task 2 </vt:lpstr>
      <vt:lpstr>The following are all strategies and qualities that have been identified as helping people achieve success:   Above all, you need to want to be successful – think about the reasons why you want to be successful. This might be because you want to show yourself and other people that you can succeed at something.      </vt:lpstr>
      <vt:lpstr>  Be resilient. If something is difficult it is important not to give up.  Trust people that can help you be successful. Ask for help.     </vt:lpstr>
      <vt:lpstr>  Don't let other people hold you back.  Be organised.  Be disciplined.      </vt:lpstr>
      <vt:lpstr>  Get involved.  Think about the different opportunities that are being offered to you. Make the most of your life!    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Shaun Furzer</dc:creator>
  <cp:lastModifiedBy>G Collins</cp:lastModifiedBy>
  <cp:revision>857</cp:revision>
  <dcterms:created xsi:type="dcterms:W3CDTF">2020-10-07T13:55:11Z</dcterms:created>
  <dcterms:modified xsi:type="dcterms:W3CDTF">2023-03-14T06:47:21Z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0x0101000D68CAF676501B44960A77BBD2A9CD08</vt:lpwstr>
  </property>
</Properties>
</file>