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  <p:sldId id="261" r:id="rId6"/>
    <p:sldId id="259" r:id="rId7"/>
    <p:sldId id="266" r:id="rId8"/>
    <p:sldId id="268" r:id="rId9"/>
    <p:sldId id="262" r:id="rId10"/>
    <p:sldId id="270" r:id="rId11"/>
    <p:sldId id="278" r:id="rId12"/>
    <p:sldId id="269" r:id="rId13"/>
    <p:sldId id="271" r:id="rId14"/>
    <p:sldId id="272" r:id="rId15"/>
    <p:sldId id="273" r:id="rId16"/>
    <p:sldId id="279" r:id="rId17"/>
    <p:sldId id="280" r:id="rId18"/>
    <p:sldId id="281" r:id="rId19"/>
    <p:sldId id="283" r:id="rId20"/>
    <p:sldId id="285" r:id="rId21"/>
    <p:sldId id="284" r:id="rId2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36" y="1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witt, Andrew" userId="906783e7-59a4-470f-a308-c15a631f57c9" providerId="ADAL" clId="{67CCF375-0742-49DC-96E5-0718A0839538}"/>
    <pc:docChg chg="addSld delSld modSld">
      <pc:chgData name="Hewitt, Andrew" userId="906783e7-59a4-470f-a308-c15a631f57c9" providerId="ADAL" clId="{67CCF375-0742-49DC-96E5-0718A0839538}" dt="2026-01-06T07:25:51.883" v="202" actId="20577"/>
      <pc:docMkLst>
        <pc:docMk/>
      </pc:docMkLst>
      <pc:sldChg chg="modSp mod">
        <pc:chgData name="Hewitt, Andrew" userId="906783e7-59a4-470f-a308-c15a631f57c9" providerId="ADAL" clId="{67CCF375-0742-49DC-96E5-0718A0839538}" dt="2026-01-06T07:20:13.736" v="3" actId="20577"/>
        <pc:sldMkLst>
          <pc:docMk/>
          <pc:sldMk cId="4044092611" sldId="256"/>
        </pc:sldMkLst>
        <pc:spChg chg="mod">
          <ac:chgData name="Hewitt, Andrew" userId="906783e7-59a4-470f-a308-c15a631f57c9" providerId="ADAL" clId="{67CCF375-0742-49DC-96E5-0718A0839538}" dt="2026-01-06T07:20:13.736" v="3" actId="20577"/>
          <ac:spMkLst>
            <pc:docMk/>
            <pc:sldMk cId="4044092611" sldId="256"/>
            <ac:spMk id="8" creationId="{00000000-0000-0000-0000-000000000000}"/>
          </ac:spMkLst>
        </pc:spChg>
      </pc:sldChg>
      <pc:sldChg chg="modSp mod">
        <pc:chgData name="Hewitt, Andrew" userId="906783e7-59a4-470f-a308-c15a631f57c9" providerId="ADAL" clId="{67CCF375-0742-49DC-96E5-0718A0839538}" dt="2026-01-06T07:20:54.557" v="13" actId="20577"/>
        <pc:sldMkLst>
          <pc:docMk/>
          <pc:sldMk cId="1603750526" sldId="272"/>
        </pc:sldMkLst>
        <pc:spChg chg="mod">
          <ac:chgData name="Hewitt, Andrew" userId="906783e7-59a4-470f-a308-c15a631f57c9" providerId="ADAL" clId="{67CCF375-0742-49DC-96E5-0718A0839538}" dt="2026-01-06T07:20:54.557" v="13" actId="20577"/>
          <ac:spMkLst>
            <pc:docMk/>
            <pc:sldMk cId="1603750526" sldId="272"/>
            <ac:spMk id="5" creationId="{00000000-0000-0000-0000-000000000000}"/>
          </ac:spMkLst>
        </pc:spChg>
      </pc:sldChg>
      <pc:sldChg chg="del">
        <pc:chgData name="Hewitt, Andrew" userId="906783e7-59a4-470f-a308-c15a631f57c9" providerId="ADAL" clId="{67CCF375-0742-49DC-96E5-0718A0839538}" dt="2026-01-06T07:22:25.024" v="14" actId="2696"/>
        <pc:sldMkLst>
          <pc:docMk/>
          <pc:sldMk cId="1489908083" sldId="282"/>
        </pc:sldMkLst>
      </pc:sldChg>
      <pc:sldChg chg="modSp mod">
        <pc:chgData name="Hewitt, Andrew" userId="906783e7-59a4-470f-a308-c15a631f57c9" providerId="ADAL" clId="{67CCF375-0742-49DC-96E5-0718A0839538}" dt="2026-01-06T07:22:45.469" v="15" actId="732"/>
        <pc:sldMkLst>
          <pc:docMk/>
          <pc:sldMk cId="901437445" sldId="283"/>
        </pc:sldMkLst>
        <pc:picChg chg="mod modCrop">
          <ac:chgData name="Hewitt, Andrew" userId="906783e7-59a4-470f-a308-c15a631f57c9" providerId="ADAL" clId="{67CCF375-0742-49DC-96E5-0718A0839538}" dt="2026-01-06T07:22:45.469" v="15" actId="732"/>
          <ac:picMkLst>
            <pc:docMk/>
            <pc:sldMk cId="901437445" sldId="283"/>
            <ac:picMk id="4" creationId="{7732E003-00F4-46FD-83DD-7D0B191F2A58}"/>
          </ac:picMkLst>
        </pc:picChg>
      </pc:sldChg>
      <pc:sldChg chg="modSp new mod">
        <pc:chgData name="Hewitt, Andrew" userId="906783e7-59a4-470f-a308-c15a631f57c9" providerId="ADAL" clId="{67CCF375-0742-49DC-96E5-0718A0839538}" dt="2026-01-06T07:25:51.883" v="202" actId="20577"/>
        <pc:sldMkLst>
          <pc:docMk/>
          <pc:sldMk cId="962784190" sldId="285"/>
        </pc:sldMkLst>
        <pc:spChg chg="mod">
          <ac:chgData name="Hewitt, Andrew" userId="906783e7-59a4-470f-a308-c15a631f57c9" providerId="ADAL" clId="{67CCF375-0742-49DC-96E5-0718A0839538}" dt="2026-01-06T07:24:24.319" v="36" actId="20577"/>
          <ac:spMkLst>
            <pc:docMk/>
            <pc:sldMk cId="962784190" sldId="285"/>
            <ac:spMk id="2" creationId="{FB024CB6-73BC-469E-B78C-21F82248DACE}"/>
          </ac:spMkLst>
        </pc:spChg>
        <pc:spChg chg="mod">
          <ac:chgData name="Hewitt, Andrew" userId="906783e7-59a4-470f-a308-c15a631f57c9" providerId="ADAL" clId="{67CCF375-0742-49DC-96E5-0718A0839538}" dt="2026-01-06T07:25:51.883" v="202" actId="20577"/>
          <ac:spMkLst>
            <pc:docMk/>
            <pc:sldMk cId="962784190" sldId="285"/>
            <ac:spMk id="3" creationId="{E031AC1C-EBB2-4B70-A7FB-2980CBD7FBC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3702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141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1198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9925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1214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496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8442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2847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264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3182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828843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9895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358678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01394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22991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1562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1F49A-09DD-45DA-9893-77645A029860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B4C4E38-2852-454A-B62F-461E264A25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7536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667" y="5774266"/>
            <a:ext cx="1831922" cy="612709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633514" y="2841355"/>
            <a:ext cx="8568952" cy="33843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b="1" dirty="0">
                <a:solidFill>
                  <a:schemeClr val="tx1"/>
                </a:solidFill>
                <a:latin typeface="Calibri Light" panose="020F0302020204030204" pitchFamily="34" charset="0"/>
              </a:rPr>
              <a:t>Key Stage 4 (Yr10/11)</a:t>
            </a:r>
          </a:p>
          <a:p>
            <a:pPr algn="ctr"/>
            <a:r>
              <a:rPr lang="en-GB" b="1" dirty="0">
                <a:solidFill>
                  <a:schemeClr val="tx1"/>
                </a:solidFill>
                <a:latin typeface="Calibri Light" panose="020F0302020204030204" pitchFamily="34" charset="0"/>
              </a:rPr>
              <a:t>Pathways / Options 2026-2028</a:t>
            </a:r>
          </a:p>
          <a:p>
            <a:pPr algn="ctr"/>
            <a:endParaRPr lang="en-GB" b="1" dirty="0">
              <a:solidFill>
                <a:schemeClr val="tx1"/>
              </a:solidFill>
              <a:latin typeface="Calibri Light" panose="020F0302020204030204" pitchFamily="34" charset="0"/>
            </a:endParaRPr>
          </a:p>
          <a:p>
            <a:pPr algn="ctr"/>
            <a:r>
              <a:rPr lang="en-GB" sz="2800" b="1" dirty="0">
                <a:solidFill>
                  <a:schemeClr val="tx1"/>
                </a:solidFill>
                <a:latin typeface="Calibri Light" panose="020F0302020204030204" pitchFamily="34" charset="0"/>
              </a:rPr>
              <a:t>Mr A Hewitt </a:t>
            </a:r>
          </a:p>
          <a:p>
            <a:pPr algn="ctr"/>
            <a:r>
              <a:rPr lang="en-GB" sz="2800" b="1" dirty="0">
                <a:solidFill>
                  <a:schemeClr val="tx1"/>
                </a:solidFill>
                <a:latin typeface="Calibri Light" panose="020F0302020204030204" pitchFamily="34" charset="0"/>
              </a:rPr>
              <a:t>Assistant Principal</a:t>
            </a:r>
          </a:p>
          <a:p>
            <a:pPr algn="ctr"/>
            <a:br>
              <a:rPr lang="en-GB" b="1" dirty="0">
                <a:solidFill>
                  <a:schemeClr val="tx1"/>
                </a:solidFill>
                <a:latin typeface="Calibri Light" panose="020F0302020204030204" pitchFamily="34" charset="0"/>
              </a:rPr>
            </a:br>
            <a:endParaRPr lang="en-GB" b="1" dirty="0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F062AD5-A3EA-4C43-A7A6-C9D06EAC26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6189" y="5472935"/>
            <a:ext cx="3560373" cy="101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09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903"/>
    </mc:Choice>
    <mc:Fallback xmlns="">
      <p:transition spd="slow" advTm="4190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Key stage 4 curriculum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0000"/>
              </a:lnSpc>
              <a:buFont typeface="Symbol" pitchFamily="18" charset="2"/>
              <a:buNone/>
            </a:pPr>
            <a:endParaRPr lang="en-GB">
              <a:solidFill>
                <a:schemeClr val="bg1"/>
              </a:solidFill>
            </a:endParaRPr>
          </a:p>
          <a:p>
            <a:pPr algn="ctr">
              <a:lnSpc>
                <a:spcPct val="90000"/>
              </a:lnSpc>
              <a:buFont typeface="Symbol" pitchFamily="18" charset="2"/>
              <a:buNone/>
            </a:pPr>
            <a:r>
              <a:rPr lang="en-GB" sz="2800">
                <a:solidFill>
                  <a:schemeClr val="bg1"/>
                </a:solidFill>
              </a:rPr>
              <a:t>The Core Curriculum</a:t>
            </a:r>
          </a:p>
          <a:p>
            <a:pPr algn="ctr">
              <a:lnSpc>
                <a:spcPct val="90000"/>
              </a:lnSpc>
              <a:buFont typeface="Symbol" pitchFamily="18" charset="2"/>
              <a:buNone/>
            </a:pPr>
            <a:r>
              <a:rPr lang="en-GB" sz="2800" i="1">
                <a:solidFill>
                  <a:schemeClr val="bg1"/>
                </a:solidFill>
              </a:rPr>
              <a:t>plus</a:t>
            </a:r>
          </a:p>
          <a:p>
            <a:pPr algn="ctr">
              <a:lnSpc>
                <a:spcPct val="90000"/>
              </a:lnSpc>
              <a:buFont typeface="Symbol" pitchFamily="18" charset="2"/>
              <a:buNone/>
            </a:pPr>
            <a:r>
              <a:rPr lang="en-GB" sz="2800">
                <a:solidFill>
                  <a:schemeClr val="bg1"/>
                </a:solidFill>
              </a:rPr>
              <a:t>GCSE Options</a:t>
            </a:r>
          </a:p>
          <a:p>
            <a:pPr algn="ctr">
              <a:lnSpc>
                <a:spcPct val="90000"/>
              </a:lnSpc>
              <a:buFont typeface="Symbol" pitchFamily="18" charset="2"/>
              <a:buNone/>
            </a:pPr>
            <a:r>
              <a:rPr lang="en-GB" sz="2800" i="1">
                <a:solidFill>
                  <a:schemeClr val="bg1"/>
                </a:solidFill>
              </a:rPr>
              <a:t>and/or</a:t>
            </a:r>
            <a:r>
              <a:rPr lang="en-GB" sz="2800">
                <a:solidFill>
                  <a:schemeClr val="bg1"/>
                </a:solidFill>
              </a:rPr>
              <a:t> </a:t>
            </a:r>
          </a:p>
          <a:p>
            <a:pPr algn="ctr">
              <a:lnSpc>
                <a:spcPct val="90000"/>
              </a:lnSpc>
              <a:buFont typeface="Symbol" pitchFamily="18" charset="2"/>
              <a:buNone/>
            </a:pPr>
            <a:r>
              <a:rPr lang="en-GB" sz="2800">
                <a:solidFill>
                  <a:schemeClr val="bg1"/>
                </a:solidFill>
              </a:rPr>
              <a:t>Vocational Qualifications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Font typeface="Symbol" pitchFamily="18" charset="2"/>
              <a:buNone/>
            </a:pPr>
            <a:endParaRPr lang="en-GB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90000"/>
              </a:lnSpc>
              <a:buFont typeface="Symbol" pitchFamily="18" charset="2"/>
              <a:buNone/>
            </a:pPr>
            <a:r>
              <a:rPr lang="en-GB" sz="2800" dirty="0">
                <a:solidFill>
                  <a:schemeClr val="tx1"/>
                </a:solidFill>
              </a:rPr>
              <a:t>The Core Curriculum</a:t>
            </a:r>
          </a:p>
          <a:p>
            <a:pPr algn="ctr" eaLnBrk="1" hangingPunct="1">
              <a:lnSpc>
                <a:spcPct val="90000"/>
              </a:lnSpc>
              <a:buFont typeface="Symbol" pitchFamily="18" charset="2"/>
              <a:buNone/>
            </a:pPr>
            <a:r>
              <a:rPr lang="en-GB" sz="2800" i="1" dirty="0">
                <a:solidFill>
                  <a:srgbClr val="FF0000"/>
                </a:solidFill>
              </a:rPr>
              <a:t>plus</a:t>
            </a:r>
          </a:p>
          <a:p>
            <a:pPr algn="ctr" eaLnBrk="1" hangingPunct="1">
              <a:lnSpc>
                <a:spcPct val="90000"/>
              </a:lnSpc>
              <a:buFont typeface="Symbol" pitchFamily="18" charset="2"/>
              <a:buNone/>
            </a:pPr>
            <a:r>
              <a:rPr lang="en-GB" sz="2800" dirty="0">
                <a:solidFill>
                  <a:schemeClr val="tx1"/>
                </a:solidFill>
              </a:rPr>
              <a:t>GCSE Options</a:t>
            </a:r>
          </a:p>
          <a:p>
            <a:pPr algn="ctr" eaLnBrk="1" hangingPunct="1">
              <a:lnSpc>
                <a:spcPct val="90000"/>
              </a:lnSpc>
              <a:buFont typeface="Symbol" pitchFamily="18" charset="2"/>
              <a:buNone/>
            </a:pPr>
            <a:r>
              <a:rPr lang="en-GB" sz="2800" i="1" dirty="0">
                <a:solidFill>
                  <a:srgbClr val="FF0000"/>
                </a:solidFill>
              </a:rPr>
              <a:t>and/or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</a:p>
          <a:p>
            <a:pPr algn="ctr" eaLnBrk="1" hangingPunct="1">
              <a:lnSpc>
                <a:spcPct val="90000"/>
              </a:lnSpc>
              <a:buFont typeface="Symbol" pitchFamily="18" charset="2"/>
              <a:buNone/>
            </a:pPr>
            <a:r>
              <a:rPr lang="en-GB" sz="2800" dirty="0">
                <a:solidFill>
                  <a:schemeClr val="tx1"/>
                </a:solidFill>
              </a:rPr>
              <a:t>Vocational Qualifications</a:t>
            </a:r>
          </a:p>
        </p:txBody>
      </p:sp>
    </p:spTree>
    <p:extLst>
      <p:ext uri="{BB962C8B-B14F-4D97-AF65-F5344CB8AC3E}">
        <p14:creationId xmlns:p14="http://schemas.microsoft.com/office/powerpoint/2010/main" val="376475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377"/>
    </mc:Choice>
    <mc:Fallback xmlns="">
      <p:transition spd="slow" advTm="32377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Core 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English (2 GCSEs: Language &amp; Literature)</a:t>
            </a:r>
          </a:p>
          <a:p>
            <a:r>
              <a:rPr lang="en-GB" dirty="0">
                <a:solidFill>
                  <a:schemeClr val="tx1"/>
                </a:solidFill>
              </a:rPr>
              <a:t>Mathematics</a:t>
            </a:r>
          </a:p>
          <a:p>
            <a:r>
              <a:rPr lang="en-GB" dirty="0">
                <a:solidFill>
                  <a:schemeClr val="tx1"/>
                </a:solidFill>
              </a:rPr>
              <a:t>Science (2 GCSEs)</a:t>
            </a:r>
          </a:p>
          <a:p>
            <a:r>
              <a:rPr lang="en-GB" dirty="0">
                <a:solidFill>
                  <a:schemeClr val="tx1"/>
                </a:solidFill>
              </a:rPr>
              <a:t>Cornerstone &amp; momentum (PSHCE) including Religious Study themes</a:t>
            </a:r>
          </a:p>
          <a:p>
            <a:r>
              <a:rPr lang="en-GB" dirty="0">
                <a:solidFill>
                  <a:schemeClr val="tx1"/>
                </a:solidFill>
              </a:rPr>
              <a:t>Physical Education</a:t>
            </a:r>
          </a:p>
          <a:p>
            <a:r>
              <a:rPr lang="en-GB" dirty="0">
                <a:solidFill>
                  <a:schemeClr val="tx1"/>
                </a:solidFill>
              </a:rPr>
              <a:t>Tutorial time / Registration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Full or Short Course)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56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661"/>
    </mc:Choice>
    <mc:Fallback xmlns="">
      <p:transition spd="slow" advTm="4866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Pathways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677334" y="1738871"/>
            <a:ext cx="8596668" cy="3880773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GB" sz="2600" dirty="0">
                <a:solidFill>
                  <a:schemeClr val="tx1"/>
                </a:solidFill>
              </a:rPr>
              <a:t>These are calculated using key stage 2 results, middle school data, FFT projections and Year 9 data collected at Shelley College. There are four possible pathways : </a:t>
            </a:r>
          </a:p>
          <a:p>
            <a:r>
              <a:rPr lang="en-GB" sz="4800" dirty="0" err="1">
                <a:solidFill>
                  <a:schemeClr val="tx1"/>
                </a:solidFill>
              </a:rPr>
              <a:t>Ebacc</a:t>
            </a:r>
            <a:r>
              <a:rPr lang="en-GB" sz="4800" dirty="0">
                <a:solidFill>
                  <a:schemeClr val="tx1"/>
                </a:solidFill>
              </a:rPr>
              <a:t> Pathway</a:t>
            </a:r>
          </a:p>
          <a:p>
            <a:r>
              <a:rPr lang="en-GB" sz="4800" dirty="0">
                <a:solidFill>
                  <a:schemeClr val="tx1"/>
                </a:solidFill>
              </a:rPr>
              <a:t>Open Pathway</a:t>
            </a:r>
          </a:p>
          <a:p>
            <a:r>
              <a:rPr lang="en-GB" sz="4800" dirty="0">
                <a:solidFill>
                  <a:schemeClr val="tx1"/>
                </a:solidFill>
              </a:rPr>
              <a:t>Open Support Pathway</a:t>
            </a:r>
          </a:p>
          <a:p>
            <a:r>
              <a:rPr lang="en-GB" sz="4800" dirty="0">
                <a:solidFill>
                  <a:schemeClr val="tx1"/>
                </a:solidFill>
              </a:rPr>
              <a:t>Triple Science Pathway</a:t>
            </a:r>
          </a:p>
        </p:txBody>
      </p:sp>
    </p:spTree>
    <p:extLst>
      <p:ext uri="{BB962C8B-B14F-4D97-AF65-F5344CB8AC3E}">
        <p14:creationId xmlns:p14="http://schemas.microsoft.com/office/powerpoint/2010/main" val="108136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057"/>
    </mc:Choice>
    <mc:Fallback xmlns="">
      <p:transition spd="slow" advTm="8205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Ebacc</a:t>
            </a:r>
            <a:r>
              <a:rPr lang="en-GB" dirty="0"/>
              <a:t> Pathway</a:t>
            </a:r>
            <a:br>
              <a:rPr lang="en-GB" dirty="0"/>
            </a:br>
            <a:r>
              <a:rPr lang="en-GB" sz="2000" dirty="0">
                <a:solidFill>
                  <a:schemeClr val="tx1"/>
                </a:solidFill>
              </a:rPr>
              <a:t>This is a very academic pathway assessed through external examinations at the end of the course.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GB" sz="2800" dirty="0">
                <a:solidFill>
                  <a:schemeClr val="tx1"/>
                </a:solidFill>
              </a:rPr>
              <a:t>Core Curriculum </a:t>
            </a:r>
          </a:p>
          <a:p>
            <a:pPr algn="ctr">
              <a:buNone/>
            </a:pPr>
            <a:r>
              <a:rPr lang="en-GB" sz="2800" i="1" dirty="0">
                <a:solidFill>
                  <a:srgbClr val="FF0000"/>
                </a:solidFill>
              </a:rPr>
              <a:t>plus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</a:p>
          <a:p>
            <a:pPr algn="ctr">
              <a:buNone/>
            </a:pPr>
            <a:r>
              <a:rPr lang="en-GB" sz="2800" dirty="0">
                <a:solidFill>
                  <a:schemeClr val="tx1"/>
                </a:solidFill>
              </a:rPr>
              <a:t>A MFL (French or Spanish) </a:t>
            </a:r>
          </a:p>
          <a:p>
            <a:pPr algn="ctr">
              <a:buNone/>
            </a:pPr>
            <a:r>
              <a:rPr lang="en-GB" sz="2800" i="1" dirty="0">
                <a:solidFill>
                  <a:srgbClr val="FF0000"/>
                </a:solidFill>
              </a:rPr>
              <a:t>plus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</a:p>
          <a:p>
            <a:pPr algn="ctr">
              <a:buNone/>
            </a:pPr>
            <a:r>
              <a:rPr lang="en-GB" sz="2800" dirty="0">
                <a:solidFill>
                  <a:schemeClr val="tx1"/>
                </a:solidFill>
              </a:rPr>
              <a:t>a Humanities (History or Geography)</a:t>
            </a:r>
          </a:p>
          <a:p>
            <a:pPr algn="ctr">
              <a:buNone/>
            </a:pPr>
            <a:r>
              <a:rPr lang="en-GB" sz="2800" i="1" dirty="0">
                <a:solidFill>
                  <a:srgbClr val="FF0000"/>
                </a:solidFill>
              </a:rPr>
              <a:t>and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</a:p>
          <a:p>
            <a:pPr algn="ctr">
              <a:buNone/>
            </a:pPr>
            <a:r>
              <a:rPr lang="en-GB" sz="2800" dirty="0">
                <a:solidFill>
                  <a:schemeClr val="tx1"/>
                </a:solidFill>
              </a:rPr>
              <a:t>Two further GCSEs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4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103"/>
    </mc:Choice>
    <mc:Fallback xmlns="">
      <p:transition spd="slow" advTm="7110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EBacc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i="1" dirty="0">
                <a:solidFill>
                  <a:schemeClr val="tx1"/>
                </a:solidFill>
              </a:rPr>
              <a:t>The English Baccalaureate </a:t>
            </a:r>
            <a:r>
              <a:rPr lang="en-US" sz="2800" dirty="0">
                <a:solidFill>
                  <a:schemeClr val="tx1"/>
                </a:solidFill>
              </a:rPr>
              <a:t>covers achievement in: </a:t>
            </a:r>
          </a:p>
          <a:p>
            <a:pPr marL="0" indent="0" algn="ctr">
              <a:buNone/>
            </a:pPr>
            <a:r>
              <a:rPr lang="en-US" sz="2800" dirty="0">
                <a:solidFill>
                  <a:schemeClr val="tx1"/>
                </a:solidFill>
              </a:rPr>
              <a:t>English</a:t>
            </a:r>
          </a:p>
          <a:p>
            <a:pPr marL="0" indent="0" algn="ctr">
              <a:buNone/>
            </a:pPr>
            <a:r>
              <a:rPr lang="en-US" sz="2800" dirty="0">
                <a:solidFill>
                  <a:schemeClr val="tx1"/>
                </a:solidFill>
              </a:rPr>
              <a:t>Mathematics</a:t>
            </a:r>
          </a:p>
          <a:p>
            <a:pPr marL="0" indent="0" algn="ctr">
              <a:buNone/>
            </a:pPr>
            <a:r>
              <a:rPr lang="en-US" sz="2800" dirty="0">
                <a:solidFill>
                  <a:schemeClr val="tx1"/>
                </a:solidFill>
              </a:rPr>
              <a:t>Sciences</a:t>
            </a:r>
          </a:p>
          <a:p>
            <a:pPr marL="0" indent="0" algn="ctr">
              <a:buNone/>
            </a:pPr>
            <a:r>
              <a:rPr lang="en-US" sz="2800" dirty="0">
                <a:solidFill>
                  <a:schemeClr val="tx1"/>
                </a:solidFill>
              </a:rPr>
              <a:t>Languages – French and/or Spanish </a:t>
            </a:r>
          </a:p>
          <a:p>
            <a:pPr marL="0" indent="0" algn="ctr">
              <a:buNone/>
            </a:pPr>
            <a:r>
              <a:rPr lang="en-US" sz="2800" dirty="0">
                <a:solidFill>
                  <a:schemeClr val="tx1"/>
                </a:solidFill>
              </a:rPr>
              <a:t>Humanities – History and/or Geography </a:t>
            </a:r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123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25"/>
    </mc:Choice>
    <mc:Fallback xmlns="">
      <p:transition spd="slow" advTm="4022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Open Pathway</a:t>
            </a:r>
            <a:br>
              <a:rPr lang="en-GB" dirty="0"/>
            </a:br>
            <a:r>
              <a:rPr lang="en-GB" sz="2400" dirty="0">
                <a:solidFill>
                  <a:schemeClr val="tx1"/>
                </a:solidFill>
              </a:rPr>
              <a:t>This pathway allows students to select examined GCSEs with vocational subjects that have coursework elements.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GB" sz="3600" dirty="0">
                <a:solidFill>
                  <a:schemeClr val="tx1"/>
                </a:solidFill>
              </a:rPr>
              <a:t>Core Curriculum</a:t>
            </a:r>
          </a:p>
          <a:p>
            <a:pPr algn="ctr">
              <a:buNone/>
            </a:pPr>
            <a:endParaRPr lang="en-GB" sz="3600" i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GB" sz="3600" i="1" dirty="0">
                <a:solidFill>
                  <a:srgbClr val="FF0000"/>
                </a:solidFill>
              </a:rPr>
              <a:t>plus</a:t>
            </a:r>
            <a:r>
              <a:rPr lang="en-GB" sz="3600" dirty="0">
                <a:solidFill>
                  <a:schemeClr val="tx1"/>
                </a:solidFill>
              </a:rPr>
              <a:t> </a:t>
            </a:r>
          </a:p>
          <a:p>
            <a:pPr algn="ctr">
              <a:buNone/>
            </a:pPr>
            <a:endParaRPr lang="en-GB" sz="3600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GB" sz="3600" dirty="0">
                <a:solidFill>
                  <a:schemeClr val="tx1"/>
                </a:solidFill>
              </a:rPr>
              <a:t>3 GCSEs and at least 1 Vocational Option</a:t>
            </a:r>
          </a:p>
          <a:p>
            <a:pPr algn="ctr">
              <a:buNone/>
            </a:pPr>
            <a:r>
              <a:rPr lang="en-GB" sz="3600" dirty="0">
                <a:solidFill>
                  <a:schemeClr val="tx1"/>
                </a:solidFill>
              </a:rPr>
              <a:t>(from preferential choices made) 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65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012"/>
    </mc:Choice>
    <mc:Fallback xmlns="">
      <p:transition spd="slow" advTm="6401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Open (Support) Pathway</a:t>
            </a:r>
            <a:br>
              <a:rPr lang="en-GB" dirty="0"/>
            </a:br>
            <a:r>
              <a:rPr lang="en-GB" sz="2000" dirty="0">
                <a:solidFill>
                  <a:schemeClr val="tx1"/>
                </a:solidFill>
              </a:rPr>
              <a:t>This pathway allows some students to  take one less option and access extra support in our ‘Student Support Centre’.</a:t>
            </a:r>
            <a:endParaRPr lang="en-GB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GB" sz="3600" dirty="0">
                <a:solidFill>
                  <a:schemeClr val="tx1"/>
                </a:solidFill>
              </a:rPr>
              <a:t>Core Curriculum</a:t>
            </a:r>
          </a:p>
          <a:p>
            <a:pPr algn="ctr">
              <a:buNone/>
            </a:pPr>
            <a:r>
              <a:rPr lang="en-GB" sz="3600" i="1" dirty="0">
                <a:solidFill>
                  <a:srgbClr val="FF0000"/>
                </a:solidFill>
              </a:rPr>
              <a:t>Plus</a:t>
            </a:r>
            <a:r>
              <a:rPr lang="en-GB" sz="3600" dirty="0">
                <a:solidFill>
                  <a:srgbClr val="FF0000"/>
                </a:solidFill>
              </a:rPr>
              <a:t> </a:t>
            </a:r>
          </a:p>
          <a:p>
            <a:pPr algn="ctr">
              <a:buNone/>
            </a:pPr>
            <a:r>
              <a:rPr lang="en-GB" sz="3600" dirty="0">
                <a:solidFill>
                  <a:schemeClr val="tx1"/>
                </a:solidFill>
              </a:rPr>
              <a:t>2 GCSEs and at least 1 Vocational Option</a:t>
            </a:r>
          </a:p>
          <a:p>
            <a:pPr algn="ctr">
              <a:buNone/>
            </a:pPr>
            <a:r>
              <a:rPr lang="en-GB" sz="3600" dirty="0">
                <a:solidFill>
                  <a:schemeClr val="tx1"/>
                </a:solidFill>
              </a:rPr>
              <a:t>(from preferential choices made) </a:t>
            </a:r>
          </a:p>
          <a:p>
            <a:pPr algn="ctr">
              <a:buNone/>
            </a:pPr>
            <a:r>
              <a:rPr lang="en-GB" sz="3600" dirty="0">
                <a:solidFill>
                  <a:srgbClr val="FF0000"/>
                </a:solidFill>
              </a:rPr>
              <a:t>Plus</a:t>
            </a:r>
          </a:p>
          <a:p>
            <a:pPr algn="ctr">
              <a:buNone/>
            </a:pPr>
            <a:r>
              <a:rPr lang="en-GB" sz="3600" dirty="0">
                <a:solidFill>
                  <a:schemeClr val="tx1"/>
                </a:solidFill>
              </a:rPr>
              <a:t>1 support choice in the SSC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53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396"/>
    </mc:Choice>
    <mc:Fallback xmlns="">
      <p:transition spd="slow" advTm="55396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Triple Science</a:t>
            </a:r>
            <a:br>
              <a:rPr lang="en-GB" dirty="0"/>
            </a:br>
            <a:r>
              <a:rPr lang="en-GB" sz="2400" dirty="0">
                <a:solidFill>
                  <a:schemeClr val="tx1"/>
                </a:solidFill>
              </a:rPr>
              <a:t>This is a very academic pathway selected for 20% of our students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en-GB" sz="2800" dirty="0">
                <a:solidFill>
                  <a:schemeClr val="tx1"/>
                </a:solidFill>
              </a:rPr>
              <a:t>Core Curriculum </a:t>
            </a:r>
          </a:p>
          <a:p>
            <a:pPr algn="ctr">
              <a:buNone/>
            </a:pPr>
            <a:r>
              <a:rPr lang="en-GB" sz="2800" i="1" dirty="0">
                <a:solidFill>
                  <a:srgbClr val="FF0000"/>
                </a:solidFill>
              </a:rPr>
              <a:t>plus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</a:p>
          <a:p>
            <a:pPr algn="ctr">
              <a:buNone/>
            </a:pPr>
            <a:r>
              <a:rPr lang="en-GB" sz="2800" dirty="0">
                <a:solidFill>
                  <a:schemeClr val="tx1"/>
                </a:solidFill>
              </a:rPr>
              <a:t>Triple Science</a:t>
            </a:r>
          </a:p>
          <a:p>
            <a:pPr algn="ctr">
              <a:buNone/>
            </a:pPr>
            <a:r>
              <a:rPr lang="en-GB" sz="2800" i="1" dirty="0">
                <a:solidFill>
                  <a:srgbClr val="FF0000"/>
                </a:solidFill>
              </a:rPr>
              <a:t>plus</a:t>
            </a:r>
          </a:p>
          <a:p>
            <a:pPr algn="ctr">
              <a:buNone/>
            </a:pPr>
            <a:r>
              <a:rPr lang="en-GB" sz="2800" dirty="0">
                <a:solidFill>
                  <a:schemeClr val="tx1"/>
                </a:solidFill>
              </a:rPr>
              <a:t>A MFL (French or Spanish)</a:t>
            </a:r>
          </a:p>
          <a:p>
            <a:pPr algn="ctr">
              <a:buNone/>
            </a:pPr>
            <a:r>
              <a:rPr lang="en-GB" sz="2800" i="1" dirty="0">
                <a:solidFill>
                  <a:srgbClr val="FF0000"/>
                </a:solidFill>
              </a:rPr>
              <a:t>plus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</a:p>
          <a:p>
            <a:pPr algn="ctr">
              <a:buNone/>
            </a:pPr>
            <a:r>
              <a:rPr lang="en-GB" sz="2800" dirty="0">
                <a:solidFill>
                  <a:schemeClr val="tx1"/>
                </a:solidFill>
              </a:rPr>
              <a:t>a Humanities (History or Geography)</a:t>
            </a:r>
          </a:p>
          <a:p>
            <a:pPr algn="ctr">
              <a:buNone/>
            </a:pPr>
            <a:r>
              <a:rPr lang="en-GB" sz="2800" i="1" dirty="0">
                <a:solidFill>
                  <a:srgbClr val="FF0000"/>
                </a:solidFill>
              </a:rPr>
              <a:t>and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</a:p>
          <a:p>
            <a:pPr algn="ctr">
              <a:buNone/>
            </a:pPr>
            <a:r>
              <a:rPr lang="en-GB" sz="2800" dirty="0">
                <a:solidFill>
                  <a:schemeClr val="tx1"/>
                </a:solidFill>
              </a:rPr>
              <a:t>One further GCSE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110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952"/>
    </mc:Choice>
    <mc:Fallback xmlns="">
      <p:transition spd="slow" advTm="6195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Stage 4 Curriculum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GB" sz="2800" b="1" u="sng" dirty="0">
                <a:solidFill>
                  <a:schemeClr val="tx1"/>
                </a:solidFill>
              </a:rPr>
              <a:t>Key Stage 4 Choices</a:t>
            </a:r>
            <a:r>
              <a:rPr lang="en-GB" sz="2800" b="1" dirty="0">
                <a:solidFill>
                  <a:schemeClr val="tx1"/>
                </a:solidFill>
              </a:rPr>
              <a:t> </a:t>
            </a:r>
            <a:br>
              <a:rPr lang="en-GB" sz="2800" b="1" dirty="0">
                <a:solidFill>
                  <a:schemeClr val="tx1"/>
                </a:solidFill>
              </a:rPr>
            </a:br>
            <a:br>
              <a:rPr lang="en-GB" sz="2800" b="1" dirty="0">
                <a:solidFill>
                  <a:schemeClr val="tx1"/>
                </a:solidFill>
              </a:rPr>
            </a:br>
            <a:r>
              <a:rPr lang="en-GB" sz="2800" b="1" dirty="0">
                <a:solidFill>
                  <a:schemeClr val="tx1"/>
                </a:solidFill>
              </a:rPr>
              <a:t>Aim to select </a:t>
            </a:r>
            <a:br>
              <a:rPr lang="en-GB" sz="2800" b="1" dirty="0">
                <a:solidFill>
                  <a:schemeClr val="tx1"/>
                </a:solidFill>
              </a:rPr>
            </a:br>
            <a:br>
              <a:rPr lang="en-GB" sz="2800" b="1" dirty="0">
                <a:solidFill>
                  <a:schemeClr val="tx1"/>
                </a:solidFill>
              </a:rPr>
            </a:br>
            <a:r>
              <a:rPr lang="en-GB" sz="2800" b="1" i="1" dirty="0">
                <a:solidFill>
                  <a:schemeClr val="tx1"/>
                </a:solidFill>
              </a:rPr>
              <a:t>a broad &amp; balanced curriculum</a:t>
            </a:r>
          </a:p>
        </p:txBody>
      </p:sp>
    </p:spTree>
    <p:extLst>
      <p:ext uri="{BB962C8B-B14F-4D97-AF65-F5344CB8AC3E}">
        <p14:creationId xmlns:p14="http://schemas.microsoft.com/office/powerpoint/2010/main" val="181651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224"/>
    </mc:Choice>
    <mc:Fallback xmlns="">
      <p:transition spd="slow" advTm="29224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GCSE subjects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404446" y="1766306"/>
            <a:ext cx="4545623" cy="4749267"/>
          </a:xfrm>
        </p:spPr>
        <p:txBody>
          <a:bodyPr>
            <a:noAutofit/>
          </a:bodyPr>
          <a:lstStyle/>
          <a:p>
            <a:pPr eaLnBrk="1" hangingPunct="1"/>
            <a:r>
              <a:rPr lang="en-GB" sz="2100" b="1" dirty="0">
                <a:solidFill>
                  <a:schemeClr val="tx1"/>
                </a:solidFill>
              </a:rPr>
              <a:t>Art </a:t>
            </a:r>
          </a:p>
          <a:p>
            <a:pPr eaLnBrk="1" hangingPunct="1"/>
            <a:r>
              <a:rPr lang="en-GB" sz="2100" b="1" dirty="0">
                <a:solidFill>
                  <a:schemeClr val="tx1"/>
                </a:solidFill>
              </a:rPr>
              <a:t>Drama</a:t>
            </a:r>
          </a:p>
          <a:p>
            <a:pPr eaLnBrk="1" hangingPunct="1"/>
            <a:r>
              <a:rPr lang="en-GB" sz="2100" b="1" dirty="0">
                <a:solidFill>
                  <a:schemeClr val="tx1"/>
                </a:solidFill>
              </a:rPr>
              <a:t>Dance</a:t>
            </a:r>
          </a:p>
          <a:p>
            <a:pPr eaLnBrk="1" hangingPunct="1"/>
            <a:r>
              <a:rPr lang="en-GB" sz="2100" b="1" dirty="0">
                <a:solidFill>
                  <a:schemeClr val="tx1"/>
                </a:solidFill>
              </a:rPr>
              <a:t>Music</a:t>
            </a:r>
          </a:p>
          <a:p>
            <a:pPr eaLnBrk="1" hangingPunct="1"/>
            <a:r>
              <a:rPr lang="en-GB" sz="2100" b="1" dirty="0">
                <a:solidFill>
                  <a:schemeClr val="tx1"/>
                </a:solidFill>
              </a:rPr>
              <a:t>PE</a:t>
            </a:r>
          </a:p>
          <a:p>
            <a:pPr eaLnBrk="1" hangingPunct="1"/>
            <a:r>
              <a:rPr lang="en-GB" sz="2100" b="1" dirty="0">
                <a:solidFill>
                  <a:schemeClr val="tx1"/>
                </a:solidFill>
              </a:rPr>
              <a:t>French</a:t>
            </a:r>
          </a:p>
          <a:p>
            <a:pPr eaLnBrk="1" hangingPunct="1"/>
            <a:r>
              <a:rPr lang="en-GB" sz="2100" b="1" dirty="0">
                <a:solidFill>
                  <a:schemeClr val="tx1"/>
                </a:solidFill>
              </a:rPr>
              <a:t>Spanish (only if they have</a:t>
            </a:r>
          </a:p>
          <a:p>
            <a:pPr marL="0" indent="0" eaLnBrk="1" hangingPunct="1">
              <a:buNone/>
            </a:pPr>
            <a:r>
              <a:rPr lang="en-GB" sz="2100" b="1" dirty="0">
                <a:solidFill>
                  <a:schemeClr val="tx1"/>
                </a:solidFill>
              </a:rPr>
              <a:t>                  studied this in Year 9)</a:t>
            </a:r>
          </a:p>
          <a:p>
            <a:pPr eaLnBrk="1" hangingPunct="1"/>
            <a:r>
              <a:rPr lang="en-GB" sz="2100" b="1" dirty="0">
                <a:solidFill>
                  <a:schemeClr val="tx1"/>
                </a:solidFill>
              </a:rPr>
              <a:t>Geography</a:t>
            </a:r>
          </a:p>
          <a:p>
            <a:pPr eaLnBrk="1" hangingPunct="1"/>
            <a:r>
              <a:rPr lang="en-GB" sz="2100" b="1" dirty="0">
                <a:solidFill>
                  <a:schemeClr val="tx1"/>
                </a:solidFill>
              </a:rPr>
              <a:t>History</a:t>
            </a:r>
          </a:p>
          <a:p>
            <a:pPr eaLnBrk="1" hangingPunct="1"/>
            <a:endParaRPr lang="en-GB" sz="2100" b="1" dirty="0">
              <a:solidFill>
                <a:schemeClr val="tx1"/>
              </a:solidFill>
            </a:endParaRPr>
          </a:p>
          <a:p>
            <a:pPr eaLnBrk="1" hangingPunct="1"/>
            <a:endParaRPr lang="en-GB" sz="2100" b="1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4716141" y="1686377"/>
            <a:ext cx="4466456" cy="4829196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solidFill>
                  <a:schemeClr val="tx1"/>
                </a:solidFill>
              </a:rPr>
              <a:t>Business Studies</a:t>
            </a:r>
          </a:p>
          <a:p>
            <a:r>
              <a:rPr lang="en-GB" sz="2400" b="1" dirty="0">
                <a:solidFill>
                  <a:schemeClr val="tx1"/>
                </a:solidFill>
              </a:rPr>
              <a:t>Computer Science </a:t>
            </a:r>
          </a:p>
          <a:p>
            <a:r>
              <a:rPr lang="en-GB" sz="2400" b="1" dirty="0">
                <a:solidFill>
                  <a:schemeClr val="tx1"/>
                </a:solidFill>
              </a:rPr>
              <a:t>Design Technology </a:t>
            </a:r>
          </a:p>
          <a:p>
            <a:pPr indent="17463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FF0000"/>
                </a:solidFill>
              </a:rPr>
              <a:t>Textiles,</a:t>
            </a:r>
          </a:p>
          <a:p>
            <a:pPr indent="17463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FF0000"/>
                </a:solidFill>
              </a:rPr>
              <a:t>Materials   </a:t>
            </a:r>
          </a:p>
          <a:p>
            <a:r>
              <a:rPr lang="en-GB" sz="2400" b="1" dirty="0">
                <a:solidFill>
                  <a:schemeClr val="tx1"/>
                </a:solidFill>
              </a:rPr>
              <a:t>Food Preparation &amp; Nutrition</a:t>
            </a:r>
          </a:p>
          <a:p>
            <a:r>
              <a:rPr lang="en-GB" sz="2400" b="1" dirty="0">
                <a:solidFill>
                  <a:schemeClr val="tx1"/>
                </a:solidFill>
              </a:rPr>
              <a:t>Religious Studies</a:t>
            </a:r>
          </a:p>
          <a:p>
            <a:r>
              <a:rPr lang="en-GB" sz="2400" b="1" dirty="0">
                <a:solidFill>
                  <a:schemeClr val="tx1"/>
                </a:solidFill>
              </a:rPr>
              <a:t>Media Studies</a:t>
            </a:r>
          </a:p>
          <a:p>
            <a:endParaRPr lang="en-GB" sz="2400" b="1" dirty="0">
              <a:solidFill>
                <a:schemeClr val="tx1"/>
              </a:solidFill>
            </a:endParaRPr>
          </a:p>
          <a:p>
            <a:endParaRPr lang="en-GB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75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520"/>
    </mc:Choice>
    <mc:Fallback xmlns="">
      <p:transition spd="slow" advTm="8052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Vocational Subjects (Open choice only)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4000" b="1" dirty="0">
                <a:solidFill>
                  <a:schemeClr val="tx1"/>
                </a:solidFill>
              </a:rPr>
              <a:t>Sports Studies / PE (OCR)</a:t>
            </a:r>
          </a:p>
          <a:p>
            <a:pPr eaLnBrk="1" hangingPunct="1"/>
            <a:r>
              <a:rPr lang="en-US" sz="4000" b="1" dirty="0">
                <a:solidFill>
                  <a:schemeClr val="tx1"/>
                </a:solidFill>
              </a:rPr>
              <a:t>Engineering (OCR)</a:t>
            </a:r>
          </a:p>
          <a:p>
            <a:pPr eaLnBrk="1" hangingPunct="1"/>
            <a:r>
              <a:rPr lang="en-US" sz="4000" b="1" dirty="0">
                <a:solidFill>
                  <a:schemeClr val="tx1"/>
                </a:solidFill>
              </a:rPr>
              <a:t>IT (</a:t>
            </a:r>
            <a:r>
              <a:rPr lang="en-US" sz="4000" b="1" dirty="0" err="1">
                <a:solidFill>
                  <a:schemeClr val="tx1"/>
                </a:solidFill>
              </a:rPr>
              <a:t>BTec</a:t>
            </a:r>
            <a:r>
              <a:rPr lang="en-US" sz="4000" b="1" dirty="0">
                <a:solidFill>
                  <a:schemeClr val="tx1"/>
                </a:solidFill>
              </a:rPr>
              <a:t>)</a:t>
            </a:r>
          </a:p>
          <a:p>
            <a:pPr eaLnBrk="1" hangingPunct="1"/>
            <a:r>
              <a:rPr lang="en-US" sz="4000" b="1" dirty="0">
                <a:solidFill>
                  <a:schemeClr val="tx1"/>
                </a:solidFill>
              </a:rPr>
              <a:t>Photography</a:t>
            </a:r>
          </a:p>
        </p:txBody>
      </p:sp>
    </p:spTree>
    <p:extLst>
      <p:ext uri="{BB962C8B-B14F-4D97-AF65-F5344CB8AC3E}">
        <p14:creationId xmlns:p14="http://schemas.microsoft.com/office/powerpoint/2010/main" val="414301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183"/>
    </mc:Choice>
    <mc:Fallback xmlns="">
      <p:transition spd="slow" advTm="4918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7DC06-854E-4205-A3E6-6442503DE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779617-ECB3-477C-88F4-26C5576EB7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7E3908-993B-4AE0-A248-91721791B5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041" y="93398"/>
            <a:ext cx="11859918" cy="6671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7358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944BCC-1C8F-4098-86C7-ACB900CE9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C069BD-E285-4F2B-9CD9-B4E4C8FAB6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8006-5195-44AD-97F1-6571C2CB45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67" y="33337"/>
            <a:ext cx="12132733" cy="6824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8535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D2659-ECAE-4819-8508-F42D19B22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E706F3-276A-406F-9357-C3F250E5F3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416A41-E318-43D3-8312-EBA4EAA46D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199" y="114299"/>
            <a:ext cx="11642609" cy="654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7533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D78F7-DAEC-4D94-AD37-4D4313B7C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09672-FD94-4A70-B160-2E15C4C208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32E003-00F4-46FD-83DD-7D0B191F2A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2644"/>
          <a:stretch/>
        </p:blipFill>
        <p:spPr>
          <a:xfrm>
            <a:off x="482600" y="271463"/>
            <a:ext cx="7653868" cy="6391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4374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024CB6-73BC-469E-B78C-21F82248D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I do next?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31AC1C-EBB2-4B70-A7FB-2980CBD7FB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Options Evening 29/01/26</a:t>
            </a:r>
          </a:p>
          <a:p>
            <a:r>
              <a:rPr lang="en-GB" dirty="0"/>
              <a:t>Ask teachers, tutors</a:t>
            </a:r>
          </a:p>
          <a:p>
            <a:r>
              <a:rPr lang="en-GB" dirty="0"/>
              <a:t>Discuss at home</a:t>
            </a:r>
          </a:p>
          <a:p>
            <a:r>
              <a:rPr lang="en-GB" dirty="0"/>
              <a:t>Read information on the website</a:t>
            </a:r>
          </a:p>
          <a:p>
            <a:r>
              <a:rPr lang="en-GB" dirty="0"/>
              <a:t>Consider careers and your pathways</a:t>
            </a:r>
          </a:p>
          <a:p>
            <a:r>
              <a:rPr lang="en-GB" dirty="0"/>
              <a:t>Choose your options &amp; </a:t>
            </a:r>
            <a:r>
              <a:rPr lang="en-GB"/>
              <a:t>reserves wisely</a:t>
            </a:r>
          </a:p>
        </p:txBody>
      </p:sp>
    </p:spTree>
    <p:extLst>
      <p:ext uri="{BB962C8B-B14F-4D97-AF65-F5344CB8AC3E}">
        <p14:creationId xmlns:p14="http://schemas.microsoft.com/office/powerpoint/2010/main" val="9627841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96CDB-A30F-432F-97A9-7E898B4A2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 for listening.</a:t>
            </a:r>
          </a:p>
        </p:txBody>
      </p:sp>
    </p:spTree>
    <p:extLst>
      <p:ext uri="{BB962C8B-B14F-4D97-AF65-F5344CB8AC3E}">
        <p14:creationId xmlns:p14="http://schemas.microsoft.com/office/powerpoint/2010/main" val="12666132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Custom 3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7030A0"/>
      </a:accent2>
      <a:accent3>
        <a:srgbClr val="E6B91E"/>
      </a:accent3>
      <a:accent4>
        <a:srgbClr val="C1DF89"/>
      </a:accent4>
      <a:accent5>
        <a:srgbClr val="B21CC2"/>
      </a:accent5>
      <a:accent6>
        <a:srgbClr val="0070C0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68CAF676501B44960A77BBD2A9CD08" ma:contentTypeVersion="12" ma:contentTypeDescription="Create a new document." ma:contentTypeScope="" ma:versionID="011aa33429ec64a5c816b3f2d681c636">
  <xsd:schema xmlns:xsd="http://www.w3.org/2001/XMLSchema" xmlns:xs="http://www.w3.org/2001/XMLSchema" xmlns:p="http://schemas.microsoft.com/office/2006/metadata/properties" xmlns:ns3="c831d9e8-80e4-4025-8f7f-e56b4d92be4a" xmlns:ns4="57565e44-8b24-4f66-aa76-9dc29aad0991" targetNamespace="http://schemas.microsoft.com/office/2006/metadata/properties" ma:root="true" ma:fieldsID="a2e59b8332d09253ab780546411ff41b" ns3:_="" ns4:_="">
    <xsd:import namespace="c831d9e8-80e4-4025-8f7f-e56b4d92be4a"/>
    <xsd:import namespace="57565e44-8b24-4f66-aa76-9dc29aad0991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31d9e8-80e4-4025-8f7f-e56b4d92be4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565e44-8b24-4f66-aa76-9dc29aad09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5BC8D0D-A579-4355-8F1A-18EFAB29B92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4DD8B62-6BDB-452F-8611-30AD03458553}">
  <ds:schemaRefs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dcmitype/"/>
    <ds:schemaRef ds:uri="http://www.w3.org/XML/1998/namespace"/>
    <ds:schemaRef ds:uri="http://purl.org/dc/terms/"/>
    <ds:schemaRef ds:uri="http://schemas.microsoft.com/office/infopath/2007/PartnerControls"/>
    <ds:schemaRef ds:uri="57565e44-8b24-4f66-aa76-9dc29aad0991"/>
    <ds:schemaRef ds:uri="c831d9e8-80e4-4025-8f7f-e56b4d92be4a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890BED6E-5397-4513-BDA7-642C519C70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31d9e8-80e4-4025-8f7f-e56b4d92be4a"/>
    <ds:schemaRef ds:uri="57565e44-8b24-4f66-aa76-9dc29aad09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1187</TotalTime>
  <Words>438</Words>
  <Application>Microsoft Office PowerPoint</Application>
  <PresentationFormat>Widescreen</PresentationFormat>
  <Paragraphs>106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 Light</vt:lpstr>
      <vt:lpstr>Symbol</vt:lpstr>
      <vt:lpstr>Trebuchet MS</vt:lpstr>
      <vt:lpstr>Wingdings 3</vt:lpstr>
      <vt:lpstr>Facet</vt:lpstr>
      <vt:lpstr>PowerPoint Presentation</vt:lpstr>
      <vt:lpstr>The Key stage 4 curriculum</vt:lpstr>
      <vt:lpstr>The Core Curriculum</vt:lpstr>
      <vt:lpstr>Pathways</vt:lpstr>
      <vt:lpstr>Ebacc Pathway This is a very academic pathway assessed through external examinations at the end of the course.</vt:lpstr>
      <vt:lpstr>EBacc</vt:lpstr>
      <vt:lpstr>Open Pathway This pathway allows students to select examined GCSEs with vocational subjects that have coursework elements.</vt:lpstr>
      <vt:lpstr>Open (Support) Pathway This pathway allows some students to  take one less option and access extra support in our ‘Student Support Centre’.</vt:lpstr>
      <vt:lpstr>Triple Science This is a very academic pathway selected for 20% of our students</vt:lpstr>
      <vt:lpstr>Key Stage 4 Curriculum</vt:lpstr>
      <vt:lpstr>GCSE subjects</vt:lpstr>
      <vt:lpstr>Vocational Subjects (Open choice only)</vt:lpstr>
      <vt:lpstr>PowerPoint Presentation</vt:lpstr>
      <vt:lpstr>PowerPoint Presentation</vt:lpstr>
      <vt:lpstr>PowerPoint Presentation</vt:lpstr>
      <vt:lpstr>PowerPoint Presentation</vt:lpstr>
      <vt:lpstr>What do I do next?</vt:lpstr>
      <vt:lpstr>Thank you for listening.</vt:lpstr>
    </vt:vector>
  </TitlesOfParts>
  <Company>Shelley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back</dc:title>
  <dc:creator>Mr J McNally</dc:creator>
  <cp:lastModifiedBy>Hewitt, Andrew</cp:lastModifiedBy>
  <cp:revision>105</cp:revision>
  <cp:lastPrinted>2021-02-22T14:21:35Z</cp:lastPrinted>
  <dcterms:created xsi:type="dcterms:W3CDTF">2017-08-24T12:31:30Z</dcterms:created>
  <dcterms:modified xsi:type="dcterms:W3CDTF">2026-01-06T07:25:55Z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0x0101000D68CAF676501B44960A77BBD2A9CD08</vt:lpwstr>
  </property>
</Properties>
</file>