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58"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49"/>
  </p:normalViewPr>
  <p:slideViewPr>
    <p:cSldViewPr snapToGrid="0" snapToObjects="1">
      <p:cViewPr varScale="1">
        <p:scale>
          <a:sx n="55" d="100"/>
          <a:sy n="55" d="100"/>
        </p:scale>
        <p:origin x="3456" y="2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1/13/22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915669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1/13/22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1/13/22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1/13/22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1/13/22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1/13/22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1/13/22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1/13/22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1/13/22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Design &amp; Technology</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pic>
        <p:nvPicPr>
          <p:cNvPr id="4" name="Picture 3">
            <a:extLst>
              <a:ext uri="{FF2B5EF4-FFF2-40B4-BE49-F238E27FC236}">
                <a16:creationId xmlns:a16="http://schemas.microsoft.com/office/drawing/2014/main" id="{B41D784F-169F-6946-A180-F62B701F8CF5}"/>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7967798" y="1086153"/>
            <a:ext cx="1263013" cy="1263013"/>
          </a:xfrm>
          <a:prstGeom prst="rect">
            <a:avLst/>
          </a:prstGeom>
        </p:spPr>
      </p:pic>
      <p:graphicFrame>
        <p:nvGraphicFramePr>
          <p:cNvPr id="26" name="Table 25">
            <a:extLst>
              <a:ext uri="{FF2B5EF4-FFF2-40B4-BE49-F238E27FC236}">
                <a16:creationId xmlns:a16="http://schemas.microsoft.com/office/drawing/2014/main" id="{3A8CB855-2E77-BF45-B861-5A0F95427E5C}"/>
              </a:ext>
            </a:extLst>
          </p:cNvPr>
          <p:cNvGraphicFramePr>
            <a:graphicFrameLocks noGrp="1"/>
          </p:cNvGraphicFramePr>
          <p:nvPr>
            <p:extLst>
              <p:ext uri="{D42A27DB-BD31-4B8C-83A1-F6EECF244321}">
                <p14:modId xmlns:p14="http://schemas.microsoft.com/office/powerpoint/2010/main" val="142192811"/>
              </p:ext>
            </p:extLst>
          </p:nvPr>
        </p:nvGraphicFramePr>
        <p:xfrm>
          <a:off x="3959548" y="2684284"/>
          <a:ext cx="5458078" cy="2581750"/>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18" b="1" i="0" kern="1200" dirty="0">
                          <a:solidFill>
                            <a:schemeClr val="lt1"/>
                          </a:solidFill>
                          <a:effectLst/>
                          <a:latin typeface="+mn-lt"/>
                          <a:ea typeface="+mn-ea"/>
                          <a:cs typeface="+mn-cs"/>
                        </a:rPr>
                        <a:t>Engineering for Teens: A Beginner's Book for Aspiring Engineers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18" b="0" i="0" kern="1200" dirty="0">
                          <a:solidFill>
                            <a:schemeClr val="dk1"/>
                          </a:solidFill>
                          <a:effectLst/>
                          <a:latin typeface="+mn-lt"/>
                          <a:ea typeface="+mn-ea"/>
                          <a:cs typeface="+mn-cs"/>
                        </a:rPr>
                        <a:t>The job of an engineer is to solve all sorts of complex challenges facing the world while improving our lives through creative, innovative ideas. This engineering book for teens gives you a look into what engineers do and how they drive society forward through math and science. From designing tablets and smartphones to reimagining the way we collect and store renewable energy, this engineering book gives an introduction to future careers in engineering and design. </a:t>
                      </a: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£10.20</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0" name="Picture 29">
            <a:extLst>
              <a:ext uri="{FF2B5EF4-FFF2-40B4-BE49-F238E27FC236}">
                <a16:creationId xmlns:a16="http://schemas.microsoft.com/office/drawing/2014/main" id="{9996C233-6659-C149-AD9A-CEEFA95144B8}"/>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5" name="Picture 34">
            <a:extLst>
              <a:ext uri="{FF2B5EF4-FFF2-40B4-BE49-F238E27FC236}">
                <a16:creationId xmlns:a16="http://schemas.microsoft.com/office/drawing/2014/main" id="{20FEF598-3335-D643-865C-27F83C13C4A1}"/>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6" name="Picture 35">
            <a:extLst>
              <a:ext uri="{FF2B5EF4-FFF2-40B4-BE49-F238E27FC236}">
                <a16:creationId xmlns:a16="http://schemas.microsoft.com/office/drawing/2014/main" id="{942E8C00-24C9-EB4E-B209-0191BC8BB894}"/>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graphicFrame>
        <p:nvGraphicFramePr>
          <p:cNvPr id="37" name="Table 36">
            <a:extLst>
              <a:ext uri="{FF2B5EF4-FFF2-40B4-BE49-F238E27FC236}">
                <a16:creationId xmlns:a16="http://schemas.microsoft.com/office/drawing/2014/main" id="{A5E81AAD-55B8-F840-A5D3-E291F65CF78D}"/>
              </a:ext>
            </a:extLst>
          </p:cNvPr>
          <p:cNvGraphicFramePr>
            <a:graphicFrameLocks noGrp="1"/>
          </p:cNvGraphicFramePr>
          <p:nvPr>
            <p:extLst>
              <p:ext uri="{D42A27DB-BD31-4B8C-83A1-F6EECF244321}">
                <p14:modId xmlns:p14="http://schemas.microsoft.com/office/powerpoint/2010/main" val="1941777173"/>
              </p:ext>
            </p:extLst>
          </p:nvPr>
        </p:nvGraphicFramePr>
        <p:xfrm>
          <a:off x="4018971" y="5555141"/>
          <a:ext cx="5398655" cy="2573558"/>
        </p:xfrm>
        <a:graphic>
          <a:graphicData uri="http://schemas.openxmlformats.org/drawingml/2006/table">
            <a:tbl>
              <a:tblPr firstRow="1" bandRow="1">
                <a:tableStyleId>{6E25E649-3F16-4E02-A733-19D2CDBF48F0}</a:tableStyleId>
              </a:tblPr>
              <a:tblGrid>
                <a:gridCol w="5398655">
                  <a:extLst>
                    <a:ext uri="{9D8B030D-6E8A-4147-A177-3AD203B41FA5}">
                      <a16:colId xmlns:a16="http://schemas.microsoft.com/office/drawing/2014/main" val="3710934623"/>
                    </a:ext>
                  </a:extLst>
                </a:gridCol>
              </a:tblGrid>
              <a:tr h="340304">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18" b="1" i="0" kern="1200" dirty="0">
                          <a:solidFill>
                            <a:schemeClr val="lt1"/>
                          </a:solidFill>
                          <a:effectLst/>
                          <a:latin typeface="+mn-lt"/>
                          <a:ea typeface="+mn-ea"/>
                          <a:cs typeface="+mn-cs"/>
                        </a:rPr>
                        <a:t>Things Come Apart 2.0: A Teardown Manual for Modern Living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00" u="none" strike="noStrike" dirty="0">
                          <a:effectLst/>
                          <a:latin typeface="Arial" panose="020B0604020202020204" pitchFamily="34" charset="0"/>
                          <a:cs typeface="Arial" panose="020B0604020202020204" pitchFamily="34" charset="0"/>
                        </a:rPr>
                        <a:t>Ever wondered what everyday objects looked like when taken apart? This book has a collection of objects which have been disassembled to show how many parts and components go into making products you will be familiar with. </a:t>
                      </a:r>
                      <a:r>
                        <a:rPr lang="en-GB" sz="1418" b="0" i="0" kern="1200" dirty="0">
                          <a:solidFill>
                            <a:schemeClr val="dk1"/>
                          </a:solidFill>
                          <a:effectLst/>
                          <a:latin typeface="Arial" panose="020B0604020202020204" pitchFamily="34" charset="0"/>
                          <a:ea typeface="+mn-ea"/>
                          <a:cs typeface="Arial" panose="020B0604020202020204" pitchFamily="34" charset="0"/>
                        </a:rPr>
                        <a:t>Things Come Apart conjures the childlike joy of taking something apart to see how it works, and will appeal to anyone with a curiosity about the material world.</a:t>
                      </a:r>
                      <a:endParaRPr lang="en-GB" sz="1400" u="none" strike="noStrike" dirty="0">
                        <a:effectLst/>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£10.99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8" name="Picture 37">
            <a:extLst>
              <a:ext uri="{FF2B5EF4-FFF2-40B4-BE49-F238E27FC236}">
                <a16:creationId xmlns:a16="http://schemas.microsoft.com/office/drawing/2014/main" id="{2AE27BD5-936C-5B45-B111-BA8BCD319795}"/>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39" name="Picture 38">
            <a:extLst>
              <a:ext uri="{FF2B5EF4-FFF2-40B4-BE49-F238E27FC236}">
                <a16:creationId xmlns:a16="http://schemas.microsoft.com/office/drawing/2014/main" id="{D452B7AA-C06B-2440-9398-E7896C3818C3}"/>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1" name="Picture 40">
            <a:extLst>
              <a:ext uri="{FF2B5EF4-FFF2-40B4-BE49-F238E27FC236}">
                <a16:creationId xmlns:a16="http://schemas.microsoft.com/office/drawing/2014/main" id="{E757EF16-47BB-2D47-BED4-F09D31C54CDB}"/>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graphicFrame>
        <p:nvGraphicFramePr>
          <p:cNvPr id="44" name="Table 43">
            <a:extLst>
              <a:ext uri="{FF2B5EF4-FFF2-40B4-BE49-F238E27FC236}">
                <a16:creationId xmlns:a16="http://schemas.microsoft.com/office/drawing/2014/main" id="{521A77CE-25EC-1940-BABF-56FBD9D5572F}"/>
              </a:ext>
            </a:extLst>
          </p:cNvPr>
          <p:cNvGraphicFramePr>
            <a:graphicFrameLocks noGrp="1"/>
          </p:cNvGraphicFramePr>
          <p:nvPr>
            <p:extLst>
              <p:ext uri="{D42A27DB-BD31-4B8C-83A1-F6EECF244321}">
                <p14:modId xmlns:p14="http://schemas.microsoft.com/office/powerpoint/2010/main" val="3259566728"/>
              </p:ext>
            </p:extLst>
          </p:nvPr>
        </p:nvGraphicFramePr>
        <p:xfrm>
          <a:off x="4018971" y="8764415"/>
          <a:ext cx="5398655" cy="2614523"/>
        </p:xfrm>
        <a:graphic>
          <a:graphicData uri="http://schemas.openxmlformats.org/drawingml/2006/table">
            <a:tbl>
              <a:tblPr firstRow="1" bandRow="1">
                <a:tableStyleId>{6E25E649-3F16-4E02-A733-19D2CDBF48F0}</a:tableStyleId>
              </a:tblPr>
              <a:tblGrid>
                <a:gridCol w="5398655">
                  <a:extLst>
                    <a:ext uri="{9D8B030D-6E8A-4147-A177-3AD203B41FA5}">
                      <a16:colId xmlns:a16="http://schemas.microsoft.com/office/drawing/2014/main" val="3710934623"/>
                    </a:ext>
                  </a:extLst>
                </a:gridCol>
              </a:tblGrid>
              <a:tr h="340304">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Arial" panose="020B0604020202020204" pitchFamily="34" charset="0"/>
                          <a:cs typeface="Arial" panose="020B0604020202020204" pitchFamily="34" charset="0"/>
                        </a:rPr>
                        <a:t>Exactly: How precision engineers created the modern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18" b="0" i="0" kern="1200" dirty="0">
                          <a:solidFill>
                            <a:schemeClr val="dk1"/>
                          </a:solidFill>
                          <a:effectLst/>
                          <a:latin typeface="+mn-lt"/>
                          <a:ea typeface="+mn-ea"/>
                          <a:cs typeface="+mn-cs"/>
                        </a:rPr>
                        <a:t>Precision is the key to everything. It is an integral, unchallenged and essential component of our modern social, scientific, mechanical and intellectual landscapes. The items we value in our daily lives – a camera, phone, computer, bicycle, car, a dishwasher perhaps – all sport components that fit together with precision and operate with near perfection. We also assume that the more precise a device the better it is. The author explores how precision and accuracy affects product design. </a:t>
                      </a:r>
                      <a:endParaRPr lang="en-GB" sz="140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£9.99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45" name="Picture 44">
            <a:extLst>
              <a:ext uri="{FF2B5EF4-FFF2-40B4-BE49-F238E27FC236}">
                <a16:creationId xmlns:a16="http://schemas.microsoft.com/office/drawing/2014/main" id="{84E31F2D-5DED-074A-B273-52425024120B}"/>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0" name="Picture 49">
            <a:extLst>
              <a:ext uri="{FF2B5EF4-FFF2-40B4-BE49-F238E27FC236}">
                <a16:creationId xmlns:a16="http://schemas.microsoft.com/office/drawing/2014/main" id="{A0CF42BE-AB59-4843-88C8-4365B323C2E8}"/>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1" name="Picture 50">
            <a:extLst>
              <a:ext uri="{FF2B5EF4-FFF2-40B4-BE49-F238E27FC236}">
                <a16:creationId xmlns:a16="http://schemas.microsoft.com/office/drawing/2014/main" id="{798E0BF0-BD44-924F-8492-19DF65E3B123}"/>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sp>
        <p:nvSpPr>
          <p:cNvPr id="52" name="Rectangle 51">
            <a:extLst>
              <a:ext uri="{FF2B5EF4-FFF2-40B4-BE49-F238E27FC236}">
                <a16:creationId xmlns:a16="http://schemas.microsoft.com/office/drawing/2014/main" id="{006C366A-740D-D043-910C-4E30A10CDCFC}"/>
              </a:ext>
            </a:extLst>
          </p:cNvPr>
          <p:cNvSpPr/>
          <p:nvPr/>
        </p:nvSpPr>
        <p:spPr>
          <a:xfrm>
            <a:off x="105437" y="2537757"/>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KS3</a:t>
            </a:r>
          </a:p>
        </p:txBody>
      </p:sp>
      <p:sp>
        <p:nvSpPr>
          <p:cNvPr id="53" name="Rectangle 52">
            <a:extLst>
              <a:ext uri="{FF2B5EF4-FFF2-40B4-BE49-F238E27FC236}">
                <a16:creationId xmlns:a16="http://schemas.microsoft.com/office/drawing/2014/main" id="{799F0851-3BD8-054C-8069-9F9FBA69850F}"/>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KS4</a:t>
            </a:r>
          </a:p>
        </p:txBody>
      </p:sp>
      <p:sp>
        <p:nvSpPr>
          <p:cNvPr id="54" name="Rectangle 53">
            <a:extLst>
              <a:ext uri="{FF2B5EF4-FFF2-40B4-BE49-F238E27FC236}">
                <a16:creationId xmlns:a16="http://schemas.microsoft.com/office/drawing/2014/main" id="{7D47B9F5-0FB5-884A-952F-5D6BD12DAFDB}"/>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KS5</a:t>
            </a:r>
          </a:p>
        </p:txBody>
      </p:sp>
      <p:pic>
        <p:nvPicPr>
          <p:cNvPr id="3" name="Picture 2">
            <a:extLst>
              <a:ext uri="{FF2B5EF4-FFF2-40B4-BE49-F238E27FC236}">
                <a16:creationId xmlns:a16="http://schemas.microsoft.com/office/drawing/2014/main" id="{D28F669F-4697-41D6-8245-0FCC0419B724}"/>
              </a:ext>
            </a:extLst>
          </p:cNvPr>
          <p:cNvPicPr>
            <a:picLocks noChangeAspect="1"/>
          </p:cNvPicPr>
          <p:nvPr/>
        </p:nvPicPr>
        <p:blipFill>
          <a:blip r:embed="rId11"/>
          <a:stretch>
            <a:fillRect/>
          </a:stretch>
        </p:blipFill>
        <p:spPr>
          <a:xfrm>
            <a:off x="95659" y="8370098"/>
            <a:ext cx="2094635" cy="3185794"/>
          </a:xfrm>
          <a:prstGeom prst="rect">
            <a:avLst/>
          </a:prstGeom>
        </p:spPr>
      </p:pic>
      <p:pic>
        <p:nvPicPr>
          <p:cNvPr id="5" name="Picture 4">
            <a:extLst>
              <a:ext uri="{FF2B5EF4-FFF2-40B4-BE49-F238E27FC236}">
                <a16:creationId xmlns:a16="http://schemas.microsoft.com/office/drawing/2014/main" id="{77639F81-77AC-4A32-9F86-77A68CFB5D5B}"/>
              </a:ext>
            </a:extLst>
          </p:cNvPr>
          <p:cNvPicPr>
            <a:picLocks noChangeAspect="1"/>
          </p:cNvPicPr>
          <p:nvPr/>
        </p:nvPicPr>
        <p:blipFill>
          <a:blip r:embed="rId12"/>
          <a:stretch>
            <a:fillRect/>
          </a:stretch>
        </p:blipFill>
        <p:spPr>
          <a:xfrm>
            <a:off x="79799" y="2551734"/>
            <a:ext cx="2095500" cy="2581275"/>
          </a:xfrm>
          <a:prstGeom prst="rect">
            <a:avLst/>
          </a:prstGeom>
        </p:spPr>
      </p:pic>
      <p:pic>
        <p:nvPicPr>
          <p:cNvPr id="6" name="Picture 5">
            <a:extLst>
              <a:ext uri="{FF2B5EF4-FFF2-40B4-BE49-F238E27FC236}">
                <a16:creationId xmlns:a16="http://schemas.microsoft.com/office/drawing/2014/main" id="{AA9EBF4F-51F3-4813-8365-ED208644BA3D}"/>
              </a:ext>
            </a:extLst>
          </p:cNvPr>
          <p:cNvPicPr>
            <a:picLocks noChangeAspect="1"/>
          </p:cNvPicPr>
          <p:nvPr/>
        </p:nvPicPr>
        <p:blipFill>
          <a:blip r:embed="rId13"/>
          <a:stretch>
            <a:fillRect/>
          </a:stretch>
        </p:blipFill>
        <p:spPr>
          <a:xfrm>
            <a:off x="95659" y="5308744"/>
            <a:ext cx="2064924" cy="2986658"/>
          </a:xfrm>
          <a:prstGeom prst="rect">
            <a:avLst/>
          </a:prstGeom>
        </p:spPr>
      </p:pic>
    </p:spTree>
    <p:extLst>
      <p:ext uri="{BB962C8B-B14F-4D97-AF65-F5344CB8AC3E}">
        <p14:creationId xmlns:p14="http://schemas.microsoft.com/office/powerpoint/2010/main" val="21481166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178</TotalTime>
  <Words>295</Words>
  <Application>Microsoft Macintosh PowerPoint</Application>
  <PresentationFormat>A3 Paper (297x420 mm)</PresentationFormat>
  <Paragraphs>21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25</cp:revision>
  <dcterms:created xsi:type="dcterms:W3CDTF">2021-11-15T21:10:25Z</dcterms:created>
  <dcterms:modified xsi:type="dcterms:W3CDTF">2022-01-13T21:47:12Z</dcterms:modified>
</cp:coreProperties>
</file>