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6"/>
  </p:notes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DEDA"/>
    <a:srgbClr val="193662"/>
    <a:srgbClr val="E673E9"/>
    <a:srgbClr val="D0ABEC"/>
    <a:srgbClr val="ECECEC"/>
    <a:srgbClr val="FCD049"/>
    <a:srgbClr val="599943"/>
    <a:srgbClr val="BC3FCE"/>
    <a:srgbClr val="872E93"/>
    <a:srgbClr val="F400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 autoAdjust="0"/>
    <p:restoredTop sz="95219"/>
  </p:normalViewPr>
  <p:slideViewPr>
    <p:cSldViewPr snapToGrid="0">
      <p:cViewPr varScale="1">
        <p:scale>
          <a:sx n="70" d="100"/>
          <a:sy n="70" d="100"/>
        </p:scale>
        <p:origin x="1746" y="78"/>
      </p:cViewPr>
      <p:guideLst>
        <p:guide orient="horz" pos="2183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001F8-F363-43EC-A649-5BB2AA1A0195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34C7A-31FB-4A09-9EA2-8DDF93587F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34C7A-31FB-4A09-9EA2-8DDF93587F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4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44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67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6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24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0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7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25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32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856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096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91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2D3EA-3477-4CAE-98EC-5A93DC1F497D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59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tiff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E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Rectangle 151">
            <a:extLst>
              <a:ext uri="{FF2B5EF4-FFF2-40B4-BE49-F238E27FC236}">
                <a16:creationId xmlns:a16="http://schemas.microsoft.com/office/drawing/2014/main" id="{26FBC536-30B1-FE4C-9EF1-0FBD028C3105}"/>
              </a:ext>
            </a:extLst>
          </p:cNvPr>
          <p:cNvSpPr/>
          <p:nvPr/>
        </p:nvSpPr>
        <p:spPr>
          <a:xfrm rot="16200000">
            <a:off x="2648501" y="3093822"/>
            <a:ext cx="1477145" cy="396322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B46C73FE-5801-1C4E-955B-07C860D13A5E}"/>
              </a:ext>
            </a:extLst>
          </p:cNvPr>
          <p:cNvSpPr/>
          <p:nvPr/>
        </p:nvSpPr>
        <p:spPr>
          <a:xfrm rot="16200000">
            <a:off x="1166861" y="2988811"/>
            <a:ext cx="1182839" cy="396322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56159A4-7BAE-5541-B46B-B28B1FDEE704}"/>
              </a:ext>
            </a:extLst>
          </p:cNvPr>
          <p:cNvSpPr/>
          <p:nvPr/>
        </p:nvSpPr>
        <p:spPr>
          <a:xfrm rot="16200000">
            <a:off x="6302548" y="3650324"/>
            <a:ext cx="4589722" cy="511748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63" name="Arrow: U-Turn 62">
            <a:extLst>
              <a:ext uri="{FF2B5EF4-FFF2-40B4-BE49-F238E27FC236}">
                <a16:creationId xmlns:a16="http://schemas.microsoft.com/office/drawing/2014/main" id="{74F2CA10-1685-4A81-B88F-CB4A0975C845}"/>
              </a:ext>
            </a:extLst>
          </p:cNvPr>
          <p:cNvSpPr/>
          <p:nvPr/>
        </p:nvSpPr>
        <p:spPr>
          <a:xfrm rot="5400000" flipV="1">
            <a:off x="267948" y="1321178"/>
            <a:ext cx="1709236" cy="1182580"/>
          </a:xfrm>
          <a:prstGeom prst="uturnArrow">
            <a:avLst>
              <a:gd name="adj1" fmla="val 46054"/>
              <a:gd name="adj2" fmla="val 25000"/>
              <a:gd name="adj3" fmla="val 0"/>
              <a:gd name="adj4" fmla="val 22217"/>
              <a:gd name="adj5" fmla="val 75000"/>
            </a:avLst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FBE3FCD-E119-41D8-9C69-D079D3983FD4}"/>
              </a:ext>
            </a:extLst>
          </p:cNvPr>
          <p:cNvSpPr txBox="1"/>
          <p:nvPr/>
        </p:nvSpPr>
        <p:spPr>
          <a:xfrm>
            <a:off x="1118677" y="2072911"/>
            <a:ext cx="2911254" cy="461665"/>
          </a:xfrm>
          <a:prstGeom prst="rect">
            <a:avLst/>
          </a:prstGeom>
          <a:solidFill>
            <a:srgbClr val="FCD049"/>
          </a:solidFill>
          <a:ln w="38100">
            <a:solidFill>
              <a:srgbClr val="19366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SAS of 84 or below: </a:t>
            </a:r>
            <a:r>
              <a:rPr lang="en-GB" sz="1200" dirty="0"/>
              <a:t>Screening to see if phonics intervention is needed.  </a:t>
            </a:r>
          </a:p>
        </p:txBody>
      </p:sp>
      <p:sp>
        <p:nvSpPr>
          <p:cNvPr id="71" name="Arrow: U-Turn 62">
            <a:extLst>
              <a:ext uri="{FF2B5EF4-FFF2-40B4-BE49-F238E27FC236}">
                <a16:creationId xmlns:a16="http://schemas.microsoft.com/office/drawing/2014/main" id="{B84C6160-968C-B841-956E-C3D362C9FFCD}"/>
              </a:ext>
            </a:extLst>
          </p:cNvPr>
          <p:cNvSpPr/>
          <p:nvPr/>
        </p:nvSpPr>
        <p:spPr>
          <a:xfrm rot="5400000" flipV="1">
            <a:off x="-355159" y="4651388"/>
            <a:ext cx="2439254" cy="1008981"/>
          </a:xfrm>
          <a:prstGeom prst="uturnArrow">
            <a:avLst>
              <a:gd name="adj1" fmla="val 50000"/>
              <a:gd name="adj2" fmla="val 25000"/>
              <a:gd name="adj3" fmla="val 1023"/>
              <a:gd name="adj4" fmla="val 22217"/>
              <a:gd name="adj5" fmla="val 100000"/>
            </a:avLst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C5235F6-E093-CE49-949F-DFC90D2A0870}"/>
              </a:ext>
            </a:extLst>
          </p:cNvPr>
          <p:cNvSpPr/>
          <p:nvPr/>
        </p:nvSpPr>
        <p:spPr>
          <a:xfrm rot="16200000">
            <a:off x="3987330" y="3334970"/>
            <a:ext cx="4669770" cy="486212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5" name="Bent Arrow 4">
            <a:extLst>
              <a:ext uri="{FF2B5EF4-FFF2-40B4-BE49-F238E27FC236}">
                <a16:creationId xmlns:a16="http://schemas.microsoft.com/office/drawing/2014/main" id="{7C57C722-8A86-1B40-B4A4-5ADDC89563AE}"/>
              </a:ext>
            </a:extLst>
          </p:cNvPr>
          <p:cNvSpPr/>
          <p:nvPr/>
        </p:nvSpPr>
        <p:spPr>
          <a:xfrm rot="10800000" flipH="1">
            <a:off x="742940" y="2156429"/>
            <a:ext cx="231548" cy="327351"/>
          </a:xfrm>
          <a:prstGeom prst="ben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Arrow 81">
            <a:extLst>
              <a:ext uri="{FF2B5EF4-FFF2-40B4-BE49-F238E27FC236}">
                <a16:creationId xmlns:a16="http://schemas.microsoft.com/office/drawing/2014/main" id="{E60BDBD3-B6E4-414E-B088-BE4BFAC72810}"/>
              </a:ext>
            </a:extLst>
          </p:cNvPr>
          <p:cNvSpPr/>
          <p:nvPr/>
        </p:nvSpPr>
        <p:spPr>
          <a:xfrm rot="5400000">
            <a:off x="632760" y="1749104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ight Arrow 83">
            <a:extLst>
              <a:ext uri="{FF2B5EF4-FFF2-40B4-BE49-F238E27FC236}">
                <a16:creationId xmlns:a16="http://schemas.microsoft.com/office/drawing/2014/main" id="{D1A308C6-7F66-F348-8A30-350FF58C80A2}"/>
              </a:ext>
            </a:extLst>
          </p:cNvPr>
          <p:cNvSpPr/>
          <p:nvPr/>
        </p:nvSpPr>
        <p:spPr>
          <a:xfrm rot="5400000">
            <a:off x="475154" y="5148451"/>
            <a:ext cx="282006" cy="107566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EAF2A0D-C3CA-D143-9DD5-6BDA3842FE20}"/>
              </a:ext>
            </a:extLst>
          </p:cNvPr>
          <p:cNvSpPr/>
          <p:nvPr/>
        </p:nvSpPr>
        <p:spPr>
          <a:xfrm>
            <a:off x="451637" y="108063"/>
            <a:ext cx="9048755" cy="30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Shelley College Reading Journey </a:t>
            </a:r>
          </a:p>
        </p:txBody>
      </p:sp>
      <p:pic>
        <p:nvPicPr>
          <p:cNvPr id="113" name="Picture 112">
            <a:extLst>
              <a:ext uri="{FF2B5EF4-FFF2-40B4-BE49-F238E27FC236}">
                <a16:creationId xmlns:a16="http://schemas.microsoft.com/office/drawing/2014/main" id="{2D4DA021-FE64-C246-83E3-D0CC5A3FD00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63" y="3725"/>
            <a:ext cx="1345051" cy="977717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032FB72C-9254-304A-AA55-6806FC2DC38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55554" y="46406"/>
            <a:ext cx="790751" cy="790751"/>
          </a:xfrm>
          <a:prstGeom prst="rect">
            <a:avLst/>
          </a:prstGeom>
        </p:spPr>
      </p:pic>
      <p:sp>
        <p:nvSpPr>
          <p:cNvPr id="115" name="Bent Arrow 114">
            <a:extLst>
              <a:ext uri="{FF2B5EF4-FFF2-40B4-BE49-F238E27FC236}">
                <a16:creationId xmlns:a16="http://schemas.microsoft.com/office/drawing/2014/main" id="{794E1ADE-F348-5D40-B6A1-31BD059D1161}"/>
              </a:ext>
            </a:extLst>
          </p:cNvPr>
          <p:cNvSpPr/>
          <p:nvPr/>
        </p:nvSpPr>
        <p:spPr>
          <a:xfrm rot="16200000" flipH="1">
            <a:off x="500013" y="4208214"/>
            <a:ext cx="361212" cy="242060"/>
          </a:xfrm>
          <a:prstGeom prst="ben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0" name="Picture 119">
            <a:extLst>
              <a:ext uri="{FF2B5EF4-FFF2-40B4-BE49-F238E27FC236}">
                <a16:creationId xmlns:a16="http://schemas.microsoft.com/office/drawing/2014/main" id="{69E647FB-69E3-C544-999D-9C2AE37F9C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7152" y="3283350"/>
            <a:ext cx="1097317" cy="338476"/>
          </a:xfrm>
          <a:prstGeom prst="rect">
            <a:avLst/>
          </a:prstGeom>
        </p:spPr>
      </p:pic>
      <p:sp>
        <p:nvSpPr>
          <p:cNvPr id="134" name="Right Arrow 133">
            <a:extLst>
              <a:ext uri="{FF2B5EF4-FFF2-40B4-BE49-F238E27FC236}">
                <a16:creationId xmlns:a16="http://schemas.microsoft.com/office/drawing/2014/main" id="{215CDF57-81F7-F340-9A51-BEA17498D489}"/>
              </a:ext>
            </a:extLst>
          </p:cNvPr>
          <p:cNvSpPr/>
          <p:nvPr/>
        </p:nvSpPr>
        <p:spPr>
          <a:xfrm rot="5400000">
            <a:off x="8456623" y="4711467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ight Arrow 134">
            <a:extLst>
              <a:ext uri="{FF2B5EF4-FFF2-40B4-BE49-F238E27FC236}">
                <a16:creationId xmlns:a16="http://schemas.microsoft.com/office/drawing/2014/main" id="{D32A490C-DC63-0840-AD59-DB393251CB7B}"/>
              </a:ext>
            </a:extLst>
          </p:cNvPr>
          <p:cNvSpPr/>
          <p:nvPr/>
        </p:nvSpPr>
        <p:spPr>
          <a:xfrm rot="5400000">
            <a:off x="8458567" y="5447064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ight Arrow 135">
            <a:extLst>
              <a:ext uri="{FF2B5EF4-FFF2-40B4-BE49-F238E27FC236}">
                <a16:creationId xmlns:a16="http://schemas.microsoft.com/office/drawing/2014/main" id="{121125ED-B2EC-EB4E-A86A-5DF30C4455C9}"/>
              </a:ext>
            </a:extLst>
          </p:cNvPr>
          <p:cNvSpPr/>
          <p:nvPr/>
        </p:nvSpPr>
        <p:spPr>
          <a:xfrm rot="5400000">
            <a:off x="8460167" y="4108949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72EA216-5315-4FB8-9160-E64774D780FF}"/>
              </a:ext>
            </a:extLst>
          </p:cNvPr>
          <p:cNvSpPr txBox="1"/>
          <p:nvPr/>
        </p:nvSpPr>
        <p:spPr>
          <a:xfrm>
            <a:off x="7627328" y="3520398"/>
            <a:ext cx="1916976" cy="1015663"/>
          </a:xfrm>
          <a:prstGeom prst="rect">
            <a:avLst/>
          </a:prstGeom>
          <a:solidFill>
            <a:srgbClr val="FCD049"/>
          </a:solidFill>
          <a:ln w="38100">
            <a:solidFill>
              <a:srgbClr val="19366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Pathway 4</a:t>
            </a:r>
          </a:p>
          <a:p>
            <a:pPr algn="ctr"/>
            <a:r>
              <a:rPr lang="en-GB" sz="1200" b="1" dirty="0">
                <a:solidFill>
                  <a:srgbClr val="FF0000"/>
                </a:solidFill>
              </a:rPr>
              <a:t>SAS </a:t>
            </a:r>
            <a:r>
              <a:rPr lang="en-GB" sz="1200" b="1">
                <a:solidFill>
                  <a:srgbClr val="FF0000"/>
                </a:solidFill>
              </a:rPr>
              <a:t>of 90-99</a:t>
            </a:r>
            <a:endParaRPr lang="en-GB" sz="1200" b="1" dirty="0">
              <a:solidFill>
                <a:srgbClr val="FF0000"/>
              </a:solidFill>
            </a:endParaRPr>
          </a:p>
          <a:p>
            <a:pPr algn="ctr"/>
            <a:r>
              <a:rPr lang="en-GB" sz="1200" dirty="0"/>
              <a:t>A </a:t>
            </a:r>
            <a:r>
              <a:rPr lang="en-GB" sz="1200" b="1" dirty="0">
                <a:solidFill>
                  <a:srgbClr val="7030A0"/>
                </a:solidFill>
              </a:rPr>
              <a:t>weekly 30 min Reading Friends reading practice session </a:t>
            </a:r>
            <a:r>
              <a:rPr lang="en-GB" sz="1200" dirty="0"/>
              <a:t>with a trained peer</a:t>
            </a:r>
          </a:p>
        </p:txBody>
      </p:sp>
      <p:sp>
        <p:nvSpPr>
          <p:cNvPr id="139" name="Right Arrow 138">
            <a:extLst>
              <a:ext uri="{FF2B5EF4-FFF2-40B4-BE49-F238E27FC236}">
                <a16:creationId xmlns:a16="http://schemas.microsoft.com/office/drawing/2014/main" id="{C16DA378-5066-F94B-BAB5-06B170992A18}"/>
              </a:ext>
            </a:extLst>
          </p:cNvPr>
          <p:cNvSpPr/>
          <p:nvPr/>
        </p:nvSpPr>
        <p:spPr>
          <a:xfrm rot="5400000">
            <a:off x="8456623" y="1867043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55C4EA0-8D3E-4C3E-983D-F94EBCB209F4}"/>
              </a:ext>
            </a:extLst>
          </p:cNvPr>
          <p:cNvSpPr/>
          <p:nvPr/>
        </p:nvSpPr>
        <p:spPr>
          <a:xfrm>
            <a:off x="818719" y="1054227"/>
            <a:ext cx="8727304" cy="630137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300" b="1" dirty="0">
                <a:solidFill>
                  <a:srgbClr val="FF0000"/>
                </a:solidFill>
              </a:rPr>
              <a:t>ALL STUDENTS: </a:t>
            </a:r>
            <a:r>
              <a:rPr lang="en-GB" sz="1300" b="1" dirty="0">
                <a:solidFill>
                  <a:sysClr val="windowText" lastClr="000000"/>
                </a:solidFill>
              </a:rPr>
              <a:t>on entry, a New Group Reading Test (NGRT) </a:t>
            </a:r>
            <a:r>
              <a:rPr lang="en-GB" sz="1300" dirty="0">
                <a:solidFill>
                  <a:sysClr val="windowText" lastClr="000000"/>
                </a:solidFill>
              </a:rPr>
              <a:t>to ascertain reading fluency, comprehension </a:t>
            </a:r>
          </a:p>
          <a:p>
            <a:pPr algn="ctr"/>
            <a:r>
              <a:rPr lang="en-GB" sz="1300" dirty="0">
                <a:solidFill>
                  <a:sysClr val="windowText" lastClr="000000"/>
                </a:solidFill>
              </a:rPr>
              <a:t>and reading age which is shown as a Standard Age Score (SAS) where a score of 100 is average (meaning  they are reading at their chronological age).</a:t>
            </a:r>
          </a:p>
        </p:txBody>
      </p:sp>
      <p:sp>
        <p:nvSpPr>
          <p:cNvPr id="127" name="Bent Arrow 126">
            <a:extLst>
              <a:ext uri="{FF2B5EF4-FFF2-40B4-BE49-F238E27FC236}">
                <a16:creationId xmlns:a16="http://schemas.microsoft.com/office/drawing/2014/main" id="{26B887A9-FF39-ED47-B98C-E70758CCB85E}"/>
              </a:ext>
            </a:extLst>
          </p:cNvPr>
          <p:cNvSpPr/>
          <p:nvPr/>
        </p:nvSpPr>
        <p:spPr>
          <a:xfrm rot="16200000" flipH="1">
            <a:off x="727578" y="1233026"/>
            <a:ext cx="271758" cy="304603"/>
          </a:xfrm>
          <a:prstGeom prst="ben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7" name="Right Arrow 146">
            <a:extLst>
              <a:ext uri="{FF2B5EF4-FFF2-40B4-BE49-F238E27FC236}">
                <a16:creationId xmlns:a16="http://schemas.microsoft.com/office/drawing/2014/main" id="{271DD962-3B15-9A4D-B04A-0DF66225810A}"/>
              </a:ext>
            </a:extLst>
          </p:cNvPr>
          <p:cNvSpPr/>
          <p:nvPr/>
        </p:nvSpPr>
        <p:spPr>
          <a:xfrm rot="5400000">
            <a:off x="8456623" y="2398497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ight Arrow 152">
            <a:extLst>
              <a:ext uri="{FF2B5EF4-FFF2-40B4-BE49-F238E27FC236}">
                <a16:creationId xmlns:a16="http://schemas.microsoft.com/office/drawing/2014/main" id="{A2A69BE8-7E99-E44E-B678-002C988B5FF6}"/>
              </a:ext>
            </a:extLst>
          </p:cNvPr>
          <p:cNvSpPr/>
          <p:nvPr/>
        </p:nvSpPr>
        <p:spPr>
          <a:xfrm rot="5400000">
            <a:off x="1617479" y="2959046"/>
            <a:ext cx="282006" cy="107566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ight Arrow 153">
            <a:extLst>
              <a:ext uri="{FF2B5EF4-FFF2-40B4-BE49-F238E27FC236}">
                <a16:creationId xmlns:a16="http://schemas.microsoft.com/office/drawing/2014/main" id="{ADD19CA3-9532-AF4C-BCA0-25EDD95BFC88}"/>
              </a:ext>
            </a:extLst>
          </p:cNvPr>
          <p:cNvSpPr/>
          <p:nvPr/>
        </p:nvSpPr>
        <p:spPr>
          <a:xfrm rot="5400000">
            <a:off x="3204987" y="2870949"/>
            <a:ext cx="282006" cy="107566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57B56EA0-AF71-5843-8EB2-12C52A8DC99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7791" b="66156"/>
          <a:stretch/>
        </p:blipFill>
        <p:spPr>
          <a:xfrm>
            <a:off x="1561132" y="14719"/>
            <a:ext cx="1593121" cy="42709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6E08C6D-84E3-B14E-B1A4-AD4DFF828B8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0926" t="-6738" r="4387" b="64006"/>
          <a:stretch/>
        </p:blipFill>
        <p:spPr>
          <a:xfrm>
            <a:off x="6759344" y="-97430"/>
            <a:ext cx="1715690" cy="539240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312676AD-F27B-44FE-923D-BE24D6AE2743}"/>
              </a:ext>
            </a:extLst>
          </p:cNvPr>
          <p:cNvSpPr/>
          <p:nvPr/>
        </p:nvSpPr>
        <p:spPr>
          <a:xfrm>
            <a:off x="1561132" y="512860"/>
            <a:ext cx="6878153" cy="3840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>
                <a:solidFill>
                  <a:srgbClr val="0070C0"/>
                </a:solidFill>
              </a:rPr>
              <a:t>ALL STUDENTS: </a:t>
            </a:r>
            <a:r>
              <a:rPr lang="en-GB" sz="1400" b="1" dirty="0">
                <a:solidFill>
                  <a:sysClr val="windowText" lastClr="000000"/>
                </a:solidFill>
              </a:rPr>
              <a:t>Quality first teaching:</a:t>
            </a:r>
          </a:p>
          <a:p>
            <a:pPr algn="ctr"/>
            <a:r>
              <a:rPr lang="en-GB" sz="1400" dirty="0">
                <a:solidFill>
                  <a:sysClr val="windowText" lastClr="000000"/>
                </a:solidFill>
              </a:rPr>
              <a:t>Every student has a weekly reading lesson 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FA6E6600-5E10-6F48-93F1-ED2E98B7BF5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387" b="64006"/>
          <a:stretch/>
        </p:blipFill>
        <p:spPr>
          <a:xfrm>
            <a:off x="-9040" y="6401862"/>
            <a:ext cx="4729249" cy="45421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86B7932-5123-A842-B900-75EB2A8B8F5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387" b="64006"/>
          <a:stretch/>
        </p:blipFill>
        <p:spPr>
          <a:xfrm>
            <a:off x="4720209" y="6404344"/>
            <a:ext cx="4729249" cy="45421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68F3F75-0FBD-FF4E-A097-A468FCB03AB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4583" r="4387" b="64006"/>
          <a:stretch/>
        </p:blipFill>
        <p:spPr>
          <a:xfrm>
            <a:off x="8895484" y="6405995"/>
            <a:ext cx="1040186" cy="4542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687290-F028-39C0-00CB-5B0A44DF60E5}"/>
              </a:ext>
            </a:extLst>
          </p:cNvPr>
          <p:cNvPicPr/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270" y="2438333"/>
            <a:ext cx="585066" cy="493225"/>
          </a:xfrm>
          <a:prstGeom prst="rect">
            <a:avLst/>
          </a:prstGeom>
        </p:spPr>
      </p:pic>
      <p:pic>
        <p:nvPicPr>
          <p:cNvPr id="1026" name="Picture 2" descr="Image result for coaching icon">
            <a:extLst>
              <a:ext uri="{FF2B5EF4-FFF2-40B4-BE49-F238E27FC236}">
                <a16:creationId xmlns:a16="http://schemas.microsoft.com/office/drawing/2014/main" id="{9D713224-106B-9152-26E2-6D3728F9B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094" y="2431900"/>
            <a:ext cx="583869" cy="49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ight Arrow 138">
            <a:extLst>
              <a:ext uri="{FF2B5EF4-FFF2-40B4-BE49-F238E27FC236}">
                <a16:creationId xmlns:a16="http://schemas.microsoft.com/office/drawing/2014/main" id="{D117145B-6884-C133-2C2D-6DD2FBC582C4}"/>
              </a:ext>
            </a:extLst>
          </p:cNvPr>
          <p:cNvSpPr/>
          <p:nvPr/>
        </p:nvSpPr>
        <p:spPr>
          <a:xfrm rot="5400000">
            <a:off x="6201047" y="1882174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146">
            <a:extLst>
              <a:ext uri="{FF2B5EF4-FFF2-40B4-BE49-F238E27FC236}">
                <a16:creationId xmlns:a16="http://schemas.microsoft.com/office/drawing/2014/main" id="{FB524DA5-EAAA-1AFE-972E-30938A19C1F4}"/>
              </a:ext>
            </a:extLst>
          </p:cNvPr>
          <p:cNvSpPr/>
          <p:nvPr/>
        </p:nvSpPr>
        <p:spPr>
          <a:xfrm rot="5400000">
            <a:off x="6201047" y="2413628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FA0FCF6-8E61-1875-BF7C-D4A017E4B2B1}"/>
              </a:ext>
            </a:extLst>
          </p:cNvPr>
          <p:cNvPicPr/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876" y="3000932"/>
            <a:ext cx="585066" cy="493225"/>
          </a:xfrm>
          <a:prstGeom prst="rect">
            <a:avLst/>
          </a:prstGeom>
        </p:spPr>
      </p:pic>
      <p:sp>
        <p:nvSpPr>
          <p:cNvPr id="15" name="Arrow: U-Turn 62">
            <a:extLst>
              <a:ext uri="{FF2B5EF4-FFF2-40B4-BE49-F238E27FC236}">
                <a16:creationId xmlns:a16="http://schemas.microsoft.com/office/drawing/2014/main" id="{60DE1D32-B06B-3D45-9B82-59C99EBBBFA7}"/>
              </a:ext>
            </a:extLst>
          </p:cNvPr>
          <p:cNvSpPr/>
          <p:nvPr/>
        </p:nvSpPr>
        <p:spPr>
          <a:xfrm rot="5400000">
            <a:off x="3732434" y="4984501"/>
            <a:ext cx="1563304" cy="1271418"/>
          </a:xfrm>
          <a:prstGeom prst="uturnArrow">
            <a:avLst>
              <a:gd name="adj1" fmla="val 43118"/>
              <a:gd name="adj2" fmla="val 25000"/>
              <a:gd name="adj3" fmla="val 0"/>
              <a:gd name="adj4" fmla="val 22217"/>
              <a:gd name="adj5" fmla="val 75000"/>
            </a:avLst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Bent Arrow 85">
            <a:extLst>
              <a:ext uri="{FF2B5EF4-FFF2-40B4-BE49-F238E27FC236}">
                <a16:creationId xmlns:a16="http://schemas.microsoft.com/office/drawing/2014/main" id="{FBC79276-CED9-D24D-838D-1C9D5E369BC9}"/>
              </a:ext>
            </a:extLst>
          </p:cNvPr>
          <p:cNvSpPr/>
          <p:nvPr/>
        </p:nvSpPr>
        <p:spPr>
          <a:xfrm rot="5400000">
            <a:off x="4336743" y="4658440"/>
            <a:ext cx="282006" cy="951703"/>
          </a:xfrm>
          <a:prstGeom prst="ben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Right Arrow 86">
            <a:extLst>
              <a:ext uri="{FF2B5EF4-FFF2-40B4-BE49-F238E27FC236}">
                <a16:creationId xmlns:a16="http://schemas.microsoft.com/office/drawing/2014/main" id="{16ACE50A-B69A-7C4A-BF59-C8BAD9A97A7A}"/>
              </a:ext>
            </a:extLst>
          </p:cNvPr>
          <p:cNvSpPr/>
          <p:nvPr/>
        </p:nvSpPr>
        <p:spPr>
          <a:xfrm rot="5400000">
            <a:off x="4731218" y="5549306"/>
            <a:ext cx="282006" cy="107566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2" descr="Image result for coaching icon">
            <a:extLst>
              <a:ext uri="{FF2B5EF4-FFF2-40B4-BE49-F238E27FC236}">
                <a16:creationId xmlns:a16="http://schemas.microsoft.com/office/drawing/2014/main" id="{0DFB989C-7F9E-99F0-329F-94F3D18B5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446" y="3218900"/>
            <a:ext cx="583869" cy="49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ight Arrow 153">
            <a:extLst>
              <a:ext uri="{FF2B5EF4-FFF2-40B4-BE49-F238E27FC236}">
                <a16:creationId xmlns:a16="http://schemas.microsoft.com/office/drawing/2014/main" id="{01B409C4-16C8-F3B8-6FF5-D85FDE3E8E9A}"/>
              </a:ext>
            </a:extLst>
          </p:cNvPr>
          <p:cNvSpPr/>
          <p:nvPr/>
        </p:nvSpPr>
        <p:spPr>
          <a:xfrm rot="5400000">
            <a:off x="3204987" y="3355553"/>
            <a:ext cx="282006" cy="107566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133">
            <a:extLst>
              <a:ext uri="{FF2B5EF4-FFF2-40B4-BE49-F238E27FC236}">
                <a16:creationId xmlns:a16="http://schemas.microsoft.com/office/drawing/2014/main" id="{7293CD36-ECC5-48DA-C824-48532EBA37B1}"/>
              </a:ext>
            </a:extLst>
          </p:cNvPr>
          <p:cNvSpPr/>
          <p:nvPr/>
        </p:nvSpPr>
        <p:spPr>
          <a:xfrm rot="5400000">
            <a:off x="6179136" y="4771677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134">
            <a:extLst>
              <a:ext uri="{FF2B5EF4-FFF2-40B4-BE49-F238E27FC236}">
                <a16:creationId xmlns:a16="http://schemas.microsoft.com/office/drawing/2014/main" id="{F4ADF6F7-4B2A-D5DE-F76D-4638D76E73E5}"/>
              </a:ext>
            </a:extLst>
          </p:cNvPr>
          <p:cNvSpPr/>
          <p:nvPr/>
        </p:nvSpPr>
        <p:spPr>
          <a:xfrm rot="5400000">
            <a:off x="6181080" y="5507274"/>
            <a:ext cx="282006" cy="125220"/>
          </a:xfrm>
          <a:prstGeom prst="righ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4" descr="Image result for book and breakfast icon">
            <a:extLst>
              <a:ext uri="{FF2B5EF4-FFF2-40B4-BE49-F238E27FC236}">
                <a16:creationId xmlns:a16="http://schemas.microsoft.com/office/drawing/2014/main" id="{DCEC1A33-B08A-15F6-D37D-6A77602D02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6" b="9948"/>
          <a:stretch/>
        </p:blipFill>
        <p:spPr bwMode="auto">
          <a:xfrm>
            <a:off x="3789164" y="3174136"/>
            <a:ext cx="590712" cy="42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C9CBB23-44C3-40B6-86EC-C25FBF3794C1}"/>
              </a:ext>
            </a:extLst>
          </p:cNvPr>
          <p:cNvSpPr txBox="1"/>
          <p:nvPr/>
        </p:nvSpPr>
        <p:spPr>
          <a:xfrm>
            <a:off x="5475540" y="2977960"/>
            <a:ext cx="1730496" cy="1384995"/>
          </a:xfrm>
          <a:prstGeom prst="rect">
            <a:avLst/>
          </a:prstGeom>
          <a:solidFill>
            <a:srgbClr val="FCD049"/>
          </a:solidFill>
          <a:ln w="38100">
            <a:solidFill>
              <a:srgbClr val="19366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Pathway 3</a:t>
            </a:r>
          </a:p>
          <a:p>
            <a:pPr algn="ctr"/>
            <a:r>
              <a:rPr lang="en-GB" sz="1200" b="1" dirty="0">
                <a:solidFill>
                  <a:srgbClr val="FF0000"/>
                </a:solidFill>
              </a:rPr>
              <a:t>SAS of 85-89</a:t>
            </a:r>
          </a:p>
          <a:p>
            <a:pPr algn="ctr"/>
            <a:r>
              <a:rPr lang="en-GB" sz="1200" dirty="0"/>
              <a:t>A  </a:t>
            </a:r>
            <a:r>
              <a:rPr lang="en-GB" sz="1200" b="1" dirty="0">
                <a:solidFill>
                  <a:srgbClr val="7030A0"/>
                </a:solidFill>
              </a:rPr>
              <a:t>timetabled 30 min group instructional reading lesson</a:t>
            </a:r>
            <a:r>
              <a:rPr lang="en-GB" sz="1200" dirty="0"/>
              <a:t> per week in small groups of no more than 6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B619B8-3E0D-A543-9627-4F7A0C0D423A}"/>
              </a:ext>
            </a:extLst>
          </p:cNvPr>
          <p:cNvSpPr/>
          <p:nvPr/>
        </p:nvSpPr>
        <p:spPr>
          <a:xfrm>
            <a:off x="872336" y="5201301"/>
            <a:ext cx="3722311" cy="684964"/>
          </a:xfrm>
          <a:prstGeom prst="rect">
            <a:avLst/>
          </a:prstGeom>
          <a:solidFill>
            <a:srgbClr val="E0DEDA"/>
          </a:solidFill>
          <a:ln>
            <a:solidFill>
              <a:srgbClr val="E0D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4E126D8-8E50-422D-8016-333C44FCB7CF}"/>
              </a:ext>
            </a:extLst>
          </p:cNvPr>
          <p:cNvSpPr txBox="1"/>
          <p:nvPr/>
        </p:nvSpPr>
        <p:spPr>
          <a:xfrm>
            <a:off x="2661947" y="3705621"/>
            <a:ext cx="1541694" cy="1631216"/>
          </a:xfrm>
          <a:prstGeom prst="rect">
            <a:avLst/>
          </a:prstGeom>
          <a:solidFill>
            <a:srgbClr val="FCD049"/>
          </a:solidFill>
          <a:ln w="38100">
            <a:solidFill>
              <a:srgbClr val="19366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Pathway 2</a:t>
            </a:r>
          </a:p>
          <a:p>
            <a:pPr algn="ctr"/>
            <a:r>
              <a:rPr lang="en-GB" sz="1100" dirty="0"/>
              <a:t>If phonics intervention is not needed, a  </a:t>
            </a:r>
            <a:r>
              <a:rPr lang="en-GB" sz="1100" b="1" dirty="0">
                <a:solidFill>
                  <a:srgbClr val="7030A0"/>
                </a:solidFill>
              </a:rPr>
              <a:t>timetabled 30 min group instructional reading lesson</a:t>
            </a:r>
            <a:r>
              <a:rPr lang="en-GB" sz="1100" dirty="0"/>
              <a:t> per  </a:t>
            </a:r>
            <a:r>
              <a:rPr lang="en-GB" sz="1100" b="1" dirty="0">
                <a:solidFill>
                  <a:srgbClr val="7030A0"/>
                </a:solidFill>
              </a:rPr>
              <a:t>week in groups of 4 or less or reading </a:t>
            </a:r>
            <a:r>
              <a:rPr lang="en-GB" sz="1100" dirty="0"/>
              <a:t>with an adult in registration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33B825A-6B34-3143-B708-CE5BBF4F892A}"/>
              </a:ext>
            </a:extLst>
          </p:cNvPr>
          <p:cNvSpPr txBox="1"/>
          <p:nvPr/>
        </p:nvSpPr>
        <p:spPr>
          <a:xfrm>
            <a:off x="1257744" y="3685528"/>
            <a:ext cx="1036787" cy="1938992"/>
          </a:xfrm>
          <a:prstGeom prst="rect">
            <a:avLst/>
          </a:prstGeom>
          <a:solidFill>
            <a:srgbClr val="FCD049"/>
          </a:solidFill>
          <a:ln w="38100">
            <a:solidFill>
              <a:srgbClr val="19366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Pathway 1</a:t>
            </a:r>
          </a:p>
          <a:p>
            <a:pPr algn="ctr"/>
            <a:r>
              <a:rPr lang="en-GB" sz="1200" b="1" dirty="0">
                <a:solidFill>
                  <a:srgbClr val="7030A0"/>
                </a:solidFill>
              </a:rPr>
              <a:t>Fresh Start Phonics</a:t>
            </a:r>
          </a:p>
          <a:p>
            <a:pPr algn="ctr"/>
            <a:r>
              <a:rPr lang="en-GB" sz="1200" dirty="0"/>
              <a:t>A daily 30 min group session led by trained members of our Inclusion Team.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3F2A387-AC1A-DA4D-AC56-F8A75E22D388}"/>
              </a:ext>
            </a:extLst>
          </p:cNvPr>
          <p:cNvSpPr/>
          <p:nvPr/>
        </p:nvSpPr>
        <p:spPr>
          <a:xfrm>
            <a:off x="559589" y="5835394"/>
            <a:ext cx="8986434" cy="543361"/>
          </a:xfrm>
          <a:prstGeom prst="rect">
            <a:avLst/>
          </a:prstGeom>
          <a:solidFill>
            <a:srgbClr val="D0A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</a:rPr>
              <a:t>Termly New Group Reading Test (NGRT) to track progress and see if a new pathway is needed…</a:t>
            </a:r>
          </a:p>
        </p:txBody>
      </p:sp>
      <p:sp>
        <p:nvSpPr>
          <p:cNvPr id="29" name="Bent Arrow 84">
            <a:extLst>
              <a:ext uri="{FF2B5EF4-FFF2-40B4-BE49-F238E27FC236}">
                <a16:creationId xmlns:a16="http://schemas.microsoft.com/office/drawing/2014/main" id="{2BAE4BD3-F641-9243-9EBE-167B3FC1FEB7}"/>
              </a:ext>
            </a:extLst>
          </p:cNvPr>
          <p:cNvSpPr/>
          <p:nvPr/>
        </p:nvSpPr>
        <p:spPr>
          <a:xfrm rot="10800000" flipH="1">
            <a:off x="587841" y="5750996"/>
            <a:ext cx="213808" cy="327351"/>
          </a:xfrm>
          <a:prstGeom prst="bentArrow">
            <a:avLst/>
          </a:prstGeom>
          <a:solidFill>
            <a:srgbClr val="599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12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C4E0C1145B4E4CA604C1EAFB017753" ma:contentTypeVersion="2" ma:contentTypeDescription="Create a new document." ma:contentTypeScope="" ma:versionID="103f3ca8fb666eb02317b43c1ccae95b">
  <xsd:schema xmlns:xsd="http://www.w3.org/2001/XMLSchema" xmlns:xs="http://www.w3.org/2001/XMLSchema" xmlns:p="http://schemas.microsoft.com/office/2006/metadata/properties" xmlns:ns2="c07ad569-e34c-4621-b51c-5d5956154162" targetNamespace="http://schemas.microsoft.com/office/2006/metadata/properties" ma:root="true" ma:fieldsID="0c2d68ee240e2ca13e34eb681d3ded75" ns2:_="">
    <xsd:import namespace="c07ad569-e34c-4621-b51c-5d59561541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7ad569-e34c-4621-b51c-5d59561541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36E5C7-69E2-4219-B563-5C03AF0EC0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F3B046-BE68-4279-8E08-6053DEAFAB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7ad569-e34c-4621-b51c-5d595615416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7CEB8E-90AF-43D8-845D-745CF2AD00C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800</TotalTime>
  <Words>200</Words>
  <Application>Microsoft Office PowerPoint</Application>
  <PresentationFormat>A4 Paper (210x297 mm)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Currie</dc:creator>
  <cp:lastModifiedBy>A Hewitt</cp:lastModifiedBy>
  <cp:revision>25</cp:revision>
  <cp:lastPrinted>2022-11-05T16:47:31Z</cp:lastPrinted>
  <dcterms:created xsi:type="dcterms:W3CDTF">2022-11-03T12:29:43Z</dcterms:created>
  <dcterms:modified xsi:type="dcterms:W3CDTF">2024-10-23T15:27:53Z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0x010100ADC4E0C1145B4E4CA604C1EAFB017753</vt:lpwstr>
  </property>
</Properties>
</file>