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71" r:id="rId5"/>
    <p:sldId id="300" r:id="rId6"/>
    <p:sldId id="304" r:id="rId7"/>
    <p:sldId id="266" r:id="rId8"/>
    <p:sldId id="260" r:id="rId9"/>
    <p:sldId id="356" r:id="rId10"/>
    <p:sldId id="302" r:id="rId11"/>
    <p:sldId id="355" r:id="rId12"/>
    <p:sldId id="265" r:id="rId13"/>
    <p:sldId id="35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310B3B-2DEA-748F-4BB6-05AB937854AB}" v="191" dt="2024-11-27T20:49:15.2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56" autoAdjust="0"/>
    <p:restoredTop sz="94660"/>
  </p:normalViewPr>
  <p:slideViewPr>
    <p:cSldViewPr snapToGrid="0">
      <p:cViewPr varScale="1">
        <p:scale>
          <a:sx n="107" d="100"/>
          <a:sy n="107" d="100"/>
        </p:scale>
        <p:origin x="73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E339A5-6685-489E-A0B9-E2C616EA5B51}" type="datetimeFigureOut">
              <a:rPr lang="en-GB" smtClean="0"/>
              <a:t>28/11/2024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4C5148-A4DD-4903-8020-9E45BBFA3983}" type="slidenum">
              <a:rPr lang="en-GB" smtClean="0"/>
              <a:t>‹#›</a:t>
            </a:fld>
            <a:endParaRPr lang="en-GB"/>
          </a:p>
        </p:txBody>
      </p:sp>
    </p:spTree>
    <p:extLst>
      <p:ext uri="{BB962C8B-B14F-4D97-AF65-F5344CB8AC3E}">
        <p14:creationId xmlns:p14="http://schemas.microsoft.com/office/powerpoint/2010/main" val="3372922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D3FDF66-653B-4900-A5BE-C9EBC53804C9}" type="slidenum">
              <a:rPr lang="en-GB" smtClean="0"/>
              <a:t>1</a:t>
            </a:fld>
            <a:endParaRPr lang="en-GB"/>
          </a:p>
        </p:txBody>
      </p:sp>
    </p:spTree>
    <p:extLst>
      <p:ext uri="{BB962C8B-B14F-4D97-AF65-F5344CB8AC3E}">
        <p14:creationId xmlns:p14="http://schemas.microsoft.com/office/powerpoint/2010/main" val="996255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D3FDF66-653B-4900-A5BE-C9EBC53804C9}" type="slidenum">
              <a:rPr lang="en-GB" smtClean="0"/>
              <a:t>2</a:t>
            </a:fld>
            <a:endParaRPr lang="en-GB"/>
          </a:p>
        </p:txBody>
      </p:sp>
    </p:spTree>
    <p:extLst>
      <p:ext uri="{BB962C8B-B14F-4D97-AF65-F5344CB8AC3E}">
        <p14:creationId xmlns:p14="http://schemas.microsoft.com/office/powerpoint/2010/main" val="2697670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D3FDF66-653B-4900-A5BE-C9EBC53804C9}" type="slidenum">
              <a:rPr lang="en-GB" smtClean="0"/>
              <a:t>3</a:t>
            </a:fld>
            <a:endParaRPr lang="en-GB"/>
          </a:p>
        </p:txBody>
      </p:sp>
    </p:spTree>
    <p:extLst>
      <p:ext uri="{BB962C8B-B14F-4D97-AF65-F5344CB8AC3E}">
        <p14:creationId xmlns:p14="http://schemas.microsoft.com/office/powerpoint/2010/main" val="1360002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BAEB0-25B9-4436-9520-7311BC08AA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639CADD-F392-4AC9-9D20-7DDD167DDA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6B5B731-D5D4-4135-92A0-2EDC127E0D41}"/>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5" name="Footer Placeholder 4">
            <a:extLst>
              <a:ext uri="{FF2B5EF4-FFF2-40B4-BE49-F238E27FC236}">
                <a16:creationId xmlns:a16="http://schemas.microsoft.com/office/drawing/2014/main" id="{35B97185-FD16-41AB-818F-8742B00EE4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C5D2BB-1FB4-459F-AAEB-8D0C3E496AD5}"/>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3920763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06F0B-E634-4DDD-A838-65274F188F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7B875B-9467-48DE-82DD-82D089CA89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0FCAB5-2EEA-4391-9B42-C019E0E0C77A}"/>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5" name="Footer Placeholder 4">
            <a:extLst>
              <a:ext uri="{FF2B5EF4-FFF2-40B4-BE49-F238E27FC236}">
                <a16:creationId xmlns:a16="http://schemas.microsoft.com/office/drawing/2014/main" id="{12A967F1-A46A-4F74-8D5E-3082DB5656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5E4E45-37CA-49B3-999F-40ECFEF5D3A9}"/>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30650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911D9-AFA1-42F4-A2CC-034CAD70F53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9AA3FA5-8E63-4963-8D4B-857D6DA117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0F4E77B-BDAE-4090-8CA1-DA1CBCFAC8C7}"/>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5" name="Footer Placeholder 4">
            <a:extLst>
              <a:ext uri="{FF2B5EF4-FFF2-40B4-BE49-F238E27FC236}">
                <a16:creationId xmlns:a16="http://schemas.microsoft.com/office/drawing/2014/main" id="{3518A0A2-4397-4DEA-AA79-F54596D6F8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A8F2B3-7EF0-4851-81F7-1C355F2C8F5D}"/>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811662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FCD4B-A44A-46A0-8A29-DDA3F6A477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40D7E8B-C093-4FB4-9C95-BAF253CAA1F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BE7E533-73A1-4B99-AF78-72FD01C418A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2EF0204-0C80-4157-AC23-7EDF02B195F0}"/>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6" name="Footer Placeholder 5">
            <a:extLst>
              <a:ext uri="{FF2B5EF4-FFF2-40B4-BE49-F238E27FC236}">
                <a16:creationId xmlns:a16="http://schemas.microsoft.com/office/drawing/2014/main" id="{96F4AC87-5C2E-4352-AFE8-3B230B1AB5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1CACBE-BD6A-4729-828A-DE984AC20A57}"/>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1384067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CDC95-8727-49F0-AFB4-DF64B10DD97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93AC65-FAA4-4FA5-85F8-C2F120E977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39F617C-502A-49B0-B3E5-09EB07C265E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128DD50-9E02-4107-9295-EDE87715BB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27A3126-815D-43F5-B95A-9B9DD24D9C9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EBB1004-9BF6-4F8D-A089-D3E687DBCD14}"/>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8" name="Footer Placeholder 7">
            <a:extLst>
              <a:ext uri="{FF2B5EF4-FFF2-40B4-BE49-F238E27FC236}">
                <a16:creationId xmlns:a16="http://schemas.microsoft.com/office/drawing/2014/main" id="{7C999284-37B9-428A-BB86-56939D72F6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601733F-7F64-44D7-8CBF-B6E98EC139CD}"/>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4085856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DDD2F-C481-4EBD-9301-0A9675E168B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8AAB979-B9B8-4CBC-9A55-97B4C18D46E7}"/>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4" name="Footer Placeholder 3">
            <a:extLst>
              <a:ext uri="{FF2B5EF4-FFF2-40B4-BE49-F238E27FC236}">
                <a16:creationId xmlns:a16="http://schemas.microsoft.com/office/drawing/2014/main" id="{28A77F53-E867-44D1-8BD7-648C77DE1A9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401BA6-61EB-4261-9173-154093945FD4}"/>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1524562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C2BA35-0B97-4FAA-81C5-2DDE5F86868F}"/>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3" name="Footer Placeholder 2">
            <a:extLst>
              <a:ext uri="{FF2B5EF4-FFF2-40B4-BE49-F238E27FC236}">
                <a16:creationId xmlns:a16="http://schemas.microsoft.com/office/drawing/2014/main" id="{356512CE-834A-4E29-9263-4A6CC70BB2F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AAC30D-A494-470A-B21E-C37FC16C2EF0}"/>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3190043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63A9C-93B5-481E-AC65-BB1D83AE33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BBC008-8BC4-4D1B-8983-25A924A1F2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E854A36-FC3C-46F0-AA44-794EE9C2BB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1B034CC-19BD-4E7D-8569-53FA52A9E963}"/>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6" name="Footer Placeholder 5">
            <a:extLst>
              <a:ext uri="{FF2B5EF4-FFF2-40B4-BE49-F238E27FC236}">
                <a16:creationId xmlns:a16="http://schemas.microsoft.com/office/drawing/2014/main" id="{29276651-99AD-458D-A235-9DCB0B8035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95C8D8-5878-4549-BE99-8EF0A091C9C6}"/>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365506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C03F9-E360-40BA-A109-0CE888A205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CD9B39-0402-40F3-8E12-B76F034001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BEE41D7-30AE-4329-8B35-4782FBBFF2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345D1B-63C4-4B1D-B4D8-0689288CA022}"/>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6" name="Footer Placeholder 5">
            <a:extLst>
              <a:ext uri="{FF2B5EF4-FFF2-40B4-BE49-F238E27FC236}">
                <a16:creationId xmlns:a16="http://schemas.microsoft.com/office/drawing/2014/main" id="{C09234A1-EE0F-4F58-A400-1E730C5A41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E6332B-2248-4D8D-B973-43278AD2EAFD}"/>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28593756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D7F75-7455-416C-8FCB-AFBFF3E2986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9FB748-22B0-4D9C-AA1F-CB5BE0CF955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9CF5DB-BE34-4AA3-8C29-EC261CE9CD3F}"/>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5" name="Footer Placeholder 4">
            <a:extLst>
              <a:ext uri="{FF2B5EF4-FFF2-40B4-BE49-F238E27FC236}">
                <a16:creationId xmlns:a16="http://schemas.microsoft.com/office/drawing/2014/main" id="{6768963B-4DDE-4B77-B827-94CD217E57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CE1A04-5D0B-4CF7-BCCA-2F7590165A28}"/>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2032765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C6315-4F3D-4300-A744-14F8A90283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208821D-41D4-4270-9AB6-D5F172964F2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5FFFF7-37AD-496B-A87A-C89485026157}"/>
              </a:ext>
            </a:extLst>
          </p:cNvPr>
          <p:cNvSpPr>
            <a:spLocks noGrp="1"/>
          </p:cNvSpPr>
          <p:nvPr>
            <p:ph type="dt" sz="half" idx="10"/>
          </p:nvPr>
        </p:nvSpPr>
        <p:spPr/>
        <p:txBody>
          <a:bodyPr/>
          <a:lstStyle/>
          <a:p>
            <a:fld id="{4761E0F4-EBE2-4298-9B79-DAC4D0292514}" type="datetimeFigureOut">
              <a:rPr lang="en-GB" smtClean="0"/>
              <a:t>28/11/2024</a:t>
            </a:fld>
            <a:endParaRPr lang="en-GB"/>
          </a:p>
        </p:txBody>
      </p:sp>
      <p:sp>
        <p:nvSpPr>
          <p:cNvPr id="5" name="Footer Placeholder 4">
            <a:extLst>
              <a:ext uri="{FF2B5EF4-FFF2-40B4-BE49-F238E27FC236}">
                <a16:creationId xmlns:a16="http://schemas.microsoft.com/office/drawing/2014/main" id="{430D78F0-6EB8-4BFA-85B7-5667D9887B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9EBF62-6632-47AA-91C8-6F19F61DC2AD}"/>
              </a:ext>
            </a:extLst>
          </p:cNvPr>
          <p:cNvSpPr>
            <a:spLocks noGrp="1"/>
          </p:cNvSpPr>
          <p:nvPr>
            <p:ph type="sldNum" sz="quarter" idx="12"/>
          </p:nvPr>
        </p:nvSpPr>
        <p:spPr/>
        <p:txBody>
          <a:bodyPr/>
          <a:lstStyle/>
          <a:p>
            <a:fld id="{173A9C14-B96F-43C6-BEE8-73434FBC8437}" type="slidenum">
              <a:rPr lang="en-GB" smtClean="0"/>
              <a:t>‹#›</a:t>
            </a:fld>
            <a:endParaRPr lang="en-GB"/>
          </a:p>
        </p:txBody>
      </p:sp>
    </p:spTree>
    <p:extLst>
      <p:ext uri="{BB962C8B-B14F-4D97-AF65-F5344CB8AC3E}">
        <p14:creationId xmlns:p14="http://schemas.microsoft.com/office/powerpoint/2010/main" val="2517867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C30AE1-C3BB-4FC2-AB8B-4FD0A33CF6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62F43C-BBBB-46F4-A54D-83431BF4E8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1FB846-1D43-4E5A-892A-67DF060A4D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61E0F4-EBE2-4298-9B79-DAC4D0292514}" type="datetimeFigureOut">
              <a:rPr lang="en-GB" smtClean="0"/>
              <a:t>28/11/2024</a:t>
            </a:fld>
            <a:endParaRPr lang="en-GB"/>
          </a:p>
        </p:txBody>
      </p:sp>
      <p:sp>
        <p:nvSpPr>
          <p:cNvPr id="5" name="Footer Placeholder 4">
            <a:extLst>
              <a:ext uri="{FF2B5EF4-FFF2-40B4-BE49-F238E27FC236}">
                <a16:creationId xmlns:a16="http://schemas.microsoft.com/office/drawing/2014/main" id="{C526384E-A5B8-4D70-906D-3AD5BF057D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B943766-1E5F-464C-BB59-F6A9597E57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3A9C14-B96F-43C6-BEE8-73434FBC8437}" type="slidenum">
              <a:rPr lang="en-GB" smtClean="0"/>
              <a:t>‹#›</a:t>
            </a:fld>
            <a:endParaRPr lang="en-GB"/>
          </a:p>
        </p:txBody>
      </p:sp>
    </p:spTree>
    <p:extLst>
      <p:ext uri="{BB962C8B-B14F-4D97-AF65-F5344CB8AC3E}">
        <p14:creationId xmlns:p14="http://schemas.microsoft.com/office/powerpoint/2010/main" val="4108903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2.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9.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2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3.xml"/><Relationship Id="rId16" Type="http://schemas.openxmlformats.org/officeDocument/2006/relationships/image" Target="../media/image14.png"/><Relationship Id="rId20"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9.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26.png"/><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jpeg"/><Relationship Id="rId7" Type="http://schemas.openxmlformats.org/officeDocument/2006/relationships/image" Target="../media/image34.png"/><Relationship Id="rId12" Type="http://schemas.openxmlformats.org/officeDocument/2006/relationships/image" Target="../media/image19.jpe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42.png"/></Relationships>
</file>

<file path=ppt/slides/_rels/slide1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p:cNvGrpSpPr>
          <p:nvPr/>
        </p:nvGrpSpPr>
        <p:grpSpPr bwMode="auto">
          <a:xfrm>
            <a:off x="10325100" y="0"/>
            <a:ext cx="1866900" cy="2095500"/>
            <a:chOff x="0" y="0"/>
            <a:chExt cx="3371" cy="3692"/>
          </a:xfrm>
        </p:grpSpPr>
        <p:cxnSp>
          <p:nvCxnSpPr>
            <p:cNvPr id="6" name="Line 322"/>
            <p:cNvCxnSpPr>
              <a:cxnSpLocks noChangeShapeType="1"/>
            </p:cNvCxnSpPr>
            <p:nvPr/>
          </p:nvCxnSpPr>
          <p:spPr bwMode="auto">
            <a:xfrm>
              <a:off x="2000" y="1502"/>
              <a:ext cx="0" cy="18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 name="Line 323"/>
            <p:cNvCxnSpPr>
              <a:cxnSpLocks noChangeShapeType="1"/>
            </p:cNvCxnSpPr>
            <p:nvPr/>
          </p:nvCxnSpPr>
          <p:spPr bwMode="auto">
            <a:xfrm>
              <a:off x="2004" y="1501"/>
              <a:ext cx="11"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 name="Line 324"/>
            <p:cNvCxnSpPr>
              <a:cxnSpLocks noChangeShapeType="1"/>
            </p:cNvCxnSpPr>
            <p:nvPr/>
          </p:nvCxnSpPr>
          <p:spPr bwMode="auto">
            <a:xfrm>
              <a:off x="2008" y="1688"/>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 name="Line 325"/>
            <p:cNvCxnSpPr>
              <a:cxnSpLocks noChangeShapeType="1"/>
            </p:cNvCxnSpPr>
            <p:nvPr/>
          </p:nvCxnSpPr>
          <p:spPr bwMode="auto">
            <a:xfrm>
              <a:off x="2004" y="2320"/>
              <a:ext cx="11" cy="0"/>
            </a:xfrm>
            <a:prstGeom prst="line">
              <a:avLst/>
            </a:prstGeom>
            <a:noFill/>
            <a:ln w="521">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 name="Line 326"/>
            <p:cNvCxnSpPr>
              <a:cxnSpLocks noChangeShapeType="1"/>
            </p:cNvCxnSpPr>
            <p:nvPr/>
          </p:nvCxnSpPr>
          <p:spPr bwMode="auto">
            <a:xfrm>
              <a:off x="2000" y="2174"/>
              <a:ext cx="0" cy="14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 name="Line 327"/>
            <p:cNvCxnSpPr>
              <a:cxnSpLocks noChangeShapeType="1"/>
            </p:cNvCxnSpPr>
            <p:nvPr/>
          </p:nvCxnSpPr>
          <p:spPr bwMode="auto">
            <a:xfrm>
              <a:off x="2008" y="2174"/>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 name="Line 328"/>
            <p:cNvCxnSpPr>
              <a:cxnSpLocks noChangeShapeType="1"/>
            </p:cNvCxnSpPr>
            <p:nvPr/>
          </p:nvCxnSpPr>
          <p:spPr bwMode="auto">
            <a:xfrm>
              <a:off x="2702" y="1941"/>
              <a:ext cx="242" cy="0"/>
            </a:xfrm>
            <a:prstGeom prst="line">
              <a:avLst/>
            </a:prstGeom>
            <a:noFill/>
            <a:ln w="508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 name="Line 329"/>
            <p:cNvCxnSpPr>
              <a:cxnSpLocks noChangeShapeType="1"/>
            </p:cNvCxnSpPr>
            <p:nvPr/>
          </p:nvCxnSpPr>
          <p:spPr bwMode="auto">
            <a:xfrm>
              <a:off x="2702" y="1931"/>
              <a:ext cx="242"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 name="Line 330"/>
            <p:cNvCxnSpPr>
              <a:cxnSpLocks noChangeShapeType="1"/>
            </p:cNvCxnSpPr>
            <p:nvPr/>
          </p:nvCxnSpPr>
          <p:spPr bwMode="auto">
            <a:xfrm>
              <a:off x="2702" y="1923"/>
              <a:ext cx="242"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 name="Line 331"/>
            <p:cNvCxnSpPr>
              <a:cxnSpLocks noChangeShapeType="1"/>
            </p:cNvCxnSpPr>
            <p:nvPr/>
          </p:nvCxnSpPr>
          <p:spPr bwMode="auto">
            <a:xfrm>
              <a:off x="2702" y="1918"/>
              <a:ext cx="243"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6" name="Line 332"/>
            <p:cNvCxnSpPr>
              <a:cxnSpLocks noChangeShapeType="1"/>
            </p:cNvCxnSpPr>
            <p:nvPr/>
          </p:nvCxnSpPr>
          <p:spPr bwMode="auto">
            <a:xfrm>
              <a:off x="2247" y="194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7" name="Line 333"/>
            <p:cNvCxnSpPr>
              <a:cxnSpLocks noChangeShapeType="1"/>
            </p:cNvCxnSpPr>
            <p:nvPr/>
          </p:nvCxnSpPr>
          <p:spPr bwMode="auto">
            <a:xfrm>
              <a:off x="2247" y="1939"/>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8" name="Line 334"/>
            <p:cNvCxnSpPr>
              <a:cxnSpLocks noChangeShapeType="1"/>
            </p:cNvCxnSpPr>
            <p:nvPr/>
          </p:nvCxnSpPr>
          <p:spPr bwMode="auto">
            <a:xfrm>
              <a:off x="2247" y="1931"/>
              <a:ext cx="424"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9" name="Line 335"/>
            <p:cNvCxnSpPr>
              <a:cxnSpLocks noChangeShapeType="1"/>
            </p:cNvCxnSpPr>
            <p:nvPr/>
          </p:nvCxnSpPr>
          <p:spPr bwMode="auto">
            <a:xfrm>
              <a:off x="2247" y="192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0" name="Line 336"/>
            <p:cNvCxnSpPr>
              <a:cxnSpLocks noChangeShapeType="1"/>
            </p:cNvCxnSpPr>
            <p:nvPr/>
          </p:nvCxnSpPr>
          <p:spPr bwMode="auto">
            <a:xfrm>
              <a:off x="2247" y="1918"/>
              <a:ext cx="424"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1" name="Line 337"/>
            <p:cNvCxnSpPr>
              <a:cxnSpLocks noChangeShapeType="1"/>
            </p:cNvCxnSpPr>
            <p:nvPr/>
          </p:nvCxnSpPr>
          <p:spPr bwMode="auto">
            <a:xfrm>
              <a:off x="1322" y="1944"/>
              <a:ext cx="439"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2" name="Line 338"/>
            <p:cNvCxnSpPr>
              <a:cxnSpLocks noChangeShapeType="1"/>
            </p:cNvCxnSpPr>
            <p:nvPr/>
          </p:nvCxnSpPr>
          <p:spPr bwMode="auto">
            <a:xfrm>
              <a:off x="1322" y="1939"/>
              <a:ext cx="439"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3" name="Line 339"/>
            <p:cNvCxnSpPr>
              <a:cxnSpLocks noChangeShapeType="1"/>
            </p:cNvCxnSpPr>
            <p:nvPr/>
          </p:nvCxnSpPr>
          <p:spPr bwMode="auto">
            <a:xfrm>
              <a:off x="1322" y="1931"/>
              <a:ext cx="43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4" name="Line 340"/>
            <p:cNvCxnSpPr>
              <a:cxnSpLocks noChangeShapeType="1"/>
            </p:cNvCxnSpPr>
            <p:nvPr/>
          </p:nvCxnSpPr>
          <p:spPr bwMode="auto">
            <a:xfrm>
              <a:off x="1321" y="1923"/>
              <a:ext cx="44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5" name="Line 341"/>
            <p:cNvCxnSpPr>
              <a:cxnSpLocks noChangeShapeType="1"/>
            </p:cNvCxnSpPr>
            <p:nvPr/>
          </p:nvCxnSpPr>
          <p:spPr bwMode="auto">
            <a:xfrm>
              <a:off x="1321" y="1918"/>
              <a:ext cx="440"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sp>
          <p:nvSpPr>
            <p:cNvPr id="26" name="Freeform 25"/>
            <p:cNvSpPr>
              <a:spLocks/>
            </p:cNvSpPr>
            <p:nvPr/>
          </p:nvSpPr>
          <p:spPr bwMode="auto">
            <a:xfrm>
              <a:off x="1760" y="1687"/>
              <a:ext cx="487" cy="487"/>
            </a:xfrm>
            <a:custGeom>
              <a:avLst/>
              <a:gdLst>
                <a:gd name="T0" fmla="+- 0 2008 1760"/>
                <a:gd name="T1" fmla="*/ T0 w 487"/>
                <a:gd name="T2" fmla="+- 0 1688 1688"/>
                <a:gd name="T3" fmla="*/ 1688 h 487"/>
                <a:gd name="T4" fmla="+- 0 1997 1760"/>
                <a:gd name="T5" fmla="*/ T4 w 487"/>
                <a:gd name="T6" fmla="+- 0 1688 1688"/>
                <a:gd name="T7" fmla="*/ 1688 h 487"/>
                <a:gd name="T8" fmla="+- 0 1984 1760"/>
                <a:gd name="T9" fmla="*/ T8 w 487"/>
                <a:gd name="T10" fmla="+- 0 1689 1688"/>
                <a:gd name="T11" fmla="*/ 1689 h 487"/>
                <a:gd name="T12" fmla="+- 0 1916 1760"/>
                <a:gd name="T13" fmla="*/ T12 w 487"/>
                <a:gd name="T14" fmla="+- 0 1704 1688"/>
                <a:gd name="T15" fmla="*/ 1704 h 487"/>
                <a:gd name="T16" fmla="+- 0 1856 1760"/>
                <a:gd name="T17" fmla="*/ T16 w 487"/>
                <a:gd name="T18" fmla="+- 0 1738 1688"/>
                <a:gd name="T19" fmla="*/ 1738 h 487"/>
                <a:gd name="T20" fmla="+- 0 1809 1760"/>
                <a:gd name="T21" fmla="*/ T20 w 487"/>
                <a:gd name="T22" fmla="+- 0 1786 1688"/>
                <a:gd name="T23" fmla="*/ 1786 h 487"/>
                <a:gd name="T24" fmla="+- 0 1776 1760"/>
                <a:gd name="T25" fmla="*/ T24 w 487"/>
                <a:gd name="T26" fmla="+- 0 1846 1688"/>
                <a:gd name="T27" fmla="*/ 1846 h 487"/>
                <a:gd name="T28" fmla="+- 0 1761 1760"/>
                <a:gd name="T29" fmla="*/ T28 w 487"/>
                <a:gd name="T30" fmla="+- 0 1915 1688"/>
                <a:gd name="T31" fmla="*/ 1915 h 487"/>
                <a:gd name="T32" fmla="+- 0 1761 1760"/>
                <a:gd name="T33" fmla="*/ T32 w 487"/>
                <a:gd name="T34" fmla="+- 0 1920 1688"/>
                <a:gd name="T35" fmla="*/ 1920 h 487"/>
                <a:gd name="T36" fmla="+- 0 1760 1760"/>
                <a:gd name="T37" fmla="*/ T36 w 487"/>
                <a:gd name="T38" fmla="+- 0 1926 1688"/>
                <a:gd name="T39" fmla="*/ 1926 h 487"/>
                <a:gd name="T40" fmla="+- 0 1760 1760"/>
                <a:gd name="T41" fmla="*/ T40 w 487"/>
                <a:gd name="T42" fmla="+- 0 1936 1688"/>
                <a:gd name="T43" fmla="*/ 1936 h 487"/>
                <a:gd name="T44" fmla="+- 0 1761 1760"/>
                <a:gd name="T45" fmla="*/ T44 w 487"/>
                <a:gd name="T46" fmla="+- 0 1941 1688"/>
                <a:gd name="T47" fmla="*/ 1941 h 487"/>
                <a:gd name="T48" fmla="+- 0 1761 1760"/>
                <a:gd name="T49" fmla="*/ T48 w 487"/>
                <a:gd name="T50" fmla="+- 0 1946 1688"/>
                <a:gd name="T51" fmla="*/ 1946 h 487"/>
                <a:gd name="T52" fmla="+- 0 1776 1760"/>
                <a:gd name="T53" fmla="*/ T52 w 487"/>
                <a:gd name="T54" fmla="+- 0 2015 1688"/>
                <a:gd name="T55" fmla="*/ 2015 h 487"/>
                <a:gd name="T56" fmla="+- 0 1808 1760"/>
                <a:gd name="T57" fmla="*/ T56 w 487"/>
                <a:gd name="T58" fmla="+- 0 2075 1688"/>
                <a:gd name="T59" fmla="*/ 2075 h 487"/>
                <a:gd name="T60" fmla="+- 0 1856 1760"/>
                <a:gd name="T61" fmla="*/ T60 w 487"/>
                <a:gd name="T62" fmla="+- 0 2124 1688"/>
                <a:gd name="T63" fmla="*/ 2124 h 487"/>
                <a:gd name="T64" fmla="+- 0 1915 1760"/>
                <a:gd name="T65" fmla="*/ T64 w 487"/>
                <a:gd name="T66" fmla="+- 0 2158 1688"/>
                <a:gd name="T67" fmla="*/ 2158 h 487"/>
                <a:gd name="T68" fmla="+- 0 1984 1760"/>
                <a:gd name="T69" fmla="*/ T68 w 487"/>
                <a:gd name="T70" fmla="+- 0 2174 1688"/>
                <a:gd name="T71" fmla="*/ 2174 h 487"/>
                <a:gd name="T72" fmla="+- 0 1997 1760"/>
                <a:gd name="T73" fmla="*/ T72 w 487"/>
                <a:gd name="T74" fmla="+- 0 2175 1688"/>
                <a:gd name="T75" fmla="*/ 2175 h 487"/>
                <a:gd name="T76" fmla="+- 0 2008 1760"/>
                <a:gd name="T77" fmla="*/ T76 w 487"/>
                <a:gd name="T78" fmla="+- 0 2175 1688"/>
                <a:gd name="T79" fmla="*/ 2175 h 487"/>
                <a:gd name="T80" fmla="+- 0 2011 1760"/>
                <a:gd name="T81" fmla="*/ T80 w 487"/>
                <a:gd name="T82" fmla="+- 0 2174 1688"/>
                <a:gd name="T83" fmla="*/ 2174 h 487"/>
                <a:gd name="T84" fmla="+- 0 2015 1760"/>
                <a:gd name="T85" fmla="*/ T84 w 487"/>
                <a:gd name="T86" fmla="+- 0 2174 1688"/>
                <a:gd name="T87" fmla="*/ 2174 h 487"/>
                <a:gd name="T88" fmla="+- 0 2086 1760"/>
                <a:gd name="T89" fmla="*/ T88 w 487"/>
                <a:gd name="T90" fmla="+- 0 2160 1688"/>
                <a:gd name="T91" fmla="*/ 2160 h 487"/>
                <a:gd name="T92" fmla="+- 0 2148 1760"/>
                <a:gd name="T93" fmla="*/ T92 w 487"/>
                <a:gd name="T94" fmla="+- 0 2127 1688"/>
                <a:gd name="T95" fmla="*/ 2127 h 487"/>
                <a:gd name="T96" fmla="+- 0 2198 1760"/>
                <a:gd name="T97" fmla="*/ T96 w 487"/>
                <a:gd name="T98" fmla="+- 0 2078 1688"/>
                <a:gd name="T99" fmla="*/ 2078 h 487"/>
                <a:gd name="T100" fmla="+- 0 2232 1760"/>
                <a:gd name="T101" fmla="*/ T100 w 487"/>
                <a:gd name="T102" fmla="+- 0 2016 1688"/>
                <a:gd name="T103" fmla="*/ 2016 h 487"/>
                <a:gd name="T104" fmla="+- 0 2247 1760"/>
                <a:gd name="T105" fmla="*/ T104 w 487"/>
                <a:gd name="T106" fmla="+- 0 1946 1688"/>
                <a:gd name="T107" fmla="*/ 1946 h 487"/>
                <a:gd name="T108" fmla="+- 0 2247 1760"/>
                <a:gd name="T109" fmla="*/ T108 w 487"/>
                <a:gd name="T110" fmla="+- 0 1941 1688"/>
                <a:gd name="T111" fmla="*/ 1941 h 487"/>
                <a:gd name="T112" fmla="+- 0 2247 1760"/>
                <a:gd name="T113" fmla="*/ T112 w 487"/>
                <a:gd name="T114" fmla="+- 0 1936 1688"/>
                <a:gd name="T115" fmla="*/ 1936 h 487"/>
                <a:gd name="T116" fmla="+- 0 2247 1760"/>
                <a:gd name="T117" fmla="*/ T116 w 487"/>
                <a:gd name="T118" fmla="+- 0 1926 1688"/>
                <a:gd name="T119" fmla="*/ 1926 h 487"/>
                <a:gd name="T120" fmla="+- 0 2247 1760"/>
                <a:gd name="T121" fmla="*/ T120 w 487"/>
                <a:gd name="T122" fmla="+- 0 1920 1688"/>
                <a:gd name="T123" fmla="*/ 1920 h 487"/>
                <a:gd name="T124" fmla="+- 0 2247 1760"/>
                <a:gd name="T125" fmla="*/ T124 w 487"/>
                <a:gd name="T126" fmla="+- 0 1915 1688"/>
                <a:gd name="T127" fmla="*/ 1915 h 487"/>
                <a:gd name="T128" fmla="+- 0 2231 1760"/>
                <a:gd name="T129" fmla="*/ T128 w 487"/>
                <a:gd name="T130" fmla="+- 0 1844 1688"/>
                <a:gd name="T131" fmla="*/ 1844 h 487"/>
                <a:gd name="T132" fmla="+- 0 2197 1760"/>
                <a:gd name="T133" fmla="*/ T132 w 487"/>
                <a:gd name="T134" fmla="+- 0 1783 1688"/>
                <a:gd name="T135" fmla="*/ 1783 h 487"/>
                <a:gd name="T136" fmla="+- 0 2148 1760"/>
                <a:gd name="T137" fmla="*/ T136 w 487"/>
                <a:gd name="T138" fmla="+- 0 1735 1688"/>
                <a:gd name="T139" fmla="*/ 1735 h 487"/>
                <a:gd name="T140" fmla="+- 0 2086 1760"/>
                <a:gd name="T141" fmla="*/ T140 w 487"/>
                <a:gd name="T142" fmla="+- 0 1702 1688"/>
                <a:gd name="T143" fmla="*/ 1702 h 487"/>
                <a:gd name="T144" fmla="+- 0 2015 1760"/>
                <a:gd name="T145" fmla="*/ T144 w 487"/>
                <a:gd name="T146" fmla="+- 0 1688 1688"/>
                <a:gd name="T147" fmla="*/ 1688 h 487"/>
                <a:gd name="T148" fmla="+- 0 2011 1760"/>
                <a:gd name="T149" fmla="*/ T148 w 487"/>
                <a:gd name="T150" fmla="+- 0 1688 1688"/>
                <a:gd name="T151" fmla="*/ 1688 h 487"/>
                <a:gd name="T152" fmla="+- 0 2008 1760"/>
                <a:gd name="T153" fmla="*/ T152 w 487"/>
                <a:gd name="T154" fmla="+- 0 1688 1688"/>
                <a:gd name="T155" fmla="*/ 1688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Lst>
              <a:rect l="0" t="0" r="r" b="b"/>
              <a:pathLst>
                <a:path w="487" h="487">
                  <a:moveTo>
                    <a:pt x="248" y="0"/>
                  </a:moveTo>
                  <a:lnTo>
                    <a:pt x="237" y="0"/>
                  </a:lnTo>
                  <a:lnTo>
                    <a:pt x="224" y="1"/>
                  </a:lnTo>
                  <a:lnTo>
                    <a:pt x="156" y="16"/>
                  </a:lnTo>
                  <a:lnTo>
                    <a:pt x="96" y="50"/>
                  </a:lnTo>
                  <a:lnTo>
                    <a:pt x="49" y="98"/>
                  </a:lnTo>
                  <a:lnTo>
                    <a:pt x="16" y="158"/>
                  </a:lnTo>
                  <a:lnTo>
                    <a:pt x="1" y="227"/>
                  </a:lnTo>
                  <a:lnTo>
                    <a:pt x="1" y="232"/>
                  </a:lnTo>
                  <a:lnTo>
                    <a:pt x="0" y="238"/>
                  </a:lnTo>
                  <a:lnTo>
                    <a:pt x="0" y="248"/>
                  </a:lnTo>
                  <a:lnTo>
                    <a:pt x="1" y="253"/>
                  </a:lnTo>
                  <a:lnTo>
                    <a:pt x="1" y="258"/>
                  </a:lnTo>
                  <a:lnTo>
                    <a:pt x="16" y="327"/>
                  </a:lnTo>
                  <a:lnTo>
                    <a:pt x="48" y="387"/>
                  </a:lnTo>
                  <a:lnTo>
                    <a:pt x="96" y="436"/>
                  </a:lnTo>
                  <a:lnTo>
                    <a:pt x="155" y="470"/>
                  </a:lnTo>
                  <a:lnTo>
                    <a:pt x="224" y="486"/>
                  </a:lnTo>
                  <a:lnTo>
                    <a:pt x="237" y="487"/>
                  </a:lnTo>
                  <a:lnTo>
                    <a:pt x="248" y="487"/>
                  </a:lnTo>
                  <a:lnTo>
                    <a:pt x="251" y="486"/>
                  </a:lnTo>
                  <a:lnTo>
                    <a:pt x="255" y="486"/>
                  </a:lnTo>
                  <a:lnTo>
                    <a:pt x="326" y="472"/>
                  </a:lnTo>
                  <a:lnTo>
                    <a:pt x="388" y="439"/>
                  </a:lnTo>
                  <a:lnTo>
                    <a:pt x="438" y="390"/>
                  </a:lnTo>
                  <a:lnTo>
                    <a:pt x="472" y="328"/>
                  </a:lnTo>
                  <a:lnTo>
                    <a:pt x="487" y="258"/>
                  </a:lnTo>
                  <a:lnTo>
                    <a:pt x="487" y="253"/>
                  </a:lnTo>
                  <a:lnTo>
                    <a:pt x="487" y="248"/>
                  </a:lnTo>
                  <a:lnTo>
                    <a:pt x="487" y="238"/>
                  </a:lnTo>
                  <a:lnTo>
                    <a:pt x="487" y="232"/>
                  </a:lnTo>
                  <a:lnTo>
                    <a:pt x="487" y="227"/>
                  </a:lnTo>
                  <a:lnTo>
                    <a:pt x="471" y="156"/>
                  </a:lnTo>
                  <a:lnTo>
                    <a:pt x="437" y="95"/>
                  </a:lnTo>
                  <a:lnTo>
                    <a:pt x="388" y="47"/>
                  </a:lnTo>
                  <a:lnTo>
                    <a:pt x="326" y="14"/>
                  </a:lnTo>
                  <a:lnTo>
                    <a:pt x="255" y="0"/>
                  </a:lnTo>
                  <a:lnTo>
                    <a:pt x="251" y="0"/>
                  </a:lnTo>
                  <a:lnTo>
                    <a:pt x="248" y="0"/>
                  </a:lnTo>
                  <a:close/>
                </a:path>
              </a:pathLst>
            </a:custGeom>
            <a:solidFill>
              <a:srgbClr val="FDCD5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678" y="1624"/>
              <a:ext cx="643" cy="643"/>
            </a:xfrm>
            <a:custGeom>
              <a:avLst/>
              <a:gdLst>
                <a:gd name="T0" fmla="+- 0 1000 679"/>
                <a:gd name="T1" fmla="*/ T0 w 643"/>
                <a:gd name="T2" fmla="+- 0 1624 1624"/>
                <a:gd name="T3" fmla="*/ 1624 h 643"/>
                <a:gd name="T4" fmla="+- 0 927 679"/>
                <a:gd name="T5" fmla="*/ T4 w 643"/>
                <a:gd name="T6" fmla="+- 0 1633 1624"/>
                <a:gd name="T7" fmla="*/ 1633 h 643"/>
                <a:gd name="T8" fmla="+- 0 859 679"/>
                <a:gd name="T9" fmla="*/ T8 w 643"/>
                <a:gd name="T10" fmla="+- 0 1657 1624"/>
                <a:gd name="T11" fmla="*/ 1657 h 643"/>
                <a:gd name="T12" fmla="+- 0 799 679"/>
                <a:gd name="T13" fmla="*/ T12 w 643"/>
                <a:gd name="T14" fmla="+- 0 1695 1624"/>
                <a:gd name="T15" fmla="*/ 1695 h 643"/>
                <a:gd name="T16" fmla="+- 0 750 679"/>
                <a:gd name="T17" fmla="*/ T16 w 643"/>
                <a:gd name="T18" fmla="+- 0 1745 1624"/>
                <a:gd name="T19" fmla="*/ 1745 h 643"/>
                <a:gd name="T20" fmla="+- 0 712 679"/>
                <a:gd name="T21" fmla="*/ T20 w 643"/>
                <a:gd name="T22" fmla="+- 0 1804 1624"/>
                <a:gd name="T23" fmla="*/ 1804 h 643"/>
                <a:gd name="T24" fmla="+- 0 687 679"/>
                <a:gd name="T25" fmla="*/ T24 w 643"/>
                <a:gd name="T26" fmla="+- 0 1872 1624"/>
                <a:gd name="T27" fmla="*/ 1872 h 643"/>
                <a:gd name="T28" fmla="+- 0 679 679"/>
                <a:gd name="T29" fmla="*/ T28 w 643"/>
                <a:gd name="T30" fmla="+- 0 1946 1624"/>
                <a:gd name="T31" fmla="*/ 1946 h 643"/>
                <a:gd name="T32" fmla="+- 0 687 679"/>
                <a:gd name="T33" fmla="*/ T32 w 643"/>
                <a:gd name="T34" fmla="+- 0 2019 1624"/>
                <a:gd name="T35" fmla="*/ 2019 h 643"/>
                <a:gd name="T36" fmla="+- 0 712 679"/>
                <a:gd name="T37" fmla="*/ T36 w 643"/>
                <a:gd name="T38" fmla="+- 0 2087 1624"/>
                <a:gd name="T39" fmla="*/ 2087 h 643"/>
                <a:gd name="T40" fmla="+- 0 750 679"/>
                <a:gd name="T41" fmla="*/ T40 w 643"/>
                <a:gd name="T42" fmla="+- 0 2147 1624"/>
                <a:gd name="T43" fmla="*/ 2147 h 643"/>
                <a:gd name="T44" fmla="+- 0 799 679"/>
                <a:gd name="T45" fmla="*/ T44 w 643"/>
                <a:gd name="T46" fmla="+- 0 2196 1624"/>
                <a:gd name="T47" fmla="*/ 2196 h 643"/>
                <a:gd name="T48" fmla="+- 0 859 679"/>
                <a:gd name="T49" fmla="*/ T48 w 643"/>
                <a:gd name="T50" fmla="+- 0 2234 1624"/>
                <a:gd name="T51" fmla="*/ 2234 h 643"/>
                <a:gd name="T52" fmla="+- 0 927 679"/>
                <a:gd name="T53" fmla="*/ T52 w 643"/>
                <a:gd name="T54" fmla="+- 0 2259 1624"/>
                <a:gd name="T55" fmla="*/ 2259 h 643"/>
                <a:gd name="T56" fmla="+- 0 1000 679"/>
                <a:gd name="T57" fmla="*/ T56 w 643"/>
                <a:gd name="T58" fmla="+- 0 2267 1624"/>
                <a:gd name="T59" fmla="*/ 2267 h 643"/>
                <a:gd name="T60" fmla="+- 0 1074 679"/>
                <a:gd name="T61" fmla="*/ T60 w 643"/>
                <a:gd name="T62" fmla="+- 0 2259 1624"/>
                <a:gd name="T63" fmla="*/ 2259 h 643"/>
                <a:gd name="T64" fmla="+- 0 1142 679"/>
                <a:gd name="T65" fmla="*/ T64 w 643"/>
                <a:gd name="T66" fmla="+- 0 2234 1624"/>
                <a:gd name="T67" fmla="*/ 2234 h 643"/>
                <a:gd name="T68" fmla="+- 0 1201 679"/>
                <a:gd name="T69" fmla="*/ T68 w 643"/>
                <a:gd name="T70" fmla="+- 0 2196 1624"/>
                <a:gd name="T71" fmla="*/ 2196 h 643"/>
                <a:gd name="T72" fmla="+- 0 1251 679"/>
                <a:gd name="T73" fmla="*/ T72 w 643"/>
                <a:gd name="T74" fmla="+- 0 2147 1624"/>
                <a:gd name="T75" fmla="*/ 2147 h 643"/>
                <a:gd name="T76" fmla="+- 0 1289 679"/>
                <a:gd name="T77" fmla="*/ T76 w 643"/>
                <a:gd name="T78" fmla="+- 0 2087 1624"/>
                <a:gd name="T79" fmla="*/ 2087 h 643"/>
                <a:gd name="T80" fmla="+- 0 1313 679"/>
                <a:gd name="T81" fmla="*/ T80 w 643"/>
                <a:gd name="T82" fmla="+- 0 2019 1624"/>
                <a:gd name="T83" fmla="*/ 2019 h 643"/>
                <a:gd name="T84" fmla="+- 0 1322 679"/>
                <a:gd name="T85" fmla="*/ T84 w 643"/>
                <a:gd name="T86" fmla="+- 0 1946 1624"/>
                <a:gd name="T87" fmla="*/ 1946 h 643"/>
                <a:gd name="T88" fmla="+- 0 1322 679"/>
                <a:gd name="T89" fmla="*/ T88 w 643"/>
                <a:gd name="T90" fmla="+- 0 1935 1624"/>
                <a:gd name="T91" fmla="*/ 1935 h 643"/>
                <a:gd name="T92" fmla="+- 0 1303 679"/>
                <a:gd name="T93" fmla="*/ T92 w 643"/>
                <a:gd name="T94" fmla="+- 0 1837 1624"/>
                <a:gd name="T95" fmla="*/ 1837 h 643"/>
                <a:gd name="T96" fmla="+- 0 1268 679"/>
                <a:gd name="T97" fmla="*/ T96 w 643"/>
                <a:gd name="T98" fmla="+- 0 1767 1624"/>
                <a:gd name="T99" fmla="*/ 1767 h 643"/>
                <a:gd name="T100" fmla="+- 0 1217 679"/>
                <a:gd name="T101" fmla="*/ T100 w 643"/>
                <a:gd name="T102" fmla="+- 0 1708 1624"/>
                <a:gd name="T103" fmla="*/ 1708 h 643"/>
                <a:gd name="T104" fmla="+- 0 1154 679"/>
                <a:gd name="T105" fmla="*/ T104 w 643"/>
                <a:gd name="T106" fmla="+- 0 1663 1624"/>
                <a:gd name="T107" fmla="*/ 1663 h 643"/>
                <a:gd name="T108" fmla="+- 0 1081 679"/>
                <a:gd name="T109" fmla="*/ T108 w 643"/>
                <a:gd name="T110" fmla="+- 0 1634 1624"/>
                <a:gd name="T111" fmla="*/ 1634 h 643"/>
                <a:gd name="T112" fmla="+- 0 1000 679"/>
                <a:gd name="T113" fmla="*/ T112 w 643"/>
                <a:gd name="T114" fmla="+- 0 1624 1624"/>
                <a:gd name="T115" fmla="*/ 1624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Lst>
              <a:rect l="0" t="0" r="r" b="b"/>
              <a:pathLst>
                <a:path w="643" h="643">
                  <a:moveTo>
                    <a:pt x="321" y="0"/>
                  </a:moveTo>
                  <a:lnTo>
                    <a:pt x="248" y="9"/>
                  </a:lnTo>
                  <a:lnTo>
                    <a:pt x="180" y="33"/>
                  </a:lnTo>
                  <a:lnTo>
                    <a:pt x="120" y="71"/>
                  </a:lnTo>
                  <a:lnTo>
                    <a:pt x="71" y="121"/>
                  </a:lnTo>
                  <a:lnTo>
                    <a:pt x="33" y="180"/>
                  </a:lnTo>
                  <a:lnTo>
                    <a:pt x="8" y="248"/>
                  </a:lnTo>
                  <a:lnTo>
                    <a:pt x="0" y="322"/>
                  </a:lnTo>
                  <a:lnTo>
                    <a:pt x="8" y="395"/>
                  </a:lnTo>
                  <a:lnTo>
                    <a:pt x="33" y="463"/>
                  </a:lnTo>
                  <a:lnTo>
                    <a:pt x="71" y="523"/>
                  </a:lnTo>
                  <a:lnTo>
                    <a:pt x="120" y="572"/>
                  </a:lnTo>
                  <a:lnTo>
                    <a:pt x="180" y="610"/>
                  </a:lnTo>
                  <a:lnTo>
                    <a:pt x="248" y="635"/>
                  </a:lnTo>
                  <a:lnTo>
                    <a:pt x="321" y="643"/>
                  </a:lnTo>
                  <a:lnTo>
                    <a:pt x="395" y="635"/>
                  </a:lnTo>
                  <a:lnTo>
                    <a:pt x="463" y="610"/>
                  </a:lnTo>
                  <a:lnTo>
                    <a:pt x="522" y="572"/>
                  </a:lnTo>
                  <a:lnTo>
                    <a:pt x="572" y="523"/>
                  </a:lnTo>
                  <a:lnTo>
                    <a:pt x="610" y="463"/>
                  </a:lnTo>
                  <a:lnTo>
                    <a:pt x="634" y="395"/>
                  </a:lnTo>
                  <a:lnTo>
                    <a:pt x="643" y="322"/>
                  </a:lnTo>
                  <a:lnTo>
                    <a:pt x="643" y="311"/>
                  </a:lnTo>
                  <a:lnTo>
                    <a:pt x="624" y="213"/>
                  </a:lnTo>
                  <a:lnTo>
                    <a:pt x="589" y="143"/>
                  </a:lnTo>
                  <a:lnTo>
                    <a:pt x="538" y="84"/>
                  </a:lnTo>
                  <a:lnTo>
                    <a:pt x="475" y="39"/>
                  </a:lnTo>
                  <a:lnTo>
                    <a:pt x="402" y="10"/>
                  </a:lnTo>
                  <a:lnTo>
                    <a:pt x="321"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3300" y="1914"/>
              <a:ext cx="43" cy="31"/>
            </a:xfrm>
            <a:custGeom>
              <a:avLst/>
              <a:gdLst>
                <a:gd name="T0" fmla="+- 0 3343 3300"/>
                <a:gd name="T1" fmla="*/ T0 w 43"/>
                <a:gd name="T2" fmla="+- 0 1915 1915"/>
                <a:gd name="T3" fmla="*/ 1915 h 31"/>
                <a:gd name="T4" fmla="+- 0 3300 3300"/>
                <a:gd name="T5" fmla="*/ T4 w 43"/>
                <a:gd name="T6" fmla="+- 0 1915 1915"/>
                <a:gd name="T7" fmla="*/ 1915 h 31"/>
                <a:gd name="T8" fmla="+- 0 3301 3300"/>
                <a:gd name="T9" fmla="*/ T8 w 43"/>
                <a:gd name="T10" fmla="+- 0 1920 1915"/>
                <a:gd name="T11" fmla="*/ 1920 h 31"/>
                <a:gd name="T12" fmla="+- 0 3301 3300"/>
                <a:gd name="T13" fmla="*/ T12 w 43"/>
                <a:gd name="T14" fmla="+- 0 1938 1915"/>
                <a:gd name="T15" fmla="*/ 1938 h 31"/>
                <a:gd name="T16" fmla="+- 0 3300 3300"/>
                <a:gd name="T17" fmla="*/ T16 w 43"/>
                <a:gd name="T18" fmla="+- 0 1946 1915"/>
                <a:gd name="T19" fmla="*/ 1946 h 31"/>
                <a:gd name="T20" fmla="+- 0 3342 3300"/>
                <a:gd name="T21" fmla="*/ T20 w 43"/>
                <a:gd name="T22" fmla="+- 0 1946 1915"/>
                <a:gd name="T23" fmla="*/ 1946 h 31"/>
                <a:gd name="T24" fmla="+- 0 3342 3300"/>
                <a:gd name="T25" fmla="*/ T24 w 43"/>
                <a:gd name="T26" fmla="+- 0 1942 1915"/>
                <a:gd name="T27" fmla="*/ 1942 h 31"/>
                <a:gd name="T28" fmla="+- 0 3342 3300"/>
                <a:gd name="T29" fmla="*/ T28 w 43"/>
                <a:gd name="T30" fmla="+- 0 1938 1915"/>
                <a:gd name="T31" fmla="*/ 1938 h 31"/>
                <a:gd name="T32" fmla="+- 0 3342 3300"/>
                <a:gd name="T33" fmla="*/ T32 w 43"/>
                <a:gd name="T34" fmla="+- 0 1926 1915"/>
                <a:gd name="T35" fmla="*/ 1926 h 31"/>
                <a:gd name="T36" fmla="+- 0 3342 3300"/>
                <a:gd name="T37" fmla="*/ T36 w 43"/>
                <a:gd name="T38" fmla="+- 0 1921 1915"/>
                <a:gd name="T39" fmla="*/ 1921 h 31"/>
                <a:gd name="T40" fmla="+- 0 3343 3300"/>
                <a:gd name="T41" fmla="*/ T40 w 43"/>
                <a:gd name="T42" fmla="+- 0 1915 1915"/>
                <a:gd name="T43" fmla="*/ 1915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43" h="31">
                  <a:moveTo>
                    <a:pt x="43" y="0"/>
                  </a:moveTo>
                  <a:lnTo>
                    <a:pt x="0" y="0"/>
                  </a:lnTo>
                  <a:lnTo>
                    <a:pt x="1" y="5"/>
                  </a:lnTo>
                  <a:lnTo>
                    <a:pt x="1" y="23"/>
                  </a:lnTo>
                  <a:lnTo>
                    <a:pt x="0" y="31"/>
                  </a:lnTo>
                  <a:lnTo>
                    <a:pt x="42" y="31"/>
                  </a:lnTo>
                  <a:lnTo>
                    <a:pt x="42" y="27"/>
                  </a:lnTo>
                  <a:lnTo>
                    <a:pt x="42" y="23"/>
                  </a:lnTo>
                  <a:lnTo>
                    <a:pt x="42" y="11"/>
                  </a:lnTo>
                  <a:lnTo>
                    <a:pt x="42" y="6"/>
                  </a:lnTo>
                  <a:lnTo>
                    <a:pt x="43"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29" name="Picture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3" y="1752"/>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Freeform 29"/>
            <p:cNvSpPr>
              <a:spLocks/>
            </p:cNvSpPr>
            <p:nvPr/>
          </p:nvSpPr>
          <p:spPr bwMode="auto">
            <a:xfrm>
              <a:off x="2862" y="1227"/>
              <a:ext cx="22" cy="31"/>
            </a:xfrm>
            <a:custGeom>
              <a:avLst/>
              <a:gdLst>
                <a:gd name="T0" fmla="+- 0 2885 2863"/>
                <a:gd name="T1" fmla="*/ T0 w 22"/>
                <a:gd name="T2" fmla="+- 0 1228 1228"/>
                <a:gd name="T3" fmla="*/ 1228 h 31"/>
                <a:gd name="T4" fmla="+- 0 2863 2863"/>
                <a:gd name="T5" fmla="*/ T4 w 22"/>
                <a:gd name="T6" fmla="+- 0 1228 1228"/>
                <a:gd name="T7" fmla="*/ 1228 h 31"/>
                <a:gd name="T8" fmla="+- 0 2863 2863"/>
                <a:gd name="T9" fmla="*/ T8 w 22"/>
                <a:gd name="T10" fmla="+- 0 1235 1228"/>
                <a:gd name="T11" fmla="*/ 1235 h 31"/>
                <a:gd name="T12" fmla="+- 0 2864 2863"/>
                <a:gd name="T13" fmla="*/ T12 w 22"/>
                <a:gd name="T14" fmla="+- 0 1239 1228"/>
                <a:gd name="T15" fmla="*/ 1239 h 31"/>
                <a:gd name="T16" fmla="+- 0 2864 2863"/>
                <a:gd name="T17" fmla="*/ T16 w 22"/>
                <a:gd name="T18" fmla="+- 0 1254 1228"/>
                <a:gd name="T19" fmla="*/ 1254 h 31"/>
                <a:gd name="T20" fmla="+- 0 2864 2863"/>
                <a:gd name="T21" fmla="*/ T20 w 22"/>
                <a:gd name="T22" fmla="+- 0 1255 1228"/>
                <a:gd name="T23" fmla="*/ 1255 h 31"/>
                <a:gd name="T24" fmla="+- 0 2864 2863"/>
                <a:gd name="T25" fmla="*/ T24 w 22"/>
                <a:gd name="T26" fmla="+- 0 1259 1228"/>
                <a:gd name="T27" fmla="*/ 1259 h 31"/>
                <a:gd name="T28" fmla="+- 0 2885 2863"/>
                <a:gd name="T29" fmla="*/ T28 w 22"/>
                <a:gd name="T30" fmla="+- 0 1259 1228"/>
                <a:gd name="T31" fmla="*/ 1259 h 31"/>
                <a:gd name="T32" fmla="+- 0 2884 2863"/>
                <a:gd name="T33" fmla="*/ T32 w 22"/>
                <a:gd name="T34" fmla="+- 0 1254 1228"/>
                <a:gd name="T35" fmla="*/ 1254 h 31"/>
                <a:gd name="T36" fmla="+- 0 2884 2863"/>
                <a:gd name="T37" fmla="*/ T36 w 22"/>
                <a:gd name="T38" fmla="+- 0 1249 1228"/>
                <a:gd name="T39" fmla="*/ 1249 h 31"/>
                <a:gd name="T40" fmla="+- 0 2884 2863"/>
                <a:gd name="T41" fmla="*/ T40 w 22"/>
                <a:gd name="T42" fmla="+- 0 1239 1228"/>
                <a:gd name="T43" fmla="*/ 1239 h 31"/>
                <a:gd name="T44" fmla="+- 0 2884 2863"/>
                <a:gd name="T45" fmla="*/ T44 w 22"/>
                <a:gd name="T46" fmla="+- 0 1233 1228"/>
                <a:gd name="T47" fmla="*/ 1233 h 31"/>
                <a:gd name="T48" fmla="+- 0 2885 2863"/>
                <a:gd name="T49" fmla="*/ T48 w 22"/>
                <a:gd name="T50" fmla="+- 0 1228 1228"/>
                <a:gd name="T51" fmla="*/ 1228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22" h="31">
                  <a:moveTo>
                    <a:pt x="22" y="0"/>
                  </a:moveTo>
                  <a:lnTo>
                    <a:pt x="0" y="0"/>
                  </a:lnTo>
                  <a:lnTo>
                    <a:pt x="0" y="7"/>
                  </a:lnTo>
                  <a:lnTo>
                    <a:pt x="1" y="11"/>
                  </a:lnTo>
                  <a:lnTo>
                    <a:pt x="1" y="26"/>
                  </a:lnTo>
                  <a:lnTo>
                    <a:pt x="1" y="27"/>
                  </a:lnTo>
                  <a:lnTo>
                    <a:pt x="1" y="31"/>
                  </a:lnTo>
                  <a:lnTo>
                    <a:pt x="22" y="31"/>
                  </a:lnTo>
                  <a:lnTo>
                    <a:pt x="21" y="26"/>
                  </a:lnTo>
                  <a:lnTo>
                    <a:pt x="21" y="21"/>
                  </a:lnTo>
                  <a:lnTo>
                    <a:pt x="21" y="11"/>
                  </a:lnTo>
                  <a:lnTo>
                    <a:pt x="21" y="5"/>
                  </a:lnTo>
                  <a:lnTo>
                    <a:pt x="22"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2883" y="1000"/>
              <a:ext cx="488" cy="487"/>
            </a:xfrm>
            <a:custGeom>
              <a:avLst/>
              <a:gdLst>
                <a:gd name="T0" fmla="+- 0 3127 2884"/>
                <a:gd name="T1" fmla="*/ T0 w 488"/>
                <a:gd name="T2" fmla="+- 0 1001 1001"/>
                <a:gd name="T3" fmla="*/ 1001 h 487"/>
                <a:gd name="T4" fmla="+- 0 3053 2884"/>
                <a:gd name="T5" fmla="*/ T4 w 488"/>
                <a:gd name="T6" fmla="+- 0 1012 1001"/>
                <a:gd name="T7" fmla="*/ 1012 h 487"/>
                <a:gd name="T8" fmla="+- 0 2989 2884"/>
                <a:gd name="T9" fmla="*/ T8 w 488"/>
                <a:gd name="T10" fmla="+- 0 1044 1001"/>
                <a:gd name="T11" fmla="*/ 1044 h 487"/>
                <a:gd name="T12" fmla="+- 0 2937 2884"/>
                <a:gd name="T13" fmla="*/ T12 w 488"/>
                <a:gd name="T14" fmla="+- 0 1093 1001"/>
                <a:gd name="T15" fmla="*/ 1093 h 487"/>
                <a:gd name="T16" fmla="+- 0 2901 2884"/>
                <a:gd name="T17" fmla="*/ T16 w 488"/>
                <a:gd name="T18" fmla="+- 0 1155 1001"/>
                <a:gd name="T19" fmla="*/ 1155 h 487"/>
                <a:gd name="T20" fmla="+- 0 2885 2884"/>
                <a:gd name="T21" fmla="*/ T20 w 488"/>
                <a:gd name="T22" fmla="+- 0 1228 1001"/>
                <a:gd name="T23" fmla="*/ 1228 h 487"/>
                <a:gd name="T24" fmla="+- 0 2884 2884"/>
                <a:gd name="T25" fmla="*/ T24 w 488"/>
                <a:gd name="T26" fmla="+- 0 1233 1001"/>
                <a:gd name="T27" fmla="*/ 1233 h 487"/>
                <a:gd name="T28" fmla="+- 0 2884 2884"/>
                <a:gd name="T29" fmla="*/ T28 w 488"/>
                <a:gd name="T30" fmla="+- 0 1239 1001"/>
                <a:gd name="T31" fmla="*/ 1239 h 487"/>
                <a:gd name="T32" fmla="+- 0 2884 2884"/>
                <a:gd name="T33" fmla="*/ T32 w 488"/>
                <a:gd name="T34" fmla="+- 0 1249 1001"/>
                <a:gd name="T35" fmla="*/ 1249 h 487"/>
                <a:gd name="T36" fmla="+- 0 2884 2884"/>
                <a:gd name="T37" fmla="*/ T36 w 488"/>
                <a:gd name="T38" fmla="+- 0 1254 1001"/>
                <a:gd name="T39" fmla="*/ 1254 h 487"/>
                <a:gd name="T40" fmla="+- 0 2885 2884"/>
                <a:gd name="T41" fmla="*/ T40 w 488"/>
                <a:gd name="T42" fmla="+- 0 1259 1001"/>
                <a:gd name="T43" fmla="*/ 1259 h 487"/>
                <a:gd name="T44" fmla="+- 0 2900 2884"/>
                <a:gd name="T45" fmla="*/ T44 w 488"/>
                <a:gd name="T46" fmla="+- 0 1331 1001"/>
                <a:gd name="T47" fmla="*/ 1331 h 487"/>
                <a:gd name="T48" fmla="+- 0 2936 2884"/>
                <a:gd name="T49" fmla="*/ T48 w 488"/>
                <a:gd name="T50" fmla="+- 0 1394 1001"/>
                <a:gd name="T51" fmla="*/ 1394 h 487"/>
                <a:gd name="T52" fmla="+- 0 2988 2884"/>
                <a:gd name="T53" fmla="*/ T52 w 488"/>
                <a:gd name="T54" fmla="+- 0 1444 1001"/>
                <a:gd name="T55" fmla="*/ 1444 h 487"/>
                <a:gd name="T56" fmla="+- 0 3053 2884"/>
                <a:gd name="T57" fmla="*/ T56 w 488"/>
                <a:gd name="T58" fmla="+- 0 1476 1001"/>
                <a:gd name="T59" fmla="*/ 1476 h 487"/>
                <a:gd name="T60" fmla="+- 0 3127 2884"/>
                <a:gd name="T61" fmla="*/ T60 w 488"/>
                <a:gd name="T62" fmla="+- 0 1488 1001"/>
                <a:gd name="T63" fmla="*/ 1488 h 487"/>
                <a:gd name="T64" fmla="+- 0 3202 2884"/>
                <a:gd name="T65" fmla="*/ T64 w 488"/>
                <a:gd name="T66" fmla="+- 0 1476 1001"/>
                <a:gd name="T67" fmla="*/ 1476 h 487"/>
                <a:gd name="T68" fmla="+- 0 3267 2884"/>
                <a:gd name="T69" fmla="*/ T68 w 488"/>
                <a:gd name="T70" fmla="+- 0 1444 1001"/>
                <a:gd name="T71" fmla="*/ 1444 h 487"/>
                <a:gd name="T72" fmla="+- 0 3319 2884"/>
                <a:gd name="T73" fmla="*/ T72 w 488"/>
                <a:gd name="T74" fmla="+- 0 1394 1001"/>
                <a:gd name="T75" fmla="*/ 1394 h 487"/>
                <a:gd name="T76" fmla="+- 0 3354 2884"/>
                <a:gd name="T77" fmla="*/ T76 w 488"/>
                <a:gd name="T78" fmla="+- 0 1331 1001"/>
                <a:gd name="T79" fmla="*/ 1331 h 487"/>
                <a:gd name="T80" fmla="+- 0 3370 2884"/>
                <a:gd name="T81" fmla="*/ T80 w 488"/>
                <a:gd name="T82" fmla="+- 0 1259 1001"/>
                <a:gd name="T83" fmla="*/ 1259 h 487"/>
                <a:gd name="T84" fmla="+- 0 3370 2884"/>
                <a:gd name="T85" fmla="*/ T84 w 488"/>
                <a:gd name="T86" fmla="+- 0 1254 1001"/>
                <a:gd name="T87" fmla="*/ 1254 h 487"/>
                <a:gd name="T88" fmla="+- 0 3371 2884"/>
                <a:gd name="T89" fmla="*/ T88 w 488"/>
                <a:gd name="T90" fmla="+- 0 1249 1001"/>
                <a:gd name="T91" fmla="*/ 1249 h 487"/>
                <a:gd name="T92" fmla="+- 0 3371 2884"/>
                <a:gd name="T93" fmla="*/ T92 w 488"/>
                <a:gd name="T94" fmla="+- 0 1239 1001"/>
                <a:gd name="T95" fmla="*/ 1239 h 487"/>
                <a:gd name="T96" fmla="+- 0 3370 2884"/>
                <a:gd name="T97" fmla="*/ T96 w 488"/>
                <a:gd name="T98" fmla="+- 0 1233 1001"/>
                <a:gd name="T99" fmla="*/ 1233 h 487"/>
                <a:gd name="T100" fmla="+- 0 3370 2884"/>
                <a:gd name="T101" fmla="*/ T100 w 488"/>
                <a:gd name="T102" fmla="+- 0 1228 1001"/>
                <a:gd name="T103" fmla="*/ 1228 h 487"/>
                <a:gd name="T104" fmla="+- 0 3354 2884"/>
                <a:gd name="T105" fmla="*/ T104 w 488"/>
                <a:gd name="T106" fmla="+- 0 1155 1001"/>
                <a:gd name="T107" fmla="*/ 1155 h 487"/>
                <a:gd name="T108" fmla="+- 0 3318 2884"/>
                <a:gd name="T109" fmla="*/ T108 w 488"/>
                <a:gd name="T110" fmla="+- 0 1093 1001"/>
                <a:gd name="T111" fmla="*/ 1093 h 487"/>
                <a:gd name="T112" fmla="+- 0 3266 2884"/>
                <a:gd name="T113" fmla="*/ T112 w 488"/>
                <a:gd name="T114" fmla="+- 0 1044 1001"/>
                <a:gd name="T115" fmla="*/ 1044 h 487"/>
                <a:gd name="T116" fmla="+- 0 3201 2884"/>
                <a:gd name="T117" fmla="*/ T116 w 488"/>
                <a:gd name="T118" fmla="+- 0 1012 1001"/>
                <a:gd name="T119" fmla="*/ 1012 h 487"/>
                <a:gd name="T120" fmla="+- 0 3127 2884"/>
                <a:gd name="T121" fmla="*/ T120 w 488"/>
                <a:gd name="T122" fmla="+- 0 1001 1001"/>
                <a:gd name="T123" fmla="*/ 1001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8" h="487">
                  <a:moveTo>
                    <a:pt x="243" y="0"/>
                  </a:moveTo>
                  <a:lnTo>
                    <a:pt x="169" y="11"/>
                  </a:lnTo>
                  <a:lnTo>
                    <a:pt x="105" y="43"/>
                  </a:lnTo>
                  <a:lnTo>
                    <a:pt x="53" y="92"/>
                  </a:lnTo>
                  <a:lnTo>
                    <a:pt x="17" y="154"/>
                  </a:lnTo>
                  <a:lnTo>
                    <a:pt x="1" y="227"/>
                  </a:lnTo>
                  <a:lnTo>
                    <a:pt x="0" y="232"/>
                  </a:lnTo>
                  <a:lnTo>
                    <a:pt x="0" y="238"/>
                  </a:lnTo>
                  <a:lnTo>
                    <a:pt x="0" y="248"/>
                  </a:lnTo>
                  <a:lnTo>
                    <a:pt x="0" y="253"/>
                  </a:lnTo>
                  <a:lnTo>
                    <a:pt x="1" y="258"/>
                  </a:lnTo>
                  <a:lnTo>
                    <a:pt x="16" y="330"/>
                  </a:lnTo>
                  <a:lnTo>
                    <a:pt x="52" y="393"/>
                  </a:lnTo>
                  <a:lnTo>
                    <a:pt x="104" y="443"/>
                  </a:lnTo>
                  <a:lnTo>
                    <a:pt x="169" y="475"/>
                  </a:lnTo>
                  <a:lnTo>
                    <a:pt x="243" y="487"/>
                  </a:lnTo>
                  <a:lnTo>
                    <a:pt x="318" y="475"/>
                  </a:lnTo>
                  <a:lnTo>
                    <a:pt x="383" y="443"/>
                  </a:lnTo>
                  <a:lnTo>
                    <a:pt x="435" y="393"/>
                  </a:lnTo>
                  <a:lnTo>
                    <a:pt x="470" y="330"/>
                  </a:lnTo>
                  <a:lnTo>
                    <a:pt x="486" y="258"/>
                  </a:lnTo>
                  <a:lnTo>
                    <a:pt x="486" y="253"/>
                  </a:lnTo>
                  <a:lnTo>
                    <a:pt x="487" y="248"/>
                  </a:lnTo>
                  <a:lnTo>
                    <a:pt x="487" y="238"/>
                  </a:lnTo>
                  <a:lnTo>
                    <a:pt x="486" y="232"/>
                  </a:lnTo>
                  <a:lnTo>
                    <a:pt x="486" y="227"/>
                  </a:lnTo>
                  <a:lnTo>
                    <a:pt x="470" y="154"/>
                  </a:lnTo>
                  <a:lnTo>
                    <a:pt x="434" y="92"/>
                  </a:lnTo>
                  <a:lnTo>
                    <a:pt x="382" y="43"/>
                  </a:lnTo>
                  <a:lnTo>
                    <a:pt x="317" y="11"/>
                  </a:lnTo>
                  <a:lnTo>
                    <a:pt x="243"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cxnSp>
          <p:nvCxnSpPr>
            <p:cNvPr id="32" name="Line 348"/>
            <p:cNvCxnSpPr>
              <a:cxnSpLocks noChangeShapeType="1"/>
            </p:cNvCxnSpPr>
            <p:nvPr/>
          </p:nvCxnSpPr>
          <p:spPr bwMode="auto">
            <a:xfrm>
              <a:off x="2230" y="1257"/>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3" name="Line 349"/>
            <p:cNvCxnSpPr>
              <a:cxnSpLocks noChangeShapeType="1"/>
            </p:cNvCxnSpPr>
            <p:nvPr/>
          </p:nvCxnSpPr>
          <p:spPr bwMode="auto">
            <a:xfrm>
              <a:off x="2230" y="1254"/>
              <a:ext cx="277"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4" name="Line 350"/>
            <p:cNvCxnSpPr>
              <a:cxnSpLocks noChangeShapeType="1"/>
            </p:cNvCxnSpPr>
            <p:nvPr/>
          </p:nvCxnSpPr>
          <p:spPr bwMode="auto">
            <a:xfrm>
              <a:off x="2230" y="125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5" name="Line 351"/>
            <p:cNvCxnSpPr>
              <a:cxnSpLocks noChangeShapeType="1"/>
            </p:cNvCxnSpPr>
            <p:nvPr/>
          </p:nvCxnSpPr>
          <p:spPr bwMode="auto">
            <a:xfrm>
              <a:off x="2230" y="1246"/>
              <a:ext cx="27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6" name="Line 352"/>
            <p:cNvCxnSpPr>
              <a:cxnSpLocks noChangeShapeType="1"/>
            </p:cNvCxnSpPr>
            <p:nvPr/>
          </p:nvCxnSpPr>
          <p:spPr bwMode="auto">
            <a:xfrm>
              <a:off x="2230" y="124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7" name="Line 353"/>
            <p:cNvCxnSpPr>
              <a:cxnSpLocks noChangeShapeType="1"/>
            </p:cNvCxnSpPr>
            <p:nvPr/>
          </p:nvCxnSpPr>
          <p:spPr bwMode="auto">
            <a:xfrm>
              <a:off x="2229" y="1237"/>
              <a:ext cx="27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8" name="Line 354"/>
            <p:cNvCxnSpPr>
              <a:cxnSpLocks noChangeShapeType="1"/>
            </p:cNvCxnSpPr>
            <p:nvPr/>
          </p:nvCxnSpPr>
          <p:spPr bwMode="auto">
            <a:xfrm>
              <a:off x="2228" y="1232"/>
              <a:ext cx="28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9" name="Line 355"/>
            <p:cNvCxnSpPr>
              <a:cxnSpLocks noChangeShapeType="1"/>
            </p:cNvCxnSpPr>
            <p:nvPr/>
          </p:nvCxnSpPr>
          <p:spPr bwMode="auto">
            <a:xfrm>
              <a:off x="2225" y="1199"/>
              <a:ext cx="0" cy="120"/>
            </a:xfrm>
            <a:prstGeom prst="line">
              <a:avLst/>
            </a:prstGeom>
            <a:noFill/>
            <a:ln w="6693">
              <a:solidFill>
                <a:srgbClr val="599B4E"/>
              </a:solidFill>
              <a:prstDash val="solid"/>
              <a:round/>
              <a:headEnd/>
              <a:tailEnd/>
            </a:ln>
            <a:extLst>
              <a:ext uri="{909E8E84-426E-40DD-AFC4-6F175D3DCCD1}">
                <a14:hiddenFill xmlns:a14="http://schemas.microsoft.com/office/drawing/2010/main">
                  <a:noFill/>
                </a14:hiddenFill>
              </a:ext>
            </a:extLst>
          </p:spPr>
        </p:cxnSp>
        <p:cxnSp>
          <p:nvCxnSpPr>
            <p:cNvPr id="40" name="Line 356"/>
            <p:cNvCxnSpPr>
              <a:cxnSpLocks noChangeShapeType="1"/>
            </p:cNvCxnSpPr>
            <p:nvPr/>
          </p:nvCxnSpPr>
          <p:spPr bwMode="auto">
            <a:xfrm>
              <a:off x="1109" y="1243"/>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41" name="Picture 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 y="1136"/>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2" name="Line 358"/>
            <p:cNvCxnSpPr>
              <a:cxnSpLocks noChangeShapeType="1"/>
            </p:cNvCxnSpPr>
            <p:nvPr/>
          </p:nvCxnSpPr>
          <p:spPr bwMode="auto">
            <a:xfrm>
              <a:off x="2000" y="519"/>
              <a:ext cx="0" cy="31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3" name="Line 359"/>
            <p:cNvCxnSpPr>
              <a:cxnSpLocks noChangeShapeType="1"/>
            </p:cNvCxnSpPr>
            <p:nvPr/>
          </p:nvCxnSpPr>
          <p:spPr bwMode="auto">
            <a:xfrm>
              <a:off x="2003" y="518"/>
              <a:ext cx="12"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4" name="Line 360"/>
            <p:cNvCxnSpPr>
              <a:cxnSpLocks noChangeShapeType="1"/>
            </p:cNvCxnSpPr>
            <p:nvPr/>
          </p:nvCxnSpPr>
          <p:spPr bwMode="auto">
            <a:xfrm>
              <a:off x="2007" y="1016"/>
              <a:ext cx="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5" name="Line 361"/>
            <p:cNvCxnSpPr>
              <a:cxnSpLocks noChangeShapeType="1"/>
            </p:cNvCxnSpPr>
            <p:nvPr/>
          </p:nvCxnSpPr>
          <p:spPr bwMode="auto">
            <a:xfrm>
              <a:off x="2000" y="863"/>
              <a:ext cx="0" cy="15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sp>
          <p:nvSpPr>
            <p:cNvPr id="46" name="Freeform 45"/>
            <p:cNvSpPr>
              <a:spLocks/>
            </p:cNvSpPr>
            <p:nvPr/>
          </p:nvSpPr>
          <p:spPr bwMode="auto">
            <a:xfrm>
              <a:off x="1740" y="1015"/>
              <a:ext cx="487" cy="487"/>
            </a:xfrm>
            <a:custGeom>
              <a:avLst/>
              <a:gdLst>
                <a:gd name="T0" fmla="+- 0 1995 1741"/>
                <a:gd name="T1" fmla="*/ T0 w 487"/>
                <a:gd name="T2" fmla="+- 0 1015 1015"/>
                <a:gd name="T3" fmla="*/ 1015 h 487"/>
                <a:gd name="T4" fmla="+- 0 1984 1741"/>
                <a:gd name="T5" fmla="*/ T4 w 487"/>
                <a:gd name="T6" fmla="+- 0 1015 1015"/>
                <a:gd name="T7" fmla="*/ 1015 h 487"/>
                <a:gd name="T8" fmla="+- 0 1913 1741"/>
                <a:gd name="T9" fmla="*/ T8 w 487"/>
                <a:gd name="T10" fmla="+- 0 1026 1015"/>
                <a:gd name="T11" fmla="*/ 1026 h 487"/>
                <a:gd name="T12" fmla="+- 0 1850 1741"/>
                <a:gd name="T13" fmla="*/ T12 w 487"/>
                <a:gd name="T14" fmla="+- 0 1055 1015"/>
                <a:gd name="T15" fmla="*/ 1055 h 487"/>
                <a:gd name="T16" fmla="+- 0 1799 1741"/>
                <a:gd name="T17" fmla="*/ T16 w 487"/>
                <a:gd name="T18" fmla="+- 0 1101 1015"/>
                <a:gd name="T19" fmla="*/ 1101 h 487"/>
                <a:gd name="T20" fmla="+- 0 1762 1741"/>
                <a:gd name="T21" fmla="*/ T20 w 487"/>
                <a:gd name="T22" fmla="+- 0 1159 1015"/>
                <a:gd name="T23" fmla="*/ 1159 h 487"/>
                <a:gd name="T24" fmla="+- 0 1743 1741"/>
                <a:gd name="T25" fmla="*/ T24 w 487"/>
                <a:gd name="T26" fmla="+- 0 1228 1015"/>
                <a:gd name="T27" fmla="*/ 1228 h 487"/>
                <a:gd name="T28" fmla="+- 0 1741 1741"/>
                <a:gd name="T29" fmla="*/ T28 w 487"/>
                <a:gd name="T30" fmla="+- 0 1248 1015"/>
                <a:gd name="T31" fmla="*/ 1248 h 487"/>
                <a:gd name="T32" fmla="+- 0 1741 1741"/>
                <a:gd name="T33" fmla="*/ T32 w 487"/>
                <a:gd name="T34" fmla="+- 0 1259 1015"/>
                <a:gd name="T35" fmla="*/ 1259 h 487"/>
                <a:gd name="T36" fmla="+- 0 1753 1741"/>
                <a:gd name="T37" fmla="*/ T36 w 487"/>
                <a:gd name="T38" fmla="+- 0 1336 1015"/>
                <a:gd name="T39" fmla="*/ 1336 h 487"/>
                <a:gd name="T40" fmla="+- 0 1788 1741"/>
                <a:gd name="T41" fmla="*/ T40 w 487"/>
                <a:gd name="T42" fmla="+- 0 1402 1015"/>
                <a:gd name="T43" fmla="*/ 1402 h 487"/>
                <a:gd name="T44" fmla="+- 0 1840 1741"/>
                <a:gd name="T45" fmla="*/ T44 w 487"/>
                <a:gd name="T46" fmla="+- 0 1455 1015"/>
                <a:gd name="T47" fmla="*/ 1455 h 487"/>
                <a:gd name="T48" fmla="+- 0 1907 1741"/>
                <a:gd name="T49" fmla="*/ T48 w 487"/>
                <a:gd name="T50" fmla="+- 0 1490 1015"/>
                <a:gd name="T51" fmla="*/ 1490 h 487"/>
                <a:gd name="T52" fmla="+- 0 1984 1741"/>
                <a:gd name="T53" fmla="*/ T52 w 487"/>
                <a:gd name="T54" fmla="+- 0 1502 1015"/>
                <a:gd name="T55" fmla="*/ 1502 h 487"/>
                <a:gd name="T56" fmla="+- 0 1995 1741"/>
                <a:gd name="T57" fmla="*/ T56 w 487"/>
                <a:gd name="T58" fmla="+- 0 1502 1015"/>
                <a:gd name="T59" fmla="*/ 1502 h 487"/>
                <a:gd name="T60" fmla="+- 0 2086 1741"/>
                <a:gd name="T61" fmla="*/ T60 w 487"/>
                <a:gd name="T62" fmla="+- 0 1480 1015"/>
                <a:gd name="T63" fmla="*/ 1480 h 487"/>
                <a:gd name="T64" fmla="+- 0 2146 1741"/>
                <a:gd name="T65" fmla="*/ T64 w 487"/>
                <a:gd name="T66" fmla="+- 0 1440 1015"/>
                <a:gd name="T67" fmla="*/ 1440 h 487"/>
                <a:gd name="T68" fmla="+- 0 2192 1741"/>
                <a:gd name="T69" fmla="*/ T68 w 487"/>
                <a:gd name="T70" fmla="+- 0 1385 1015"/>
                <a:gd name="T71" fmla="*/ 1385 h 487"/>
                <a:gd name="T72" fmla="+- 0 2220 1741"/>
                <a:gd name="T73" fmla="*/ T72 w 487"/>
                <a:gd name="T74" fmla="+- 0 1319 1015"/>
                <a:gd name="T75" fmla="*/ 1319 h 487"/>
                <a:gd name="T76" fmla="+- 0 2228 1741"/>
                <a:gd name="T77" fmla="*/ T76 w 487"/>
                <a:gd name="T78" fmla="+- 0 1259 1015"/>
                <a:gd name="T79" fmla="*/ 1259 h 487"/>
                <a:gd name="T80" fmla="+- 0 2227 1741"/>
                <a:gd name="T81" fmla="*/ T80 w 487"/>
                <a:gd name="T82" fmla="+- 0 1243 1015"/>
                <a:gd name="T83" fmla="*/ 1243 h 487"/>
                <a:gd name="T84" fmla="+- 0 2192 1741"/>
                <a:gd name="T85" fmla="*/ T84 w 487"/>
                <a:gd name="T86" fmla="+- 0 1132 1015"/>
                <a:gd name="T87" fmla="*/ 1132 h 487"/>
                <a:gd name="T88" fmla="+- 0 2146 1741"/>
                <a:gd name="T89" fmla="*/ T88 w 487"/>
                <a:gd name="T90" fmla="+- 0 1077 1015"/>
                <a:gd name="T91" fmla="*/ 1077 h 487"/>
                <a:gd name="T92" fmla="+- 0 2086 1741"/>
                <a:gd name="T93" fmla="*/ T92 w 487"/>
                <a:gd name="T94" fmla="+- 0 1037 1015"/>
                <a:gd name="T95" fmla="*/ 1037 h 487"/>
                <a:gd name="T96" fmla="+- 0 2015 1741"/>
                <a:gd name="T97" fmla="*/ T96 w 487"/>
                <a:gd name="T98" fmla="+- 0 1017 1015"/>
                <a:gd name="T99" fmla="*/ 1017 h 487"/>
                <a:gd name="T100" fmla="+- 0 1995 1741"/>
                <a:gd name="T101" fmla="*/ T100 w 487"/>
                <a:gd name="T102" fmla="+- 0 1015 1015"/>
                <a:gd name="T103" fmla="*/ 1015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Lst>
              <a:rect l="0" t="0" r="r" b="b"/>
              <a:pathLst>
                <a:path w="487" h="487">
                  <a:moveTo>
                    <a:pt x="254" y="0"/>
                  </a:moveTo>
                  <a:lnTo>
                    <a:pt x="243" y="0"/>
                  </a:lnTo>
                  <a:lnTo>
                    <a:pt x="172" y="11"/>
                  </a:lnTo>
                  <a:lnTo>
                    <a:pt x="109" y="40"/>
                  </a:lnTo>
                  <a:lnTo>
                    <a:pt x="58" y="86"/>
                  </a:lnTo>
                  <a:lnTo>
                    <a:pt x="21" y="144"/>
                  </a:lnTo>
                  <a:lnTo>
                    <a:pt x="2" y="213"/>
                  </a:lnTo>
                  <a:lnTo>
                    <a:pt x="0" y="233"/>
                  </a:lnTo>
                  <a:lnTo>
                    <a:pt x="0" y="244"/>
                  </a:lnTo>
                  <a:lnTo>
                    <a:pt x="12" y="321"/>
                  </a:lnTo>
                  <a:lnTo>
                    <a:pt x="47" y="387"/>
                  </a:lnTo>
                  <a:lnTo>
                    <a:pt x="99" y="440"/>
                  </a:lnTo>
                  <a:lnTo>
                    <a:pt x="166" y="475"/>
                  </a:lnTo>
                  <a:lnTo>
                    <a:pt x="243" y="487"/>
                  </a:lnTo>
                  <a:lnTo>
                    <a:pt x="254" y="487"/>
                  </a:lnTo>
                  <a:lnTo>
                    <a:pt x="345" y="465"/>
                  </a:lnTo>
                  <a:lnTo>
                    <a:pt x="405" y="425"/>
                  </a:lnTo>
                  <a:lnTo>
                    <a:pt x="451" y="370"/>
                  </a:lnTo>
                  <a:lnTo>
                    <a:pt x="479" y="304"/>
                  </a:lnTo>
                  <a:lnTo>
                    <a:pt x="487" y="244"/>
                  </a:lnTo>
                  <a:lnTo>
                    <a:pt x="486" y="228"/>
                  </a:lnTo>
                  <a:lnTo>
                    <a:pt x="451" y="117"/>
                  </a:lnTo>
                  <a:lnTo>
                    <a:pt x="405" y="62"/>
                  </a:lnTo>
                  <a:lnTo>
                    <a:pt x="345" y="22"/>
                  </a:lnTo>
                  <a:lnTo>
                    <a:pt x="274" y="2"/>
                  </a:lnTo>
                  <a:lnTo>
                    <a:pt x="254"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2301" y="144"/>
              <a:ext cx="257" cy="31"/>
            </a:xfrm>
            <a:custGeom>
              <a:avLst/>
              <a:gdLst>
                <a:gd name="T0" fmla="+- 0 2557 2301"/>
                <a:gd name="T1" fmla="*/ T0 w 257"/>
                <a:gd name="T2" fmla="+- 0 144 144"/>
                <a:gd name="T3" fmla="*/ 144 h 31"/>
                <a:gd name="T4" fmla="+- 0 2301 2301"/>
                <a:gd name="T5" fmla="*/ T4 w 257"/>
                <a:gd name="T6" fmla="+- 0 144 144"/>
                <a:gd name="T7" fmla="*/ 144 h 31"/>
                <a:gd name="T8" fmla="+- 0 2303 2301"/>
                <a:gd name="T9" fmla="*/ T8 w 257"/>
                <a:gd name="T10" fmla="+- 0 155 144"/>
                <a:gd name="T11" fmla="*/ 155 h 31"/>
                <a:gd name="T12" fmla="+- 0 2304 2301"/>
                <a:gd name="T13" fmla="*/ T12 w 257"/>
                <a:gd name="T14" fmla="+- 0 165 144"/>
                <a:gd name="T15" fmla="*/ 165 h 31"/>
                <a:gd name="T16" fmla="+- 0 2305 2301"/>
                <a:gd name="T17" fmla="*/ T16 w 257"/>
                <a:gd name="T18" fmla="+- 0 175 144"/>
                <a:gd name="T19" fmla="*/ 175 h 31"/>
                <a:gd name="T20" fmla="+- 0 2550 2301"/>
                <a:gd name="T21" fmla="*/ T20 w 257"/>
                <a:gd name="T22" fmla="+- 0 175 144"/>
                <a:gd name="T23" fmla="*/ 175 h 31"/>
                <a:gd name="T24" fmla="+- 0 2551 2301"/>
                <a:gd name="T25" fmla="*/ T24 w 257"/>
                <a:gd name="T26" fmla="+- 0 165 144"/>
                <a:gd name="T27" fmla="*/ 165 h 31"/>
                <a:gd name="T28" fmla="+- 0 2553 2301"/>
                <a:gd name="T29" fmla="*/ T28 w 257"/>
                <a:gd name="T30" fmla="+- 0 154 144"/>
                <a:gd name="T31" fmla="*/ 154 h 31"/>
                <a:gd name="T32" fmla="+- 0 2557 2301"/>
                <a:gd name="T33" fmla="*/ T32 w 257"/>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57" h="31">
                  <a:moveTo>
                    <a:pt x="256" y="0"/>
                  </a:moveTo>
                  <a:lnTo>
                    <a:pt x="0" y="0"/>
                  </a:lnTo>
                  <a:lnTo>
                    <a:pt x="2" y="11"/>
                  </a:lnTo>
                  <a:lnTo>
                    <a:pt x="3" y="21"/>
                  </a:lnTo>
                  <a:lnTo>
                    <a:pt x="4" y="31"/>
                  </a:lnTo>
                  <a:lnTo>
                    <a:pt x="249" y="31"/>
                  </a:lnTo>
                  <a:lnTo>
                    <a:pt x="250" y="21"/>
                  </a:lnTo>
                  <a:lnTo>
                    <a:pt x="252" y="10"/>
                  </a:lnTo>
                  <a:lnTo>
                    <a:pt x="256"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1546" y="144"/>
              <a:ext cx="121" cy="31"/>
            </a:xfrm>
            <a:custGeom>
              <a:avLst/>
              <a:gdLst>
                <a:gd name="T0" fmla="+- 0 1667 1546"/>
                <a:gd name="T1" fmla="*/ T0 w 121"/>
                <a:gd name="T2" fmla="+- 0 144 144"/>
                <a:gd name="T3" fmla="*/ 144 h 31"/>
                <a:gd name="T4" fmla="+- 0 1546 1546"/>
                <a:gd name="T5" fmla="*/ T4 w 121"/>
                <a:gd name="T6" fmla="+- 0 144 144"/>
                <a:gd name="T7" fmla="*/ 144 h 31"/>
                <a:gd name="T8" fmla="+- 0 1548 1546"/>
                <a:gd name="T9" fmla="*/ T8 w 121"/>
                <a:gd name="T10" fmla="+- 0 155 144"/>
                <a:gd name="T11" fmla="*/ 155 h 31"/>
                <a:gd name="T12" fmla="+- 0 1549 1546"/>
                <a:gd name="T13" fmla="*/ T12 w 121"/>
                <a:gd name="T14" fmla="+- 0 165 144"/>
                <a:gd name="T15" fmla="*/ 165 h 31"/>
                <a:gd name="T16" fmla="+- 0 1549 1546"/>
                <a:gd name="T17" fmla="*/ T16 w 121"/>
                <a:gd name="T18" fmla="+- 0 175 144"/>
                <a:gd name="T19" fmla="*/ 175 h 31"/>
                <a:gd name="T20" fmla="+- 0 1663 1546"/>
                <a:gd name="T21" fmla="*/ T20 w 121"/>
                <a:gd name="T22" fmla="+- 0 175 144"/>
                <a:gd name="T23" fmla="*/ 175 h 31"/>
                <a:gd name="T24" fmla="+- 0 1664 1546"/>
                <a:gd name="T25" fmla="*/ T24 w 121"/>
                <a:gd name="T26" fmla="+- 0 165 144"/>
                <a:gd name="T27" fmla="*/ 165 h 31"/>
                <a:gd name="T28" fmla="+- 0 1665 1546"/>
                <a:gd name="T29" fmla="*/ T28 w 121"/>
                <a:gd name="T30" fmla="+- 0 155 144"/>
                <a:gd name="T31" fmla="*/ 155 h 31"/>
                <a:gd name="T32" fmla="+- 0 1667 1546"/>
                <a:gd name="T33" fmla="*/ T32 w 121"/>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21" h="31">
                  <a:moveTo>
                    <a:pt x="121" y="0"/>
                  </a:moveTo>
                  <a:lnTo>
                    <a:pt x="0" y="0"/>
                  </a:lnTo>
                  <a:lnTo>
                    <a:pt x="2" y="11"/>
                  </a:lnTo>
                  <a:lnTo>
                    <a:pt x="3" y="21"/>
                  </a:lnTo>
                  <a:lnTo>
                    <a:pt x="3" y="31"/>
                  </a:lnTo>
                  <a:lnTo>
                    <a:pt x="117" y="31"/>
                  </a:lnTo>
                  <a:lnTo>
                    <a:pt x="118" y="21"/>
                  </a:lnTo>
                  <a:lnTo>
                    <a:pt x="119" y="11"/>
                  </a:lnTo>
                  <a:lnTo>
                    <a:pt x="12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662" y="0"/>
              <a:ext cx="643" cy="519"/>
            </a:xfrm>
            <a:custGeom>
              <a:avLst/>
              <a:gdLst>
                <a:gd name="T0" fmla="+- 0 2238 1663"/>
                <a:gd name="T1" fmla="*/ T0 w 643"/>
                <a:gd name="T2" fmla="*/ 0 h 519"/>
                <a:gd name="T3" fmla="+- 0 1731 1663"/>
                <a:gd name="T4" fmla="*/ T3 w 643"/>
                <a:gd name="T5" fmla="*/ 0 h 519"/>
                <a:gd name="T6" fmla="+- 0 1708 1663"/>
                <a:gd name="T7" fmla="*/ T6 w 643"/>
                <a:gd name="T8" fmla="*/ 32 h 519"/>
                <a:gd name="T9" fmla="+- 0 1676 1663"/>
                <a:gd name="T10" fmla="*/ T9 w 643"/>
                <a:gd name="T11" fmla="*/ 105 h 519"/>
                <a:gd name="T12" fmla="+- 0 1664 1663"/>
                <a:gd name="T13" fmla="*/ T12 w 643"/>
                <a:gd name="T14" fmla="*/ 165 h 519"/>
                <a:gd name="T15" fmla="+- 0 1663 1663"/>
                <a:gd name="T16" fmla="*/ T15 w 643"/>
                <a:gd name="T17" fmla="*/ 190 h 519"/>
                <a:gd name="T18" fmla="+- 0 1663 1663"/>
                <a:gd name="T19" fmla="*/ T18 w 643"/>
                <a:gd name="T20" fmla="*/ 197 h 519"/>
                <a:gd name="T21" fmla="+- 0 1671 1663"/>
                <a:gd name="T22" fmla="*/ T21 w 643"/>
                <a:gd name="T23" fmla="*/ 271 h 519"/>
                <a:gd name="T24" fmla="+- 0 1695 1663"/>
                <a:gd name="T25" fmla="*/ T24 w 643"/>
                <a:gd name="T26" fmla="*/ 339 h 519"/>
                <a:gd name="T27" fmla="+- 0 1733 1663"/>
                <a:gd name="T28" fmla="*/ T27 w 643"/>
                <a:gd name="T29" fmla="*/ 398 h 519"/>
                <a:gd name="T30" fmla="+- 0 1783 1663"/>
                <a:gd name="T31" fmla="*/ T30 w 643"/>
                <a:gd name="T32" fmla="*/ 448 h 519"/>
                <a:gd name="T33" fmla="+- 0 1843 1663"/>
                <a:gd name="T34" fmla="*/ T33 w 643"/>
                <a:gd name="T35" fmla="*/ 486 h 519"/>
                <a:gd name="T36" fmla="+- 0 1910 1663"/>
                <a:gd name="T37" fmla="*/ T36 w 643"/>
                <a:gd name="T38" fmla="*/ 510 h 519"/>
                <a:gd name="T39" fmla="+- 0 1984 1663"/>
                <a:gd name="T40" fmla="*/ T39 w 643"/>
                <a:gd name="T41" fmla="*/ 519 h 519"/>
                <a:gd name="T42" fmla="+- 0 1994 1663"/>
                <a:gd name="T43" fmla="*/ T42 w 643"/>
                <a:gd name="T44" fmla="*/ 519 h 519"/>
                <a:gd name="T45" fmla="+- 0 2093 1663"/>
                <a:gd name="T46" fmla="*/ T45 w 643"/>
                <a:gd name="T47" fmla="*/ 500 h 519"/>
                <a:gd name="T48" fmla="+- 0 2163 1663"/>
                <a:gd name="T49" fmla="*/ T48 w 643"/>
                <a:gd name="T50" fmla="*/ 465 h 519"/>
                <a:gd name="T51" fmla="+- 0 2221 1663"/>
                <a:gd name="T52" fmla="*/ T51 w 643"/>
                <a:gd name="T53" fmla="*/ 414 h 519"/>
                <a:gd name="T54" fmla="+- 0 2266 1663"/>
                <a:gd name="T55" fmla="*/ T54 w 643"/>
                <a:gd name="T56" fmla="*/ 351 h 519"/>
                <a:gd name="T57" fmla="+- 0 2295 1663"/>
                <a:gd name="T58" fmla="*/ T57 w 643"/>
                <a:gd name="T59" fmla="*/ 278 h 519"/>
                <a:gd name="T60" fmla="+- 0 2305 1663"/>
                <a:gd name="T61" fmla="*/ T60 w 643"/>
                <a:gd name="T62" fmla="*/ 197 h 519"/>
                <a:gd name="T63" fmla="+- 0 2305 1663"/>
                <a:gd name="T64" fmla="*/ T63 w 643"/>
                <a:gd name="T65" fmla="*/ 190 h 519"/>
                <a:gd name="T66" fmla="+- 0 2292 1663"/>
                <a:gd name="T67" fmla="*/ T66 w 643"/>
                <a:gd name="T68" fmla="*/ 105 h 519"/>
                <a:gd name="T69" fmla="+- 0 2260 1663"/>
                <a:gd name="T70" fmla="*/ T69 w 643"/>
                <a:gd name="T71" fmla="*/ 32 h 519"/>
                <a:gd name="T72" fmla="+- 0 2238 1663"/>
                <a:gd name="T73" fmla="*/ T72 w 643"/>
                <a:gd name="T74" fmla="*/ 0 h 5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 ang="0">
                  <a:pos x="T61" y="T62"/>
                </a:cxn>
                <a:cxn ang="0">
                  <a:pos x="T64" y="T65"/>
                </a:cxn>
                <a:cxn ang="0">
                  <a:pos x="T67" y="T68"/>
                </a:cxn>
                <a:cxn ang="0">
                  <a:pos x="T70" y="T71"/>
                </a:cxn>
                <a:cxn ang="0">
                  <a:pos x="T73" y="T74"/>
                </a:cxn>
              </a:cxnLst>
              <a:rect l="0" t="0" r="r" b="b"/>
              <a:pathLst>
                <a:path w="643" h="519">
                  <a:moveTo>
                    <a:pt x="575" y="0"/>
                  </a:moveTo>
                  <a:lnTo>
                    <a:pt x="68" y="0"/>
                  </a:lnTo>
                  <a:lnTo>
                    <a:pt x="45" y="32"/>
                  </a:lnTo>
                  <a:lnTo>
                    <a:pt x="13" y="105"/>
                  </a:lnTo>
                  <a:lnTo>
                    <a:pt x="1" y="165"/>
                  </a:lnTo>
                  <a:lnTo>
                    <a:pt x="0" y="190"/>
                  </a:lnTo>
                  <a:lnTo>
                    <a:pt x="0" y="197"/>
                  </a:lnTo>
                  <a:lnTo>
                    <a:pt x="8" y="271"/>
                  </a:lnTo>
                  <a:lnTo>
                    <a:pt x="32" y="339"/>
                  </a:lnTo>
                  <a:lnTo>
                    <a:pt x="70" y="398"/>
                  </a:lnTo>
                  <a:lnTo>
                    <a:pt x="120" y="448"/>
                  </a:lnTo>
                  <a:lnTo>
                    <a:pt x="180" y="486"/>
                  </a:lnTo>
                  <a:lnTo>
                    <a:pt x="247" y="510"/>
                  </a:lnTo>
                  <a:lnTo>
                    <a:pt x="321" y="519"/>
                  </a:lnTo>
                  <a:lnTo>
                    <a:pt x="331" y="519"/>
                  </a:lnTo>
                  <a:lnTo>
                    <a:pt x="430" y="500"/>
                  </a:lnTo>
                  <a:lnTo>
                    <a:pt x="500" y="465"/>
                  </a:lnTo>
                  <a:lnTo>
                    <a:pt x="558" y="414"/>
                  </a:lnTo>
                  <a:lnTo>
                    <a:pt x="603" y="351"/>
                  </a:lnTo>
                  <a:lnTo>
                    <a:pt x="632" y="278"/>
                  </a:lnTo>
                  <a:lnTo>
                    <a:pt x="642" y="197"/>
                  </a:lnTo>
                  <a:lnTo>
                    <a:pt x="642" y="190"/>
                  </a:lnTo>
                  <a:lnTo>
                    <a:pt x="629" y="105"/>
                  </a:lnTo>
                  <a:lnTo>
                    <a:pt x="597" y="32"/>
                  </a:lnTo>
                  <a:lnTo>
                    <a:pt x="575"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AutoShape 366"/>
            <p:cNvSpPr>
              <a:spLocks/>
            </p:cNvSpPr>
            <p:nvPr/>
          </p:nvSpPr>
          <p:spPr bwMode="auto">
            <a:xfrm>
              <a:off x="1984" y="2675"/>
              <a:ext cx="31" cy="587"/>
            </a:xfrm>
            <a:custGeom>
              <a:avLst/>
              <a:gdLst>
                <a:gd name="T0" fmla="+- 0 1984 1984"/>
                <a:gd name="T1" fmla="*/ T0 w 31"/>
                <a:gd name="T2" fmla="+- 0 2676 2676"/>
                <a:gd name="T3" fmla="*/ 2676 h 587"/>
                <a:gd name="T4" fmla="+- 0 1984 1984"/>
                <a:gd name="T5" fmla="*/ T4 w 31"/>
                <a:gd name="T6" fmla="+- 0 3259 2676"/>
                <a:gd name="T7" fmla="*/ 3259 h 587"/>
                <a:gd name="T8" fmla="+- 0 1995 1984"/>
                <a:gd name="T9" fmla="*/ T8 w 31"/>
                <a:gd name="T10" fmla="+- 0 3259 2676"/>
                <a:gd name="T11" fmla="*/ 3259 h 587"/>
                <a:gd name="T12" fmla="+- 0 2005 1984"/>
                <a:gd name="T13" fmla="*/ T12 w 31"/>
                <a:gd name="T14" fmla="+- 0 3260 2676"/>
                <a:gd name="T15" fmla="*/ 3260 h 587"/>
                <a:gd name="T16" fmla="+- 0 2015 1984"/>
                <a:gd name="T17" fmla="*/ T16 w 31"/>
                <a:gd name="T18" fmla="+- 0 3263 2676"/>
                <a:gd name="T19" fmla="*/ 3263 h 587"/>
                <a:gd name="T20" fmla="+- 0 2015 1984"/>
                <a:gd name="T21" fmla="*/ T20 w 31"/>
                <a:gd name="T22" fmla="+- 0 2677 2676"/>
                <a:gd name="T23" fmla="*/ 2677 h 587"/>
                <a:gd name="T24" fmla="+- 0 1994 1984"/>
                <a:gd name="T25" fmla="*/ T24 w 31"/>
                <a:gd name="T26" fmla="+- 0 2677 2676"/>
                <a:gd name="T27" fmla="*/ 2677 h 587"/>
                <a:gd name="T28" fmla="+- 0 1984 1984"/>
                <a:gd name="T29" fmla="*/ T28 w 31"/>
                <a:gd name="T30" fmla="+- 0 2676 2676"/>
                <a:gd name="T31" fmla="*/ 2676 h 587"/>
                <a:gd name="T32" fmla="+- 0 2015 1984"/>
                <a:gd name="T33" fmla="*/ T32 w 31"/>
                <a:gd name="T34" fmla="+- 0 2676 2676"/>
                <a:gd name="T35" fmla="*/ 2676 h 587"/>
                <a:gd name="T36" fmla="+- 0 2010 1984"/>
                <a:gd name="T37" fmla="*/ T36 w 31"/>
                <a:gd name="T38" fmla="+- 0 2676 2676"/>
                <a:gd name="T39" fmla="*/ 2676 h 587"/>
                <a:gd name="T40" fmla="+- 0 2004 1984"/>
                <a:gd name="T41" fmla="*/ T40 w 31"/>
                <a:gd name="T42" fmla="+- 0 2677 2676"/>
                <a:gd name="T43" fmla="*/ 2677 h 587"/>
                <a:gd name="T44" fmla="+- 0 2015 1984"/>
                <a:gd name="T45" fmla="*/ T44 w 31"/>
                <a:gd name="T46" fmla="+- 0 2677 2676"/>
                <a:gd name="T47" fmla="*/ 2677 h 587"/>
                <a:gd name="T48" fmla="+- 0 2015 1984"/>
                <a:gd name="T49" fmla="*/ T48 w 31"/>
                <a:gd name="T50" fmla="+- 0 2676 2676"/>
                <a:gd name="T51" fmla="*/ 2676 h 5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31" h="587">
                  <a:moveTo>
                    <a:pt x="0" y="0"/>
                  </a:moveTo>
                  <a:lnTo>
                    <a:pt x="0" y="583"/>
                  </a:lnTo>
                  <a:lnTo>
                    <a:pt x="11" y="583"/>
                  </a:lnTo>
                  <a:lnTo>
                    <a:pt x="21" y="584"/>
                  </a:lnTo>
                  <a:lnTo>
                    <a:pt x="31" y="587"/>
                  </a:lnTo>
                  <a:lnTo>
                    <a:pt x="31" y="1"/>
                  </a:lnTo>
                  <a:lnTo>
                    <a:pt x="10" y="1"/>
                  </a:lnTo>
                  <a:lnTo>
                    <a:pt x="0" y="0"/>
                  </a:lnTo>
                  <a:close/>
                  <a:moveTo>
                    <a:pt x="31" y="0"/>
                  </a:moveTo>
                  <a:lnTo>
                    <a:pt x="26" y="0"/>
                  </a:lnTo>
                  <a:lnTo>
                    <a:pt x="20" y="1"/>
                  </a:lnTo>
                  <a:lnTo>
                    <a:pt x="31" y="1"/>
                  </a:lnTo>
                  <a:lnTo>
                    <a:pt x="3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51" name="Picture 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19" y="2319"/>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5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1" y="3258"/>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3" name="Line 369"/>
            <p:cNvCxnSpPr>
              <a:cxnSpLocks noChangeShapeType="1"/>
            </p:cNvCxnSpPr>
            <p:nvPr/>
          </p:nvCxnSpPr>
          <p:spPr bwMode="auto">
            <a:xfrm>
              <a:off x="2687" y="306"/>
              <a:ext cx="0" cy="525"/>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4" name="Line 370"/>
            <p:cNvCxnSpPr>
              <a:cxnSpLocks noChangeShapeType="1"/>
            </p:cNvCxnSpPr>
            <p:nvPr/>
          </p:nvCxnSpPr>
          <p:spPr bwMode="auto">
            <a:xfrm>
              <a:off x="2687" y="2553"/>
              <a:ext cx="0" cy="49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5" name="Line 371"/>
            <p:cNvCxnSpPr>
              <a:cxnSpLocks noChangeShapeType="1"/>
            </p:cNvCxnSpPr>
            <p:nvPr/>
          </p:nvCxnSpPr>
          <p:spPr bwMode="auto">
            <a:xfrm>
              <a:off x="2691" y="2553"/>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6" name="Line 372"/>
            <p:cNvCxnSpPr>
              <a:cxnSpLocks noChangeShapeType="1"/>
            </p:cNvCxnSpPr>
            <p:nvPr/>
          </p:nvCxnSpPr>
          <p:spPr bwMode="auto">
            <a:xfrm>
              <a:off x="2691" y="1071"/>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7" name="Line 373"/>
            <p:cNvCxnSpPr>
              <a:cxnSpLocks noChangeShapeType="1"/>
            </p:cNvCxnSpPr>
            <p:nvPr/>
          </p:nvCxnSpPr>
          <p:spPr bwMode="auto">
            <a:xfrm>
              <a:off x="2687" y="863"/>
              <a:ext cx="0" cy="20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8" name="Line 374"/>
            <p:cNvCxnSpPr>
              <a:cxnSpLocks noChangeShapeType="1"/>
            </p:cNvCxnSpPr>
            <p:nvPr/>
          </p:nvCxnSpPr>
          <p:spPr bwMode="auto">
            <a:xfrm>
              <a:off x="2691" y="206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9" name="Line 375"/>
            <p:cNvCxnSpPr>
              <a:cxnSpLocks noChangeShapeType="1"/>
            </p:cNvCxnSpPr>
            <p:nvPr/>
          </p:nvCxnSpPr>
          <p:spPr bwMode="auto">
            <a:xfrm>
              <a:off x="2687" y="1427"/>
              <a:ext cx="0" cy="640"/>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0" name="Line 376"/>
            <p:cNvCxnSpPr>
              <a:cxnSpLocks noChangeShapeType="1"/>
            </p:cNvCxnSpPr>
            <p:nvPr/>
          </p:nvCxnSpPr>
          <p:spPr bwMode="auto">
            <a:xfrm>
              <a:off x="2691" y="142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sp>
          <p:nvSpPr>
            <p:cNvPr id="61" name="Freeform 60"/>
            <p:cNvSpPr>
              <a:spLocks/>
            </p:cNvSpPr>
            <p:nvPr/>
          </p:nvSpPr>
          <p:spPr bwMode="auto">
            <a:xfrm>
              <a:off x="2441" y="2066"/>
              <a:ext cx="487" cy="487"/>
            </a:xfrm>
            <a:custGeom>
              <a:avLst/>
              <a:gdLst>
                <a:gd name="T0" fmla="+- 0 2691 2442"/>
                <a:gd name="T1" fmla="*/ T0 w 487"/>
                <a:gd name="T2" fmla="+- 0 2066 2066"/>
                <a:gd name="T3" fmla="*/ 2066 h 487"/>
                <a:gd name="T4" fmla="+- 0 2681 2442"/>
                <a:gd name="T5" fmla="*/ T4 w 487"/>
                <a:gd name="T6" fmla="+- 0 2066 2066"/>
                <a:gd name="T7" fmla="*/ 2066 h 487"/>
                <a:gd name="T8" fmla="+- 0 2676 2442"/>
                <a:gd name="T9" fmla="*/ T8 w 487"/>
                <a:gd name="T10" fmla="+- 0 2067 2066"/>
                <a:gd name="T11" fmla="*/ 2067 h 487"/>
                <a:gd name="T12" fmla="+- 0 2671 2442"/>
                <a:gd name="T13" fmla="*/ T12 w 487"/>
                <a:gd name="T14" fmla="+- 0 2067 2066"/>
                <a:gd name="T15" fmla="*/ 2067 h 487"/>
                <a:gd name="T16" fmla="+- 0 2598 2442"/>
                <a:gd name="T17" fmla="*/ T16 w 487"/>
                <a:gd name="T18" fmla="+- 0 2083 2066"/>
                <a:gd name="T19" fmla="*/ 2083 h 487"/>
                <a:gd name="T20" fmla="+- 0 2535 2442"/>
                <a:gd name="T21" fmla="*/ T20 w 487"/>
                <a:gd name="T22" fmla="+- 0 2119 2066"/>
                <a:gd name="T23" fmla="*/ 2119 h 487"/>
                <a:gd name="T24" fmla="+- 0 2486 2442"/>
                <a:gd name="T25" fmla="*/ T24 w 487"/>
                <a:gd name="T26" fmla="+- 0 2171 2066"/>
                <a:gd name="T27" fmla="*/ 2171 h 487"/>
                <a:gd name="T28" fmla="+- 0 2454 2442"/>
                <a:gd name="T29" fmla="*/ T28 w 487"/>
                <a:gd name="T30" fmla="+- 0 2236 2066"/>
                <a:gd name="T31" fmla="*/ 2236 h 487"/>
                <a:gd name="T32" fmla="+- 0 2442 2442"/>
                <a:gd name="T33" fmla="*/ T32 w 487"/>
                <a:gd name="T34" fmla="+- 0 2310 2066"/>
                <a:gd name="T35" fmla="*/ 2310 h 487"/>
                <a:gd name="T36" fmla="+- 0 2454 2442"/>
                <a:gd name="T37" fmla="*/ T36 w 487"/>
                <a:gd name="T38" fmla="+- 0 2384 2066"/>
                <a:gd name="T39" fmla="*/ 2384 h 487"/>
                <a:gd name="T40" fmla="+- 0 2486 2442"/>
                <a:gd name="T41" fmla="*/ T40 w 487"/>
                <a:gd name="T42" fmla="+- 0 2449 2066"/>
                <a:gd name="T43" fmla="*/ 2449 h 487"/>
                <a:gd name="T44" fmla="+- 0 2535 2442"/>
                <a:gd name="T45" fmla="*/ T44 w 487"/>
                <a:gd name="T46" fmla="+- 0 2501 2066"/>
                <a:gd name="T47" fmla="*/ 2501 h 487"/>
                <a:gd name="T48" fmla="+- 0 2598 2442"/>
                <a:gd name="T49" fmla="*/ T48 w 487"/>
                <a:gd name="T50" fmla="+- 0 2537 2066"/>
                <a:gd name="T51" fmla="*/ 2537 h 487"/>
                <a:gd name="T52" fmla="+- 0 2671 2442"/>
                <a:gd name="T53" fmla="*/ T52 w 487"/>
                <a:gd name="T54" fmla="+- 0 2553 2066"/>
                <a:gd name="T55" fmla="*/ 2553 h 487"/>
                <a:gd name="T56" fmla="+- 0 2676 2442"/>
                <a:gd name="T57" fmla="*/ T56 w 487"/>
                <a:gd name="T58" fmla="+- 0 2553 2066"/>
                <a:gd name="T59" fmla="*/ 2553 h 487"/>
                <a:gd name="T60" fmla="+- 0 2681 2442"/>
                <a:gd name="T61" fmla="*/ T60 w 487"/>
                <a:gd name="T62" fmla="+- 0 2553 2066"/>
                <a:gd name="T63" fmla="*/ 2553 h 487"/>
                <a:gd name="T64" fmla="+- 0 2691 2442"/>
                <a:gd name="T65" fmla="*/ T64 w 487"/>
                <a:gd name="T66" fmla="+- 0 2553 2066"/>
                <a:gd name="T67" fmla="*/ 2553 h 487"/>
                <a:gd name="T68" fmla="+- 0 2697 2442"/>
                <a:gd name="T69" fmla="*/ T68 w 487"/>
                <a:gd name="T70" fmla="+- 0 2553 2066"/>
                <a:gd name="T71" fmla="*/ 2553 h 487"/>
                <a:gd name="T72" fmla="+- 0 2702 2442"/>
                <a:gd name="T73" fmla="*/ T72 w 487"/>
                <a:gd name="T74" fmla="+- 0 2553 2066"/>
                <a:gd name="T75" fmla="*/ 2553 h 487"/>
                <a:gd name="T76" fmla="+- 0 2774 2442"/>
                <a:gd name="T77" fmla="*/ T76 w 487"/>
                <a:gd name="T78" fmla="+- 0 2537 2066"/>
                <a:gd name="T79" fmla="*/ 2537 h 487"/>
                <a:gd name="T80" fmla="+- 0 2837 2442"/>
                <a:gd name="T81" fmla="*/ T80 w 487"/>
                <a:gd name="T82" fmla="+- 0 2501 2066"/>
                <a:gd name="T83" fmla="*/ 2501 h 487"/>
                <a:gd name="T84" fmla="+- 0 2886 2442"/>
                <a:gd name="T85" fmla="*/ T84 w 487"/>
                <a:gd name="T86" fmla="+- 0 2449 2066"/>
                <a:gd name="T87" fmla="*/ 2449 h 487"/>
                <a:gd name="T88" fmla="+- 0 2918 2442"/>
                <a:gd name="T89" fmla="*/ T88 w 487"/>
                <a:gd name="T90" fmla="+- 0 2384 2066"/>
                <a:gd name="T91" fmla="*/ 2384 h 487"/>
                <a:gd name="T92" fmla="+- 0 2929 2442"/>
                <a:gd name="T93" fmla="*/ T92 w 487"/>
                <a:gd name="T94" fmla="+- 0 2310 2066"/>
                <a:gd name="T95" fmla="*/ 2310 h 487"/>
                <a:gd name="T96" fmla="+- 0 2918 2442"/>
                <a:gd name="T97" fmla="*/ T96 w 487"/>
                <a:gd name="T98" fmla="+- 0 2236 2066"/>
                <a:gd name="T99" fmla="*/ 2236 h 487"/>
                <a:gd name="T100" fmla="+- 0 2886 2442"/>
                <a:gd name="T101" fmla="*/ T100 w 487"/>
                <a:gd name="T102" fmla="+- 0 2171 2066"/>
                <a:gd name="T103" fmla="*/ 2171 h 487"/>
                <a:gd name="T104" fmla="+- 0 2837 2442"/>
                <a:gd name="T105" fmla="*/ T104 w 487"/>
                <a:gd name="T106" fmla="+- 0 2119 2066"/>
                <a:gd name="T107" fmla="*/ 2119 h 487"/>
                <a:gd name="T108" fmla="+- 0 2774 2442"/>
                <a:gd name="T109" fmla="*/ T108 w 487"/>
                <a:gd name="T110" fmla="+- 0 2083 2066"/>
                <a:gd name="T111" fmla="*/ 2083 h 487"/>
                <a:gd name="T112" fmla="+- 0 2702 2442"/>
                <a:gd name="T113" fmla="*/ T112 w 487"/>
                <a:gd name="T114" fmla="+- 0 2067 2066"/>
                <a:gd name="T115" fmla="*/ 2067 h 487"/>
                <a:gd name="T116" fmla="+- 0 2697 2442"/>
                <a:gd name="T117" fmla="*/ T116 w 487"/>
                <a:gd name="T118" fmla="+- 0 2067 2066"/>
                <a:gd name="T119" fmla="*/ 2067 h 487"/>
                <a:gd name="T120" fmla="+- 0 2691 2442"/>
                <a:gd name="T121" fmla="*/ T120 w 487"/>
                <a:gd name="T122" fmla="+- 0 2066 2066"/>
                <a:gd name="T123" fmla="*/ 2066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7" h="487">
                  <a:moveTo>
                    <a:pt x="249" y="0"/>
                  </a:moveTo>
                  <a:lnTo>
                    <a:pt x="239" y="0"/>
                  </a:lnTo>
                  <a:lnTo>
                    <a:pt x="234" y="1"/>
                  </a:lnTo>
                  <a:lnTo>
                    <a:pt x="229" y="1"/>
                  </a:lnTo>
                  <a:lnTo>
                    <a:pt x="156" y="17"/>
                  </a:lnTo>
                  <a:lnTo>
                    <a:pt x="93" y="53"/>
                  </a:lnTo>
                  <a:lnTo>
                    <a:pt x="44" y="105"/>
                  </a:lnTo>
                  <a:lnTo>
                    <a:pt x="12" y="170"/>
                  </a:lnTo>
                  <a:lnTo>
                    <a:pt x="0" y="244"/>
                  </a:lnTo>
                  <a:lnTo>
                    <a:pt x="12" y="318"/>
                  </a:lnTo>
                  <a:lnTo>
                    <a:pt x="44" y="383"/>
                  </a:lnTo>
                  <a:lnTo>
                    <a:pt x="93" y="435"/>
                  </a:lnTo>
                  <a:lnTo>
                    <a:pt x="156" y="471"/>
                  </a:lnTo>
                  <a:lnTo>
                    <a:pt x="229" y="487"/>
                  </a:lnTo>
                  <a:lnTo>
                    <a:pt x="234" y="487"/>
                  </a:lnTo>
                  <a:lnTo>
                    <a:pt x="239" y="487"/>
                  </a:lnTo>
                  <a:lnTo>
                    <a:pt x="249" y="487"/>
                  </a:lnTo>
                  <a:lnTo>
                    <a:pt x="255" y="487"/>
                  </a:lnTo>
                  <a:lnTo>
                    <a:pt x="260" y="487"/>
                  </a:lnTo>
                  <a:lnTo>
                    <a:pt x="332" y="471"/>
                  </a:lnTo>
                  <a:lnTo>
                    <a:pt x="395" y="435"/>
                  </a:lnTo>
                  <a:lnTo>
                    <a:pt x="444" y="383"/>
                  </a:lnTo>
                  <a:lnTo>
                    <a:pt x="476" y="318"/>
                  </a:lnTo>
                  <a:lnTo>
                    <a:pt x="487" y="244"/>
                  </a:lnTo>
                  <a:lnTo>
                    <a:pt x="476" y="170"/>
                  </a:lnTo>
                  <a:lnTo>
                    <a:pt x="444" y="105"/>
                  </a:lnTo>
                  <a:lnTo>
                    <a:pt x="395" y="53"/>
                  </a:lnTo>
                  <a:lnTo>
                    <a:pt x="332" y="17"/>
                  </a:lnTo>
                  <a:lnTo>
                    <a:pt x="260" y="1"/>
                  </a:lnTo>
                  <a:lnTo>
                    <a:pt x="255" y="1"/>
                  </a:lnTo>
                  <a:lnTo>
                    <a:pt x="249"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2349" y="3049"/>
              <a:ext cx="643" cy="643"/>
            </a:xfrm>
            <a:custGeom>
              <a:avLst/>
              <a:gdLst>
                <a:gd name="T0" fmla="+- 0 2682 2350"/>
                <a:gd name="T1" fmla="*/ T0 w 643"/>
                <a:gd name="T2" fmla="+- 0 3050 3050"/>
                <a:gd name="T3" fmla="*/ 3050 h 643"/>
                <a:gd name="T4" fmla="+- 0 2671 2350"/>
                <a:gd name="T5" fmla="*/ T4 w 643"/>
                <a:gd name="T6" fmla="+- 0 3050 3050"/>
                <a:gd name="T7" fmla="*/ 3050 h 643"/>
                <a:gd name="T8" fmla="+- 0 2597 2350"/>
                <a:gd name="T9" fmla="*/ T8 w 643"/>
                <a:gd name="T10" fmla="+- 0 3058 3050"/>
                <a:gd name="T11" fmla="*/ 3058 h 643"/>
                <a:gd name="T12" fmla="+- 0 2530 2350"/>
                <a:gd name="T13" fmla="*/ T12 w 643"/>
                <a:gd name="T14" fmla="+- 0 3082 3050"/>
                <a:gd name="T15" fmla="*/ 3082 h 643"/>
                <a:gd name="T16" fmla="+- 0 2470 2350"/>
                <a:gd name="T17" fmla="*/ T16 w 643"/>
                <a:gd name="T18" fmla="+- 0 3120 3050"/>
                <a:gd name="T19" fmla="*/ 3120 h 643"/>
                <a:gd name="T20" fmla="+- 0 2420 2350"/>
                <a:gd name="T21" fmla="*/ T20 w 643"/>
                <a:gd name="T22" fmla="+- 0 3170 3050"/>
                <a:gd name="T23" fmla="*/ 3170 h 643"/>
                <a:gd name="T24" fmla="+- 0 2382 2350"/>
                <a:gd name="T25" fmla="*/ T24 w 643"/>
                <a:gd name="T26" fmla="+- 0 3230 3050"/>
                <a:gd name="T27" fmla="*/ 3230 h 643"/>
                <a:gd name="T28" fmla="+- 0 2358 2350"/>
                <a:gd name="T29" fmla="*/ T28 w 643"/>
                <a:gd name="T30" fmla="+- 0 3297 3050"/>
                <a:gd name="T31" fmla="*/ 3297 h 643"/>
                <a:gd name="T32" fmla="+- 0 2350 2350"/>
                <a:gd name="T33" fmla="*/ T32 w 643"/>
                <a:gd name="T34" fmla="+- 0 3371 3050"/>
                <a:gd name="T35" fmla="*/ 3371 h 643"/>
                <a:gd name="T36" fmla="+- 0 2358 2350"/>
                <a:gd name="T37" fmla="*/ T36 w 643"/>
                <a:gd name="T38" fmla="+- 0 3445 3050"/>
                <a:gd name="T39" fmla="*/ 3445 h 643"/>
                <a:gd name="T40" fmla="+- 0 2382 2350"/>
                <a:gd name="T41" fmla="*/ T40 w 643"/>
                <a:gd name="T42" fmla="+- 0 3512 3050"/>
                <a:gd name="T43" fmla="*/ 3512 h 643"/>
                <a:gd name="T44" fmla="+- 0 2420 2350"/>
                <a:gd name="T45" fmla="*/ T44 w 643"/>
                <a:gd name="T46" fmla="+- 0 3572 3050"/>
                <a:gd name="T47" fmla="*/ 3572 h 643"/>
                <a:gd name="T48" fmla="+- 0 2470 2350"/>
                <a:gd name="T49" fmla="*/ T48 w 643"/>
                <a:gd name="T50" fmla="+- 0 3622 3050"/>
                <a:gd name="T51" fmla="*/ 3622 h 643"/>
                <a:gd name="T52" fmla="+- 0 2530 2350"/>
                <a:gd name="T53" fmla="*/ T52 w 643"/>
                <a:gd name="T54" fmla="+- 0 3660 3050"/>
                <a:gd name="T55" fmla="*/ 3660 h 643"/>
                <a:gd name="T56" fmla="+- 0 2597 2350"/>
                <a:gd name="T57" fmla="*/ T56 w 643"/>
                <a:gd name="T58" fmla="+- 0 3684 3050"/>
                <a:gd name="T59" fmla="*/ 3684 h 643"/>
                <a:gd name="T60" fmla="+- 0 2671 2350"/>
                <a:gd name="T61" fmla="*/ T60 w 643"/>
                <a:gd name="T62" fmla="+- 0 3693 3050"/>
                <a:gd name="T63" fmla="*/ 3693 h 643"/>
                <a:gd name="T64" fmla="+- 0 2745 2350"/>
                <a:gd name="T65" fmla="*/ T64 w 643"/>
                <a:gd name="T66" fmla="+- 0 3684 3050"/>
                <a:gd name="T67" fmla="*/ 3684 h 643"/>
                <a:gd name="T68" fmla="+- 0 2812 2350"/>
                <a:gd name="T69" fmla="*/ T68 w 643"/>
                <a:gd name="T70" fmla="+- 0 3660 3050"/>
                <a:gd name="T71" fmla="*/ 3660 h 643"/>
                <a:gd name="T72" fmla="+- 0 2872 2350"/>
                <a:gd name="T73" fmla="*/ T72 w 643"/>
                <a:gd name="T74" fmla="+- 0 3622 3050"/>
                <a:gd name="T75" fmla="*/ 3622 h 643"/>
                <a:gd name="T76" fmla="+- 0 2922 2350"/>
                <a:gd name="T77" fmla="*/ T76 w 643"/>
                <a:gd name="T78" fmla="+- 0 3572 3050"/>
                <a:gd name="T79" fmla="*/ 3572 h 643"/>
                <a:gd name="T80" fmla="+- 0 2960 2350"/>
                <a:gd name="T81" fmla="*/ T80 w 643"/>
                <a:gd name="T82" fmla="+- 0 3512 3050"/>
                <a:gd name="T83" fmla="*/ 3512 h 643"/>
                <a:gd name="T84" fmla="+- 0 2984 2350"/>
                <a:gd name="T85" fmla="*/ T84 w 643"/>
                <a:gd name="T86" fmla="+- 0 3445 3050"/>
                <a:gd name="T87" fmla="*/ 3445 h 643"/>
                <a:gd name="T88" fmla="+- 0 2993 2350"/>
                <a:gd name="T89" fmla="*/ T88 w 643"/>
                <a:gd name="T90" fmla="+- 0 3371 3050"/>
                <a:gd name="T91" fmla="*/ 3371 h 643"/>
                <a:gd name="T92" fmla="+- 0 2982 2350"/>
                <a:gd name="T93" fmla="*/ T92 w 643"/>
                <a:gd name="T94" fmla="+- 0 3290 3050"/>
                <a:gd name="T95" fmla="*/ 3290 h 643"/>
                <a:gd name="T96" fmla="+- 0 2953 2350"/>
                <a:gd name="T97" fmla="*/ T96 w 643"/>
                <a:gd name="T98" fmla="+- 0 3217 3050"/>
                <a:gd name="T99" fmla="*/ 3217 h 643"/>
                <a:gd name="T100" fmla="+- 0 2908 2350"/>
                <a:gd name="T101" fmla="*/ T100 w 643"/>
                <a:gd name="T102" fmla="+- 0 3154 3050"/>
                <a:gd name="T103" fmla="*/ 3154 h 643"/>
                <a:gd name="T104" fmla="+- 0 2850 2350"/>
                <a:gd name="T105" fmla="*/ T104 w 643"/>
                <a:gd name="T106" fmla="+- 0 3104 3050"/>
                <a:gd name="T107" fmla="*/ 3104 h 643"/>
                <a:gd name="T108" fmla="+- 0 2780 2350"/>
                <a:gd name="T109" fmla="*/ T108 w 643"/>
                <a:gd name="T110" fmla="+- 0 3069 3050"/>
                <a:gd name="T111" fmla="*/ 3069 h 643"/>
                <a:gd name="T112" fmla="+- 0 2702 2350"/>
                <a:gd name="T113" fmla="*/ T112 w 643"/>
                <a:gd name="T114" fmla="+- 0 3051 3050"/>
                <a:gd name="T115" fmla="*/ 3051 h 643"/>
                <a:gd name="T116" fmla="+- 0 2682 2350"/>
                <a:gd name="T117" fmla="*/ T116 w 643"/>
                <a:gd name="T118" fmla="+- 0 3050 3050"/>
                <a:gd name="T119" fmla="*/ 3050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Lst>
              <a:rect l="0" t="0" r="r" b="b"/>
              <a:pathLst>
                <a:path w="643" h="643">
                  <a:moveTo>
                    <a:pt x="332" y="0"/>
                  </a:moveTo>
                  <a:lnTo>
                    <a:pt x="321" y="0"/>
                  </a:lnTo>
                  <a:lnTo>
                    <a:pt x="247" y="8"/>
                  </a:lnTo>
                  <a:lnTo>
                    <a:pt x="180" y="32"/>
                  </a:lnTo>
                  <a:lnTo>
                    <a:pt x="120" y="70"/>
                  </a:lnTo>
                  <a:lnTo>
                    <a:pt x="70" y="120"/>
                  </a:lnTo>
                  <a:lnTo>
                    <a:pt x="32" y="180"/>
                  </a:lnTo>
                  <a:lnTo>
                    <a:pt x="8" y="247"/>
                  </a:lnTo>
                  <a:lnTo>
                    <a:pt x="0" y="321"/>
                  </a:lnTo>
                  <a:lnTo>
                    <a:pt x="8" y="395"/>
                  </a:lnTo>
                  <a:lnTo>
                    <a:pt x="32" y="462"/>
                  </a:lnTo>
                  <a:lnTo>
                    <a:pt x="70" y="522"/>
                  </a:lnTo>
                  <a:lnTo>
                    <a:pt x="120" y="572"/>
                  </a:lnTo>
                  <a:lnTo>
                    <a:pt x="180" y="610"/>
                  </a:lnTo>
                  <a:lnTo>
                    <a:pt x="247" y="634"/>
                  </a:lnTo>
                  <a:lnTo>
                    <a:pt x="321" y="643"/>
                  </a:lnTo>
                  <a:lnTo>
                    <a:pt x="395" y="634"/>
                  </a:lnTo>
                  <a:lnTo>
                    <a:pt x="462" y="610"/>
                  </a:lnTo>
                  <a:lnTo>
                    <a:pt x="522" y="572"/>
                  </a:lnTo>
                  <a:lnTo>
                    <a:pt x="572" y="522"/>
                  </a:lnTo>
                  <a:lnTo>
                    <a:pt x="610" y="462"/>
                  </a:lnTo>
                  <a:lnTo>
                    <a:pt x="634" y="395"/>
                  </a:lnTo>
                  <a:lnTo>
                    <a:pt x="643" y="321"/>
                  </a:lnTo>
                  <a:lnTo>
                    <a:pt x="632" y="240"/>
                  </a:lnTo>
                  <a:lnTo>
                    <a:pt x="603" y="167"/>
                  </a:lnTo>
                  <a:lnTo>
                    <a:pt x="558" y="104"/>
                  </a:lnTo>
                  <a:lnTo>
                    <a:pt x="500" y="54"/>
                  </a:lnTo>
                  <a:lnTo>
                    <a:pt x="430" y="19"/>
                  </a:lnTo>
                  <a:lnTo>
                    <a:pt x="352" y="1"/>
                  </a:lnTo>
                  <a:lnTo>
                    <a:pt x="33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63" name="Picture 6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6" y="1070"/>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4" name="Line 380"/>
            <p:cNvCxnSpPr>
              <a:cxnSpLocks noChangeShapeType="1"/>
            </p:cNvCxnSpPr>
            <p:nvPr/>
          </p:nvCxnSpPr>
          <p:spPr bwMode="auto">
            <a:xfrm>
              <a:off x="2785" y="160"/>
              <a:ext cx="390"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65" name="Picture 6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8" y="65"/>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6" name="Line 382"/>
            <p:cNvCxnSpPr>
              <a:cxnSpLocks noChangeShapeType="1"/>
            </p:cNvCxnSpPr>
            <p:nvPr/>
          </p:nvCxnSpPr>
          <p:spPr bwMode="auto">
            <a:xfrm>
              <a:off x="2622" y="858"/>
              <a:ext cx="656"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7" name="Line 383"/>
            <p:cNvCxnSpPr>
              <a:cxnSpLocks noChangeShapeType="1"/>
            </p:cNvCxnSpPr>
            <p:nvPr/>
          </p:nvCxnSpPr>
          <p:spPr bwMode="auto">
            <a:xfrm>
              <a:off x="2622" y="853"/>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8" name="Line 384"/>
            <p:cNvCxnSpPr>
              <a:cxnSpLocks noChangeShapeType="1"/>
            </p:cNvCxnSpPr>
            <p:nvPr/>
          </p:nvCxnSpPr>
          <p:spPr bwMode="auto">
            <a:xfrm>
              <a:off x="2622" y="849"/>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9" name="Line 385"/>
            <p:cNvCxnSpPr>
              <a:cxnSpLocks noChangeShapeType="1"/>
            </p:cNvCxnSpPr>
            <p:nvPr/>
          </p:nvCxnSpPr>
          <p:spPr bwMode="auto">
            <a:xfrm>
              <a:off x="2621" y="844"/>
              <a:ext cx="65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0" name="Line 386"/>
            <p:cNvCxnSpPr>
              <a:cxnSpLocks noChangeShapeType="1"/>
            </p:cNvCxnSpPr>
            <p:nvPr/>
          </p:nvCxnSpPr>
          <p:spPr bwMode="auto">
            <a:xfrm>
              <a:off x="2621" y="839"/>
              <a:ext cx="65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1" name="Line 387"/>
            <p:cNvCxnSpPr>
              <a:cxnSpLocks noChangeShapeType="1"/>
            </p:cNvCxnSpPr>
            <p:nvPr/>
          </p:nvCxnSpPr>
          <p:spPr bwMode="auto">
            <a:xfrm>
              <a:off x="2620" y="836"/>
              <a:ext cx="65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2" name="Line 388"/>
            <p:cNvCxnSpPr>
              <a:cxnSpLocks noChangeShapeType="1"/>
            </p:cNvCxnSpPr>
            <p:nvPr/>
          </p:nvCxnSpPr>
          <p:spPr bwMode="auto">
            <a:xfrm>
              <a:off x="2620" y="833"/>
              <a:ext cx="65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3" name="Line 389"/>
            <p:cNvCxnSpPr>
              <a:cxnSpLocks noChangeShapeType="1"/>
            </p:cNvCxnSpPr>
            <p:nvPr/>
          </p:nvCxnSpPr>
          <p:spPr bwMode="auto">
            <a:xfrm>
              <a:off x="643" y="85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4" name="Line 390"/>
            <p:cNvCxnSpPr>
              <a:cxnSpLocks noChangeShapeType="1"/>
            </p:cNvCxnSpPr>
            <p:nvPr/>
          </p:nvCxnSpPr>
          <p:spPr bwMode="auto">
            <a:xfrm>
              <a:off x="643" y="84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5" name="Line 391"/>
            <p:cNvCxnSpPr>
              <a:cxnSpLocks noChangeShapeType="1"/>
            </p:cNvCxnSpPr>
            <p:nvPr/>
          </p:nvCxnSpPr>
          <p:spPr bwMode="auto">
            <a:xfrm>
              <a:off x="642" y="837"/>
              <a:ext cx="49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6" name="Line 392"/>
            <p:cNvCxnSpPr>
              <a:cxnSpLocks noChangeShapeType="1"/>
            </p:cNvCxnSpPr>
            <p:nvPr/>
          </p:nvCxnSpPr>
          <p:spPr bwMode="auto">
            <a:xfrm>
              <a:off x="1626" y="856"/>
              <a:ext cx="639"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7" name="Line 393"/>
            <p:cNvCxnSpPr>
              <a:cxnSpLocks noChangeShapeType="1"/>
            </p:cNvCxnSpPr>
            <p:nvPr/>
          </p:nvCxnSpPr>
          <p:spPr bwMode="auto">
            <a:xfrm>
              <a:off x="1626" y="846"/>
              <a:ext cx="640"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8" name="Line 394"/>
            <p:cNvCxnSpPr>
              <a:cxnSpLocks noChangeShapeType="1"/>
            </p:cNvCxnSpPr>
            <p:nvPr/>
          </p:nvCxnSpPr>
          <p:spPr bwMode="auto">
            <a:xfrm>
              <a:off x="1624" y="836"/>
              <a:ext cx="643"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sp>
          <p:nvSpPr>
            <p:cNvPr id="79" name="Freeform 78"/>
            <p:cNvSpPr>
              <a:spLocks/>
            </p:cNvSpPr>
            <p:nvPr/>
          </p:nvSpPr>
          <p:spPr bwMode="auto">
            <a:xfrm>
              <a:off x="1138" y="618"/>
              <a:ext cx="487" cy="487"/>
            </a:xfrm>
            <a:custGeom>
              <a:avLst/>
              <a:gdLst>
                <a:gd name="T0" fmla="+- 0 1383 1139"/>
                <a:gd name="T1" fmla="*/ T0 w 487"/>
                <a:gd name="T2" fmla="+- 0 619 619"/>
                <a:gd name="T3" fmla="*/ 619 h 487"/>
                <a:gd name="T4" fmla="+- 0 1311 1139"/>
                <a:gd name="T5" fmla="*/ T4 w 487"/>
                <a:gd name="T6" fmla="+- 0 629 619"/>
                <a:gd name="T7" fmla="*/ 629 h 487"/>
                <a:gd name="T8" fmla="+- 0 1248 1139"/>
                <a:gd name="T9" fmla="*/ T8 w 487"/>
                <a:gd name="T10" fmla="+- 0 659 619"/>
                <a:gd name="T11" fmla="*/ 659 h 487"/>
                <a:gd name="T12" fmla="+- 0 1197 1139"/>
                <a:gd name="T13" fmla="*/ T12 w 487"/>
                <a:gd name="T14" fmla="+- 0 705 619"/>
                <a:gd name="T15" fmla="*/ 705 h 487"/>
                <a:gd name="T16" fmla="+- 0 1160 1139"/>
                <a:gd name="T17" fmla="*/ T16 w 487"/>
                <a:gd name="T18" fmla="+- 0 763 619"/>
                <a:gd name="T19" fmla="*/ 763 h 487"/>
                <a:gd name="T20" fmla="+- 0 1141 1139"/>
                <a:gd name="T21" fmla="*/ T20 w 487"/>
                <a:gd name="T22" fmla="+- 0 831 619"/>
                <a:gd name="T23" fmla="*/ 831 h 487"/>
                <a:gd name="T24" fmla="+- 0 1139 1139"/>
                <a:gd name="T25" fmla="*/ T24 w 487"/>
                <a:gd name="T26" fmla="+- 0 852 619"/>
                <a:gd name="T27" fmla="*/ 852 h 487"/>
                <a:gd name="T28" fmla="+- 0 1139 1139"/>
                <a:gd name="T29" fmla="*/ T28 w 487"/>
                <a:gd name="T30" fmla="+- 0 862 619"/>
                <a:gd name="T31" fmla="*/ 862 h 487"/>
                <a:gd name="T32" fmla="+- 0 1151 1139"/>
                <a:gd name="T33" fmla="*/ T32 w 487"/>
                <a:gd name="T34" fmla="+- 0 939 619"/>
                <a:gd name="T35" fmla="*/ 939 h 487"/>
                <a:gd name="T36" fmla="+- 0 1186 1139"/>
                <a:gd name="T37" fmla="*/ T36 w 487"/>
                <a:gd name="T38" fmla="+- 0 1006 619"/>
                <a:gd name="T39" fmla="*/ 1006 h 487"/>
                <a:gd name="T40" fmla="+- 0 1239 1139"/>
                <a:gd name="T41" fmla="*/ T40 w 487"/>
                <a:gd name="T42" fmla="+- 0 1059 619"/>
                <a:gd name="T43" fmla="*/ 1059 h 487"/>
                <a:gd name="T44" fmla="+- 0 1306 1139"/>
                <a:gd name="T45" fmla="*/ T44 w 487"/>
                <a:gd name="T46" fmla="+- 0 1093 619"/>
                <a:gd name="T47" fmla="*/ 1093 h 487"/>
                <a:gd name="T48" fmla="+- 0 1383 1139"/>
                <a:gd name="T49" fmla="*/ T48 w 487"/>
                <a:gd name="T50" fmla="+- 0 1106 619"/>
                <a:gd name="T51" fmla="*/ 1106 h 487"/>
                <a:gd name="T52" fmla="+- 0 1459 1139"/>
                <a:gd name="T53" fmla="*/ T52 w 487"/>
                <a:gd name="T54" fmla="+- 0 1093 619"/>
                <a:gd name="T55" fmla="*/ 1093 h 487"/>
                <a:gd name="T56" fmla="+- 0 1526 1139"/>
                <a:gd name="T57" fmla="*/ T56 w 487"/>
                <a:gd name="T58" fmla="+- 0 1059 619"/>
                <a:gd name="T59" fmla="*/ 1059 h 487"/>
                <a:gd name="T60" fmla="+- 0 1579 1139"/>
                <a:gd name="T61" fmla="*/ T60 w 487"/>
                <a:gd name="T62" fmla="+- 0 1006 619"/>
                <a:gd name="T63" fmla="*/ 1006 h 487"/>
                <a:gd name="T64" fmla="+- 0 1614 1139"/>
                <a:gd name="T65" fmla="*/ T64 w 487"/>
                <a:gd name="T66" fmla="+- 0 939 619"/>
                <a:gd name="T67" fmla="*/ 939 h 487"/>
                <a:gd name="T68" fmla="+- 0 1626 1139"/>
                <a:gd name="T69" fmla="*/ T68 w 487"/>
                <a:gd name="T70" fmla="+- 0 862 619"/>
                <a:gd name="T71" fmla="*/ 862 h 487"/>
                <a:gd name="T72" fmla="+- 0 1626 1139"/>
                <a:gd name="T73" fmla="*/ T72 w 487"/>
                <a:gd name="T74" fmla="+- 0 852 619"/>
                <a:gd name="T75" fmla="*/ 852 h 487"/>
                <a:gd name="T76" fmla="+- 0 1605 1139"/>
                <a:gd name="T77" fmla="*/ T76 w 487"/>
                <a:gd name="T78" fmla="+- 0 763 619"/>
                <a:gd name="T79" fmla="*/ 763 h 487"/>
                <a:gd name="T80" fmla="+- 0 1568 1139"/>
                <a:gd name="T81" fmla="*/ T80 w 487"/>
                <a:gd name="T82" fmla="+- 0 705 619"/>
                <a:gd name="T83" fmla="*/ 705 h 487"/>
                <a:gd name="T84" fmla="+- 0 1517 1139"/>
                <a:gd name="T85" fmla="*/ T84 w 487"/>
                <a:gd name="T86" fmla="+- 0 659 619"/>
                <a:gd name="T87" fmla="*/ 659 h 487"/>
                <a:gd name="T88" fmla="+- 0 1454 1139"/>
                <a:gd name="T89" fmla="*/ T88 w 487"/>
                <a:gd name="T90" fmla="+- 0 629 619"/>
                <a:gd name="T91" fmla="*/ 629 h 487"/>
                <a:gd name="T92" fmla="+- 0 1383 1139"/>
                <a:gd name="T93" fmla="*/ T92 w 487"/>
                <a:gd name="T94" fmla="+- 0 619 619"/>
                <a:gd name="T95" fmla="*/ 619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487" h="487">
                  <a:moveTo>
                    <a:pt x="244" y="0"/>
                  </a:moveTo>
                  <a:lnTo>
                    <a:pt x="172" y="10"/>
                  </a:lnTo>
                  <a:lnTo>
                    <a:pt x="109" y="40"/>
                  </a:lnTo>
                  <a:lnTo>
                    <a:pt x="58" y="86"/>
                  </a:lnTo>
                  <a:lnTo>
                    <a:pt x="21" y="144"/>
                  </a:lnTo>
                  <a:lnTo>
                    <a:pt x="2" y="212"/>
                  </a:lnTo>
                  <a:lnTo>
                    <a:pt x="0" y="233"/>
                  </a:lnTo>
                  <a:lnTo>
                    <a:pt x="0" y="243"/>
                  </a:lnTo>
                  <a:lnTo>
                    <a:pt x="12" y="320"/>
                  </a:lnTo>
                  <a:lnTo>
                    <a:pt x="47" y="387"/>
                  </a:lnTo>
                  <a:lnTo>
                    <a:pt x="100" y="440"/>
                  </a:lnTo>
                  <a:lnTo>
                    <a:pt x="167" y="474"/>
                  </a:lnTo>
                  <a:lnTo>
                    <a:pt x="244" y="487"/>
                  </a:lnTo>
                  <a:lnTo>
                    <a:pt x="320" y="474"/>
                  </a:lnTo>
                  <a:lnTo>
                    <a:pt x="387" y="440"/>
                  </a:lnTo>
                  <a:lnTo>
                    <a:pt x="440" y="387"/>
                  </a:lnTo>
                  <a:lnTo>
                    <a:pt x="475" y="320"/>
                  </a:lnTo>
                  <a:lnTo>
                    <a:pt x="487" y="243"/>
                  </a:lnTo>
                  <a:lnTo>
                    <a:pt x="487" y="233"/>
                  </a:lnTo>
                  <a:lnTo>
                    <a:pt x="466" y="144"/>
                  </a:lnTo>
                  <a:lnTo>
                    <a:pt x="429" y="86"/>
                  </a:lnTo>
                  <a:lnTo>
                    <a:pt x="378" y="40"/>
                  </a:lnTo>
                  <a:lnTo>
                    <a:pt x="315" y="10"/>
                  </a:lnTo>
                  <a:lnTo>
                    <a:pt x="244"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0" y="540"/>
              <a:ext cx="643" cy="643"/>
            </a:xfrm>
            <a:custGeom>
              <a:avLst/>
              <a:gdLst>
                <a:gd name="T0" fmla="*/ 321 w 643"/>
                <a:gd name="T1" fmla="+- 0 541 541"/>
                <a:gd name="T2" fmla="*/ 541 h 643"/>
                <a:gd name="T3" fmla="*/ 248 w 643"/>
                <a:gd name="T4" fmla="+- 0 549 541"/>
                <a:gd name="T5" fmla="*/ 549 h 643"/>
                <a:gd name="T6" fmla="*/ 180 w 643"/>
                <a:gd name="T7" fmla="+- 0 574 541"/>
                <a:gd name="T8" fmla="*/ 574 h 643"/>
                <a:gd name="T9" fmla="*/ 120 w 643"/>
                <a:gd name="T10" fmla="+- 0 612 541"/>
                <a:gd name="T11" fmla="*/ 612 h 643"/>
                <a:gd name="T12" fmla="*/ 71 w 643"/>
                <a:gd name="T13" fmla="+- 0 661 541"/>
                <a:gd name="T14" fmla="*/ 661 h 643"/>
                <a:gd name="T15" fmla="*/ 33 w 643"/>
                <a:gd name="T16" fmla="+- 0 721 541"/>
                <a:gd name="T17" fmla="*/ 721 h 643"/>
                <a:gd name="T18" fmla="*/ 8 w 643"/>
                <a:gd name="T19" fmla="+- 0 789 541"/>
                <a:gd name="T20" fmla="*/ 789 h 643"/>
                <a:gd name="T21" fmla="*/ 0 w 643"/>
                <a:gd name="T22" fmla="+- 0 862 541"/>
                <a:gd name="T23" fmla="*/ 862 h 643"/>
                <a:gd name="T24" fmla="*/ 8 w 643"/>
                <a:gd name="T25" fmla="+- 0 936 541"/>
                <a:gd name="T26" fmla="*/ 936 h 643"/>
                <a:gd name="T27" fmla="*/ 33 w 643"/>
                <a:gd name="T28" fmla="+- 0 1004 541"/>
                <a:gd name="T29" fmla="*/ 1004 h 643"/>
                <a:gd name="T30" fmla="*/ 71 w 643"/>
                <a:gd name="T31" fmla="+- 0 1063 541"/>
                <a:gd name="T32" fmla="*/ 1063 h 643"/>
                <a:gd name="T33" fmla="*/ 120 w 643"/>
                <a:gd name="T34" fmla="+- 0 1113 541"/>
                <a:gd name="T35" fmla="*/ 1113 h 643"/>
                <a:gd name="T36" fmla="*/ 180 w 643"/>
                <a:gd name="T37" fmla="+- 0 1151 541"/>
                <a:gd name="T38" fmla="*/ 1151 h 643"/>
                <a:gd name="T39" fmla="*/ 248 w 643"/>
                <a:gd name="T40" fmla="+- 0 1175 541"/>
                <a:gd name="T41" fmla="*/ 1175 h 643"/>
                <a:gd name="T42" fmla="*/ 321 w 643"/>
                <a:gd name="T43" fmla="+- 0 1184 541"/>
                <a:gd name="T44" fmla="*/ 1184 h 643"/>
                <a:gd name="T45" fmla="*/ 395 w 643"/>
                <a:gd name="T46" fmla="+- 0 1175 541"/>
                <a:gd name="T47" fmla="*/ 1175 h 643"/>
                <a:gd name="T48" fmla="*/ 463 w 643"/>
                <a:gd name="T49" fmla="+- 0 1151 541"/>
                <a:gd name="T50" fmla="*/ 1151 h 643"/>
                <a:gd name="T51" fmla="*/ 522 w 643"/>
                <a:gd name="T52" fmla="+- 0 1113 541"/>
                <a:gd name="T53" fmla="*/ 1113 h 643"/>
                <a:gd name="T54" fmla="*/ 572 w 643"/>
                <a:gd name="T55" fmla="+- 0 1063 541"/>
                <a:gd name="T56" fmla="*/ 1063 h 643"/>
                <a:gd name="T57" fmla="*/ 610 w 643"/>
                <a:gd name="T58" fmla="+- 0 1004 541"/>
                <a:gd name="T59" fmla="*/ 1004 h 643"/>
                <a:gd name="T60" fmla="*/ 634 w 643"/>
                <a:gd name="T61" fmla="+- 0 936 541"/>
                <a:gd name="T62" fmla="*/ 936 h 643"/>
                <a:gd name="T63" fmla="*/ 643 w 643"/>
                <a:gd name="T64" fmla="+- 0 862 541"/>
                <a:gd name="T65" fmla="*/ 862 h 643"/>
                <a:gd name="T66" fmla="*/ 643 w 643"/>
                <a:gd name="T67" fmla="+- 0 852 541"/>
                <a:gd name="T68" fmla="*/ 852 h 643"/>
                <a:gd name="T69" fmla="*/ 624 w 643"/>
                <a:gd name="T70" fmla="+- 0 753 541"/>
                <a:gd name="T71" fmla="*/ 753 h 643"/>
                <a:gd name="T72" fmla="*/ 589 w 643"/>
                <a:gd name="T73" fmla="+- 0 684 541"/>
                <a:gd name="T74" fmla="*/ 684 h 643"/>
                <a:gd name="T75" fmla="*/ 538 w 643"/>
                <a:gd name="T76" fmla="+- 0 625 541"/>
                <a:gd name="T77" fmla="*/ 625 h 643"/>
                <a:gd name="T78" fmla="*/ 475 w 643"/>
                <a:gd name="T79" fmla="+- 0 580 541"/>
                <a:gd name="T80" fmla="*/ 580 h 643"/>
                <a:gd name="T81" fmla="*/ 402 w 643"/>
                <a:gd name="T82" fmla="+- 0 551 541"/>
                <a:gd name="T83" fmla="*/ 551 h 643"/>
                <a:gd name="T84" fmla="*/ 321 w 643"/>
                <a:gd name="T85" fmla="+- 0 541 541"/>
                <a:gd name="T86" fmla="*/ 541 h 643"/>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Lst>
              <a:rect l="0" t="0" r="r" b="b"/>
              <a:pathLst>
                <a:path w="643" h="643">
                  <a:moveTo>
                    <a:pt x="321" y="0"/>
                  </a:moveTo>
                  <a:lnTo>
                    <a:pt x="248" y="8"/>
                  </a:lnTo>
                  <a:lnTo>
                    <a:pt x="180" y="33"/>
                  </a:lnTo>
                  <a:lnTo>
                    <a:pt x="120" y="71"/>
                  </a:lnTo>
                  <a:lnTo>
                    <a:pt x="71" y="120"/>
                  </a:lnTo>
                  <a:lnTo>
                    <a:pt x="33" y="180"/>
                  </a:lnTo>
                  <a:lnTo>
                    <a:pt x="8" y="248"/>
                  </a:lnTo>
                  <a:lnTo>
                    <a:pt x="0" y="321"/>
                  </a:lnTo>
                  <a:lnTo>
                    <a:pt x="8" y="395"/>
                  </a:lnTo>
                  <a:lnTo>
                    <a:pt x="33" y="463"/>
                  </a:lnTo>
                  <a:lnTo>
                    <a:pt x="71" y="522"/>
                  </a:lnTo>
                  <a:lnTo>
                    <a:pt x="120" y="572"/>
                  </a:lnTo>
                  <a:lnTo>
                    <a:pt x="180" y="610"/>
                  </a:lnTo>
                  <a:lnTo>
                    <a:pt x="248" y="634"/>
                  </a:lnTo>
                  <a:lnTo>
                    <a:pt x="321" y="643"/>
                  </a:lnTo>
                  <a:lnTo>
                    <a:pt x="395" y="634"/>
                  </a:lnTo>
                  <a:lnTo>
                    <a:pt x="463" y="610"/>
                  </a:lnTo>
                  <a:lnTo>
                    <a:pt x="522" y="572"/>
                  </a:lnTo>
                  <a:lnTo>
                    <a:pt x="572" y="522"/>
                  </a:lnTo>
                  <a:lnTo>
                    <a:pt x="610" y="463"/>
                  </a:lnTo>
                  <a:lnTo>
                    <a:pt x="634" y="395"/>
                  </a:lnTo>
                  <a:lnTo>
                    <a:pt x="643" y="321"/>
                  </a:lnTo>
                  <a:lnTo>
                    <a:pt x="643" y="311"/>
                  </a:lnTo>
                  <a:lnTo>
                    <a:pt x="624" y="212"/>
                  </a:lnTo>
                  <a:lnTo>
                    <a:pt x="589" y="143"/>
                  </a:lnTo>
                  <a:lnTo>
                    <a:pt x="538" y="84"/>
                  </a:lnTo>
                  <a:lnTo>
                    <a:pt x="475" y="39"/>
                  </a:lnTo>
                  <a:lnTo>
                    <a:pt x="402" y="10"/>
                  </a:lnTo>
                  <a:lnTo>
                    <a:pt x="321"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81" name="Picture 8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65" y="683"/>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2" name="Line 398"/>
            <p:cNvCxnSpPr>
              <a:cxnSpLocks noChangeShapeType="1"/>
            </p:cNvCxnSpPr>
            <p:nvPr/>
          </p:nvCxnSpPr>
          <p:spPr bwMode="auto">
            <a:xfrm>
              <a:off x="430" y="160"/>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83" name="Picture 8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9" y="53"/>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Freeform 83"/>
            <p:cNvSpPr>
              <a:spLocks/>
            </p:cNvSpPr>
            <p:nvPr/>
          </p:nvSpPr>
          <p:spPr bwMode="auto">
            <a:xfrm>
              <a:off x="1061" y="0"/>
              <a:ext cx="487" cy="419"/>
            </a:xfrm>
            <a:custGeom>
              <a:avLst/>
              <a:gdLst>
                <a:gd name="T0" fmla="+- 0 1474 1062"/>
                <a:gd name="T1" fmla="*/ T0 w 487"/>
                <a:gd name="T2" fmla="*/ 0 h 419"/>
                <a:gd name="T3" fmla="+- 0 1136 1062"/>
                <a:gd name="T4" fmla="*/ T3 w 487"/>
                <a:gd name="T5" fmla="*/ 0 h 419"/>
                <a:gd name="T6" fmla="+- 0 1110 1062"/>
                <a:gd name="T7" fmla="*/ T6 w 487"/>
                <a:gd name="T8" fmla="*/ 30 h 419"/>
                <a:gd name="T9" fmla="+- 0 1073 1062"/>
                <a:gd name="T10" fmla="*/ T9 w 487"/>
                <a:gd name="T11" fmla="*/ 103 h 419"/>
                <a:gd name="T12" fmla="+- 0 1062 1062"/>
                <a:gd name="T13" fmla="*/ T12 w 487"/>
                <a:gd name="T14" fmla="*/ 165 h 419"/>
                <a:gd name="T15" fmla="+- 0 1062 1062"/>
                <a:gd name="T16" fmla="*/ T15 w 487"/>
                <a:gd name="T17" fmla="*/ 175 h 419"/>
                <a:gd name="T18" fmla="+- 0 1074 1062"/>
                <a:gd name="T19" fmla="*/ T18 w 487"/>
                <a:gd name="T20" fmla="*/ 252 h 419"/>
                <a:gd name="T21" fmla="+- 0 1109 1062"/>
                <a:gd name="T22" fmla="*/ T21 w 487"/>
                <a:gd name="T23" fmla="*/ 319 h 419"/>
                <a:gd name="T24" fmla="+- 0 1161 1062"/>
                <a:gd name="T25" fmla="*/ T24 w 487"/>
                <a:gd name="T26" fmla="*/ 372 h 419"/>
                <a:gd name="T27" fmla="+- 0 1228 1062"/>
                <a:gd name="T28" fmla="*/ T27 w 487"/>
                <a:gd name="T29" fmla="*/ 406 h 419"/>
                <a:gd name="T30" fmla="+- 0 1305 1062"/>
                <a:gd name="T31" fmla="*/ T30 w 487"/>
                <a:gd name="T32" fmla="*/ 419 h 419"/>
                <a:gd name="T33" fmla="+- 0 1382 1062"/>
                <a:gd name="T34" fmla="*/ T33 w 487"/>
                <a:gd name="T35" fmla="*/ 406 h 419"/>
                <a:gd name="T36" fmla="+- 0 1449 1062"/>
                <a:gd name="T37" fmla="*/ T36 w 487"/>
                <a:gd name="T38" fmla="*/ 372 h 419"/>
                <a:gd name="T39" fmla="+- 0 1502 1062"/>
                <a:gd name="T40" fmla="*/ T39 w 487"/>
                <a:gd name="T41" fmla="*/ 319 h 419"/>
                <a:gd name="T42" fmla="+- 0 1536 1062"/>
                <a:gd name="T43" fmla="*/ T42 w 487"/>
                <a:gd name="T44" fmla="*/ 252 h 419"/>
                <a:gd name="T45" fmla="+- 0 1549 1062"/>
                <a:gd name="T46" fmla="*/ T45 w 487"/>
                <a:gd name="T47" fmla="*/ 175 h 419"/>
                <a:gd name="T48" fmla="+- 0 1549 1062"/>
                <a:gd name="T49" fmla="*/ T48 w 487"/>
                <a:gd name="T50" fmla="*/ 165 h 419"/>
                <a:gd name="T51" fmla="+- 0 1538 1062"/>
                <a:gd name="T52" fmla="*/ T51 w 487"/>
                <a:gd name="T53" fmla="*/ 103 h 419"/>
                <a:gd name="T54" fmla="+- 0 1501 1062"/>
                <a:gd name="T55" fmla="*/ T54 w 487"/>
                <a:gd name="T56" fmla="*/ 30 h 419"/>
                <a:gd name="T57" fmla="+- 0 1474 1062"/>
                <a:gd name="T58" fmla="*/ T57 w 487"/>
                <a:gd name="T59" fmla="*/ 0 h 4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Lst>
              <a:rect l="0" t="0" r="r" b="b"/>
              <a:pathLst>
                <a:path w="487" h="419">
                  <a:moveTo>
                    <a:pt x="412" y="0"/>
                  </a:moveTo>
                  <a:lnTo>
                    <a:pt x="74" y="0"/>
                  </a:lnTo>
                  <a:lnTo>
                    <a:pt x="48" y="30"/>
                  </a:lnTo>
                  <a:lnTo>
                    <a:pt x="11" y="103"/>
                  </a:lnTo>
                  <a:lnTo>
                    <a:pt x="0" y="165"/>
                  </a:lnTo>
                  <a:lnTo>
                    <a:pt x="0" y="175"/>
                  </a:lnTo>
                  <a:lnTo>
                    <a:pt x="12" y="252"/>
                  </a:lnTo>
                  <a:lnTo>
                    <a:pt x="47" y="319"/>
                  </a:lnTo>
                  <a:lnTo>
                    <a:pt x="99" y="372"/>
                  </a:lnTo>
                  <a:lnTo>
                    <a:pt x="166" y="406"/>
                  </a:lnTo>
                  <a:lnTo>
                    <a:pt x="243" y="419"/>
                  </a:lnTo>
                  <a:lnTo>
                    <a:pt x="320" y="406"/>
                  </a:lnTo>
                  <a:lnTo>
                    <a:pt x="387" y="372"/>
                  </a:lnTo>
                  <a:lnTo>
                    <a:pt x="440" y="319"/>
                  </a:lnTo>
                  <a:lnTo>
                    <a:pt x="474" y="252"/>
                  </a:lnTo>
                  <a:lnTo>
                    <a:pt x="487" y="175"/>
                  </a:lnTo>
                  <a:lnTo>
                    <a:pt x="487" y="165"/>
                  </a:lnTo>
                  <a:lnTo>
                    <a:pt x="476" y="103"/>
                  </a:lnTo>
                  <a:lnTo>
                    <a:pt x="439" y="30"/>
                  </a:lnTo>
                  <a:lnTo>
                    <a:pt x="41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grpSp>
      <p:pic>
        <p:nvPicPr>
          <p:cNvPr id="85" name="Picture 84" descr="H:\Documents\Marketing\LOGO STATIONERY\Share Logo.jpg"/>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63" y="83132"/>
            <a:ext cx="2226527" cy="703628"/>
          </a:xfrm>
          <a:prstGeom prst="rect">
            <a:avLst/>
          </a:prstGeom>
          <a:noFill/>
          <a:ln>
            <a:noFill/>
          </a:ln>
        </p:spPr>
      </p:pic>
      <p:grpSp>
        <p:nvGrpSpPr>
          <p:cNvPr id="86" name="Group 85"/>
          <p:cNvGrpSpPr>
            <a:grpSpLocks/>
          </p:cNvGrpSpPr>
          <p:nvPr/>
        </p:nvGrpSpPr>
        <p:grpSpPr bwMode="auto">
          <a:xfrm rot="10800000">
            <a:off x="-27673" y="5349875"/>
            <a:ext cx="1551673" cy="1508124"/>
            <a:chOff x="0" y="0"/>
            <a:chExt cx="3371" cy="3692"/>
          </a:xfrm>
        </p:grpSpPr>
        <p:cxnSp>
          <p:nvCxnSpPr>
            <p:cNvPr id="87" name="Line 322"/>
            <p:cNvCxnSpPr>
              <a:cxnSpLocks noChangeShapeType="1"/>
            </p:cNvCxnSpPr>
            <p:nvPr/>
          </p:nvCxnSpPr>
          <p:spPr bwMode="auto">
            <a:xfrm>
              <a:off x="2000" y="1502"/>
              <a:ext cx="0" cy="18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8" name="Line 323"/>
            <p:cNvCxnSpPr>
              <a:cxnSpLocks noChangeShapeType="1"/>
            </p:cNvCxnSpPr>
            <p:nvPr/>
          </p:nvCxnSpPr>
          <p:spPr bwMode="auto">
            <a:xfrm>
              <a:off x="2004" y="1501"/>
              <a:ext cx="11"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9" name="Line 324"/>
            <p:cNvCxnSpPr>
              <a:cxnSpLocks noChangeShapeType="1"/>
            </p:cNvCxnSpPr>
            <p:nvPr/>
          </p:nvCxnSpPr>
          <p:spPr bwMode="auto">
            <a:xfrm>
              <a:off x="2008" y="1688"/>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0" name="Line 325"/>
            <p:cNvCxnSpPr>
              <a:cxnSpLocks noChangeShapeType="1"/>
            </p:cNvCxnSpPr>
            <p:nvPr/>
          </p:nvCxnSpPr>
          <p:spPr bwMode="auto">
            <a:xfrm>
              <a:off x="2004" y="2320"/>
              <a:ext cx="11" cy="0"/>
            </a:xfrm>
            <a:prstGeom prst="line">
              <a:avLst/>
            </a:prstGeom>
            <a:noFill/>
            <a:ln w="521">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1" name="Line 326"/>
            <p:cNvCxnSpPr>
              <a:cxnSpLocks noChangeShapeType="1"/>
            </p:cNvCxnSpPr>
            <p:nvPr/>
          </p:nvCxnSpPr>
          <p:spPr bwMode="auto">
            <a:xfrm>
              <a:off x="2000" y="2174"/>
              <a:ext cx="0" cy="14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2" name="Line 327"/>
            <p:cNvCxnSpPr>
              <a:cxnSpLocks noChangeShapeType="1"/>
            </p:cNvCxnSpPr>
            <p:nvPr/>
          </p:nvCxnSpPr>
          <p:spPr bwMode="auto">
            <a:xfrm>
              <a:off x="2008" y="2174"/>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3" name="Line 328"/>
            <p:cNvCxnSpPr>
              <a:cxnSpLocks noChangeShapeType="1"/>
            </p:cNvCxnSpPr>
            <p:nvPr/>
          </p:nvCxnSpPr>
          <p:spPr bwMode="auto">
            <a:xfrm>
              <a:off x="2702" y="1941"/>
              <a:ext cx="242" cy="0"/>
            </a:xfrm>
            <a:prstGeom prst="line">
              <a:avLst/>
            </a:prstGeom>
            <a:noFill/>
            <a:ln w="508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4" name="Line 329"/>
            <p:cNvCxnSpPr>
              <a:cxnSpLocks noChangeShapeType="1"/>
            </p:cNvCxnSpPr>
            <p:nvPr/>
          </p:nvCxnSpPr>
          <p:spPr bwMode="auto">
            <a:xfrm>
              <a:off x="2702" y="1931"/>
              <a:ext cx="242"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5" name="Line 330"/>
            <p:cNvCxnSpPr>
              <a:cxnSpLocks noChangeShapeType="1"/>
            </p:cNvCxnSpPr>
            <p:nvPr/>
          </p:nvCxnSpPr>
          <p:spPr bwMode="auto">
            <a:xfrm>
              <a:off x="2702" y="1923"/>
              <a:ext cx="242"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6" name="Line 331"/>
            <p:cNvCxnSpPr>
              <a:cxnSpLocks noChangeShapeType="1"/>
            </p:cNvCxnSpPr>
            <p:nvPr/>
          </p:nvCxnSpPr>
          <p:spPr bwMode="auto">
            <a:xfrm>
              <a:off x="2702" y="1918"/>
              <a:ext cx="243"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7" name="Line 332"/>
            <p:cNvCxnSpPr>
              <a:cxnSpLocks noChangeShapeType="1"/>
            </p:cNvCxnSpPr>
            <p:nvPr/>
          </p:nvCxnSpPr>
          <p:spPr bwMode="auto">
            <a:xfrm>
              <a:off x="2247" y="194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8" name="Line 333"/>
            <p:cNvCxnSpPr>
              <a:cxnSpLocks noChangeShapeType="1"/>
            </p:cNvCxnSpPr>
            <p:nvPr/>
          </p:nvCxnSpPr>
          <p:spPr bwMode="auto">
            <a:xfrm>
              <a:off x="2247" y="1939"/>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9" name="Line 334"/>
            <p:cNvCxnSpPr>
              <a:cxnSpLocks noChangeShapeType="1"/>
            </p:cNvCxnSpPr>
            <p:nvPr/>
          </p:nvCxnSpPr>
          <p:spPr bwMode="auto">
            <a:xfrm>
              <a:off x="2247" y="1931"/>
              <a:ext cx="424"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0" name="Line 335"/>
            <p:cNvCxnSpPr>
              <a:cxnSpLocks noChangeShapeType="1"/>
            </p:cNvCxnSpPr>
            <p:nvPr/>
          </p:nvCxnSpPr>
          <p:spPr bwMode="auto">
            <a:xfrm>
              <a:off x="2247" y="192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1" name="Line 336"/>
            <p:cNvCxnSpPr>
              <a:cxnSpLocks noChangeShapeType="1"/>
            </p:cNvCxnSpPr>
            <p:nvPr/>
          </p:nvCxnSpPr>
          <p:spPr bwMode="auto">
            <a:xfrm>
              <a:off x="2247" y="1918"/>
              <a:ext cx="424"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2" name="Line 337"/>
            <p:cNvCxnSpPr>
              <a:cxnSpLocks noChangeShapeType="1"/>
            </p:cNvCxnSpPr>
            <p:nvPr/>
          </p:nvCxnSpPr>
          <p:spPr bwMode="auto">
            <a:xfrm>
              <a:off x="1322" y="1944"/>
              <a:ext cx="439"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3" name="Line 338"/>
            <p:cNvCxnSpPr>
              <a:cxnSpLocks noChangeShapeType="1"/>
            </p:cNvCxnSpPr>
            <p:nvPr/>
          </p:nvCxnSpPr>
          <p:spPr bwMode="auto">
            <a:xfrm>
              <a:off x="1322" y="1939"/>
              <a:ext cx="439"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4" name="Line 339"/>
            <p:cNvCxnSpPr>
              <a:cxnSpLocks noChangeShapeType="1"/>
            </p:cNvCxnSpPr>
            <p:nvPr/>
          </p:nvCxnSpPr>
          <p:spPr bwMode="auto">
            <a:xfrm>
              <a:off x="1322" y="1931"/>
              <a:ext cx="43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5" name="Line 340"/>
            <p:cNvCxnSpPr>
              <a:cxnSpLocks noChangeShapeType="1"/>
            </p:cNvCxnSpPr>
            <p:nvPr/>
          </p:nvCxnSpPr>
          <p:spPr bwMode="auto">
            <a:xfrm>
              <a:off x="1321" y="1923"/>
              <a:ext cx="44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6" name="Line 341"/>
            <p:cNvCxnSpPr>
              <a:cxnSpLocks noChangeShapeType="1"/>
            </p:cNvCxnSpPr>
            <p:nvPr/>
          </p:nvCxnSpPr>
          <p:spPr bwMode="auto">
            <a:xfrm>
              <a:off x="1321" y="1918"/>
              <a:ext cx="440"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sp>
          <p:nvSpPr>
            <p:cNvPr id="107" name="Freeform 106"/>
            <p:cNvSpPr>
              <a:spLocks/>
            </p:cNvSpPr>
            <p:nvPr/>
          </p:nvSpPr>
          <p:spPr bwMode="auto">
            <a:xfrm>
              <a:off x="1760" y="1687"/>
              <a:ext cx="487" cy="487"/>
            </a:xfrm>
            <a:custGeom>
              <a:avLst/>
              <a:gdLst>
                <a:gd name="T0" fmla="+- 0 2008 1760"/>
                <a:gd name="T1" fmla="*/ T0 w 487"/>
                <a:gd name="T2" fmla="+- 0 1688 1688"/>
                <a:gd name="T3" fmla="*/ 1688 h 487"/>
                <a:gd name="T4" fmla="+- 0 1997 1760"/>
                <a:gd name="T5" fmla="*/ T4 w 487"/>
                <a:gd name="T6" fmla="+- 0 1688 1688"/>
                <a:gd name="T7" fmla="*/ 1688 h 487"/>
                <a:gd name="T8" fmla="+- 0 1984 1760"/>
                <a:gd name="T9" fmla="*/ T8 w 487"/>
                <a:gd name="T10" fmla="+- 0 1689 1688"/>
                <a:gd name="T11" fmla="*/ 1689 h 487"/>
                <a:gd name="T12" fmla="+- 0 1916 1760"/>
                <a:gd name="T13" fmla="*/ T12 w 487"/>
                <a:gd name="T14" fmla="+- 0 1704 1688"/>
                <a:gd name="T15" fmla="*/ 1704 h 487"/>
                <a:gd name="T16" fmla="+- 0 1856 1760"/>
                <a:gd name="T17" fmla="*/ T16 w 487"/>
                <a:gd name="T18" fmla="+- 0 1738 1688"/>
                <a:gd name="T19" fmla="*/ 1738 h 487"/>
                <a:gd name="T20" fmla="+- 0 1809 1760"/>
                <a:gd name="T21" fmla="*/ T20 w 487"/>
                <a:gd name="T22" fmla="+- 0 1786 1688"/>
                <a:gd name="T23" fmla="*/ 1786 h 487"/>
                <a:gd name="T24" fmla="+- 0 1776 1760"/>
                <a:gd name="T25" fmla="*/ T24 w 487"/>
                <a:gd name="T26" fmla="+- 0 1846 1688"/>
                <a:gd name="T27" fmla="*/ 1846 h 487"/>
                <a:gd name="T28" fmla="+- 0 1761 1760"/>
                <a:gd name="T29" fmla="*/ T28 w 487"/>
                <a:gd name="T30" fmla="+- 0 1915 1688"/>
                <a:gd name="T31" fmla="*/ 1915 h 487"/>
                <a:gd name="T32" fmla="+- 0 1761 1760"/>
                <a:gd name="T33" fmla="*/ T32 w 487"/>
                <a:gd name="T34" fmla="+- 0 1920 1688"/>
                <a:gd name="T35" fmla="*/ 1920 h 487"/>
                <a:gd name="T36" fmla="+- 0 1760 1760"/>
                <a:gd name="T37" fmla="*/ T36 w 487"/>
                <a:gd name="T38" fmla="+- 0 1926 1688"/>
                <a:gd name="T39" fmla="*/ 1926 h 487"/>
                <a:gd name="T40" fmla="+- 0 1760 1760"/>
                <a:gd name="T41" fmla="*/ T40 w 487"/>
                <a:gd name="T42" fmla="+- 0 1936 1688"/>
                <a:gd name="T43" fmla="*/ 1936 h 487"/>
                <a:gd name="T44" fmla="+- 0 1761 1760"/>
                <a:gd name="T45" fmla="*/ T44 w 487"/>
                <a:gd name="T46" fmla="+- 0 1941 1688"/>
                <a:gd name="T47" fmla="*/ 1941 h 487"/>
                <a:gd name="T48" fmla="+- 0 1761 1760"/>
                <a:gd name="T49" fmla="*/ T48 w 487"/>
                <a:gd name="T50" fmla="+- 0 1946 1688"/>
                <a:gd name="T51" fmla="*/ 1946 h 487"/>
                <a:gd name="T52" fmla="+- 0 1776 1760"/>
                <a:gd name="T53" fmla="*/ T52 w 487"/>
                <a:gd name="T54" fmla="+- 0 2015 1688"/>
                <a:gd name="T55" fmla="*/ 2015 h 487"/>
                <a:gd name="T56" fmla="+- 0 1808 1760"/>
                <a:gd name="T57" fmla="*/ T56 w 487"/>
                <a:gd name="T58" fmla="+- 0 2075 1688"/>
                <a:gd name="T59" fmla="*/ 2075 h 487"/>
                <a:gd name="T60" fmla="+- 0 1856 1760"/>
                <a:gd name="T61" fmla="*/ T60 w 487"/>
                <a:gd name="T62" fmla="+- 0 2124 1688"/>
                <a:gd name="T63" fmla="*/ 2124 h 487"/>
                <a:gd name="T64" fmla="+- 0 1915 1760"/>
                <a:gd name="T65" fmla="*/ T64 w 487"/>
                <a:gd name="T66" fmla="+- 0 2158 1688"/>
                <a:gd name="T67" fmla="*/ 2158 h 487"/>
                <a:gd name="T68" fmla="+- 0 1984 1760"/>
                <a:gd name="T69" fmla="*/ T68 w 487"/>
                <a:gd name="T70" fmla="+- 0 2174 1688"/>
                <a:gd name="T71" fmla="*/ 2174 h 487"/>
                <a:gd name="T72" fmla="+- 0 1997 1760"/>
                <a:gd name="T73" fmla="*/ T72 w 487"/>
                <a:gd name="T74" fmla="+- 0 2175 1688"/>
                <a:gd name="T75" fmla="*/ 2175 h 487"/>
                <a:gd name="T76" fmla="+- 0 2008 1760"/>
                <a:gd name="T77" fmla="*/ T76 w 487"/>
                <a:gd name="T78" fmla="+- 0 2175 1688"/>
                <a:gd name="T79" fmla="*/ 2175 h 487"/>
                <a:gd name="T80" fmla="+- 0 2011 1760"/>
                <a:gd name="T81" fmla="*/ T80 w 487"/>
                <a:gd name="T82" fmla="+- 0 2174 1688"/>
                <a:gd name="T83" fmla="*/ 2174 h 487"/>
                <a:gd name="T84" fmla="+- 0 2015 1760"/>
                <a:gd name="T85" fmla="*/ T84 w 487"/>
                <a:gd name="T86" fmla="+- 0 2174 1688"/>
                <a:gd name="T87" fmla="*/ 2174 h 487"/>
                <a:gd name="T88" fmla="+- 0 2086 1760"/>
                <a:gd name="T89" fmla="*/ T88 w 487"/>
                <a:gd name="T90" fmla="+- 0 2160 1688"/>
                <a:gd name="T91" fmla="*/ 2160 h 487"/>
                <a:gd name="T92" fmla="+- 0 2148 1760"/>
                <a:gd name="T93" fmla="*/ T92 w 487"/>
                <a:gd name="T94" fmla="+- 0 2127 1688"/>
                <a:gd name="T95" fmla="*/ 2127 h 487"/>
                <a:gd name="T96" fmla="+- 0 2198 1760"/>
                <a:gd name="T97" fmla="*/ T96 w 487"/>
                <a:gd name="T98" fmla="+- 0 2078 1688"/>
                <a:gd name="T99" fmla="*/ 2078 h 487"/>
                <a:gd name="T100" fmla="+- 0 2232 1760"/>
                <a:gd name="T101" fmla="*/ T100 w 487"/>
                <a:gd name="T102" fmla="+- 0 2016 1688"/>
                <a:gd name="T103" fmla="*/ 2016 h 487"/>
                <a:gd name="T104" fmla="+- 0 2247 1760"/>
                <a:gd name="T105" fmla="*/ T104 w 487"/>
                <a:gd name="T106" fmla="+- 0 1946 1688"/>
                <a:gd name="T107" fmla="*/ 1946 h 487"/>
                <a:gd name="T108" fmla="+- 0 2247 1760"/>
                <a:gd name="T109" fmla="*/ T108 w 487"/>
                <a:gd name="T110" fmla="+- 0 1941 1688"/>
                <a:gd name="T111" fmla="*/ 1941 h 487"/>
                <a:gd name="T112" fmla="+- 0 2247 1760"/>
                <a:gd name="T113" fmla="*/ T112 w 487"/>
                <a:gd name="T114" fmla="+- 0 1936 1688"/>
                <a:gd name="T115" fmla="*/ 1936 h 487"/>
                <a:gd name="T116" fmla="+- 0 2247 1760"/>
                <a:gd name="T117" fmla="*/ T116 w 487"/>
                <a:gd name="T118" fmla="+- 0 1926 1688"/>
                <a:gd name="T119" fmla="*/ 1926 h 487"/>
                <a:gd name="T120" fmla="+- 0 2247 1760"/>
                <a:gd name="T121" fmla="*/ T120 w 487"/>
                <a:gd name="T122" fmla="+- 0 1920 1688"/>
                <a:gd name="T123" fmla="*/ 1920 h 487"/>
                <a:gd name="T124" fmla="+- 0 2247 1760"/>
                <a:gd name="T125" fmla="*/ T124 w 487"/>
                <a:gd name="T126" fmla="+- 0 1915 1688"/>
                <a:gd name="T127" fmla="*/ 1915 h 487"/>
                <a:gd name="T128" fmla="+- 0 2231 1760"/>
                <a:gd name="T129" fmla="*/ T128 w 487"/>
                <a:gd name="T130" fmla="+- 0 1844 1688"/>
                <a:gd name="T131" fmla="*/ 1844 h 487"/>
                <a:gd name="T132" fmla="+- 0 2197 1760"/>
                <a:gd name="T133" fmla="*/ T132 w 487"/>
                <a:gd name="T134" fmla="+- 0 1783 1688"/>
                <a:gd name="T135" fmla="*/ 1783 h 487"/>
                <a:gd name="T136" fmla="+- 0 2148 1760"/>
                <a:gd name="T137" fmla="*/ T136 w 487"/>
                <a:gd name="T138" fmla="+- 0 1735 1688"/>
                <a:gd name="T139" fmla="*/ 1735 h 487"/>
                <a:gd name="T140" fmla="+- 0 2086 1760"/>
                <a:gd name="T141" fmla="*/ T140 w 487"/>
                <a:gd name="T142" fmla="+- 0 1702 1688"/>
                <a:gd name="T143" fmla="*/ 1702 h 487"/>
                <a:gd name="T144" fmla="+- 0 2015 1760"/>
                <a:gd name="T145" fmla="*/ T144 w 487"/>
                <a:gd name="T146" fmla="+- 0 1688 1688"/>
                <a:gd name="T147" fmla="*/ 1688 h 487"/>
                <a:gd name="T148" fmla="+- 0 2011 1760"/>
                <a:gd name="T149" fmla="*/ T148 w 487"/>
                <a:gd name="T150" fmla="+- 0 1688 1688"/>
                <a:gd name="T151" fmla="*/ 1688 h 487"/>
                <a:gd name="T152" fmla="+- 0 2008 1760"/>
                <a:gd name="T153" fmla="*/ T152 w 487"/>
                <a:gd name="T154" fmla="+- 0 1688 1688"/>
                <a:gd name="T155" fmla="*/ 1688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Lst>
              <a:rect l="0" t="0" r="r" b="b"/>
              <a:pathLst>
                <a:path w="487" h="487">
                  <a:moveTo>
                    <a:pt x="248" y="0"/>
                  </a:moveTo>
                  <a:lnTo>
                    <a:pt x="237" y="0"/>
                  </a:lnTo>
                  <a:lnTo>
                    <a:pt x="224" y="1"/>
                  </a:lnTo>
                  <a:lnTo>
                    <a:pt x="156" y="16"/>
                  </a:lnTo>
                  <a:lnTo>
                    <a:pt x="96" y="50"/>
                  </a:lnTo>
                  <a:lnTo>
                    <a:pt x="49" y="98"/>
                  </a:lnTo>
                  <a:lnTo>
                    <a:pt x="16" y="158"/>
                  </a:lnTo>
                  <a:lnTo>
                    <a:pt x="1" y="227"/>
                  </a:lnTo>
                  <a:lnTo>
                    <a:pt x="1" y="232"/>
                  </a:lnTo>
                  <a:lnTo>
                    <a:pt x="0" y="238"/>
                  </a:lnTo>
                  <a:lnTo>
                    <a:pt x="0" y="248"/>
                  </a:lnTo>
                  <a:lnTo>
                    <a:pt x="1" y="253"/>
                  </a:lnTo>
                  <a:lnTo>
                    <a:pt x="1" y="258"/>
                  </a:lnTo>
                  <a:lnTo>
                    <a:pt x="16" y="327"/>
                  </a:lnTo>
                  <a:lnTo>
                    <a:pt x="48" y="387"/>
                  </a:lnTo>
                  <a:lnTo>
                    <a:pt x="96" y="436"/>
                  </a:lnTo>
                  <a:lnTo>
                    <a:pt x="155" y="470"/>
                  </a:lnTo>
                  <a:lnTo>
                    <a:pt x="224" y="486"/>
                  </a:lnTo>
                  <a:lnTo>
                    <a:pt x="237" y="487"/>
                  </a:lnTo>
                  <a:lnTo>
                    <a:pt x="248" y="487"/>
                  </a:lnTo>
                  <a:lnTo>
                    <a:pt x="251" y="486"/>
                  </a:lnTo>
                  <a:lnTo>
                    <a:pt x="255" y="486"/>
                  </a:lnTo>
                  <a:lnTo>
                    <a:pt x="326" y="472"/>
                  </a:lnTo>
                  <a:lnTo>
                    <a:pt x="388" y="439"/>
                  </a:lnTo>
                  <a:lnTo>
                    <a:pt x="438" y="390"/>
                  </a:lnTo>
                  <a:lnTo>
                    <a:pt x="472" y="328"/>
                  </a:lnTo>
                  <a:lnTo>
                    <a:pt x="487" y="258"/>
                  </a:lnTo>
                  <a:lnTo>
                    <a:pt x="487" y="253"/>
                  </a:lnTo>
                  <a:lnTo>
                    <a:pt x="487" y="248"/>
                  </a:lnTo>
                  <a:lnTo>
                    <a:pt x="487" y="238"/>
                  </a:lnTo>
                  <a:lnTo>
                    <a:pt x="487" y="232"/>
                  </a:lnTo>
                  <a:lnTo>
                    <a:pt x="487" y="227"/>
                  </a:lnTo>
                  <a:lnTo>
                    <a:pt x="471" y="156"/>
                  </a:lnTo>
                  <a:lnTo>
                    <a:pt x="437" y="95"/>
                  </a:lnTo>
                  <a:lnTo>
                    <a:pt x="388" y="47"/>
                  </a:lnTo>
                  <a:lnTo>
                    <a:pt x="326" y="14"/>
                  </a:lnTo>
                  <a:lnTo>
                    <a:pt x="255" y="0"/>
                  </a:lnTo>
                  <a:lnTo>
                    <a:pt x="251" y="0"/>
                  </a:lnTo>
                  <a:lnTo>
                    <a:pt x="248" y="0"/>
                  </a:lnTo>
                  <a:close/>
                </a:path>
              </a:pathLst>
            </a:custGeom>
            <a:solidFill>
              <a:srgbClr val="FDCD5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8" name="Freeform 107"/>
            <p:cNvSpPr>
              <a:spLocks/>
            </p:cNvSpPr>
            <p:nvPr/>
          </p:nvSpPr>
          <p:spPr bwMode="auto">
            <a:xfrm>
              <a:off x="678" y="1624"/>
              <a:ext cx="643" cy="643"/>
            </a:xfrm>
            <a:custGeom>
              <a:avLst/>
              <a:gdLst>
                <a:gd name="T0" fmla="+- 0 1000 679"/>
                <a:gd name="T1" fmla="*/ T0 w 643"/>
                <a:gd name="T2" fmla="+- 0 1624 1624"/>
                <a:gd name="T3" fmla="*/ 1624 h 643"/>
                <a:gd name="T4" fmla="+- 0 927 679"/>
                <a:gd name="T5" fmla="*/ T4 w 643"/>
                <a:gd name="T6" fmla="+- 0 1633 1624"/>
                <a:gd name="T7" fmla="*/ 1633 h 643"/>
                <a:gd name="T8" fmla="+- 0 859 679"/>
                <a:gd name="T9" fmla="*/ T8 w 643"/>
                <a:gd name="T10" fmla="+- 0 1657 1624"/>
                <a:gd name="T11" fmla="*/ 1657 h 643"/>
                <a:gd name="T12" fmla="+- 0 799 679"/>
                <a:gd name="T13" fmla="*/ T12 w 643"/>
                <a:gd name="T14" fmla="+- 0 1695 1624"/>
                <a:gd name="T15" fmla="*/ 1695 h 643"/>
                <a:gd name="T16" fmla="+- 0 750 679"/>
                <a:gd name="T17" fmla="*/ T16 w 643"/>
                <a:gd name="T18" fmla="+- 0 1745 1624"/>
                <a:gd name="T19" fmla="*/ 1745 h 643"/>
                <a:gd name="T20" fmla="+- 0 712 679"/>
                <a:gd name="T21" fmla="*/ T20 w 643"/>
                <a:gd name="T22" fmla="+- 0 1804 1624"/>
                <a:gd name="T23" fmla="*/ 1804 h 643"/>
                <a:gd name="T24" fmla="+- 0 687 679"/>
                <a:gd name="T25" fmla="*/ T24 w 643"/>
                <a:gd name="T26" fmla="+- 0 1872 1624"/>
                <a:gd name="T27" fmla="*/ 1872 h 643"/>
                <a:gd name="T28" fmla="+- 0 679 679"/>
                <a:gd name="T29" fmla="*/ T28 w 643"/>
                <a:gd name="T30" fmla="+- 0 1946 1624"/>
                <a:gd name="T31" fmla="*/ 1946 h 643"/>
                <a:gd name="T32" fmla="+- 0 687 679"/>
                <a:gd name="T33" fmla="*/ T32 w 643"/>
                <a:gd name="T34" fmla="+- 0 2019 1624"/>
                <a:gd name="T35" fmla="*/ 2019 h 643"/>
                <a:gd name="T36" fmla="+- 0 712 679"/>
                <a:gd name="T37" fmla="*/ T36 w 643"/>
                <a:gd name="T38" fmla="+- 0 2087 1624"/>
                <a:gd name="T39" fmla="*/ 2087 h 643"/>
                <a:gd name="T40" fmla="+- 0 750 679"/>
                <a:gd name="T41" fmla="*/ T40 w 643"/>
                <a:gd name="T42" fmla="+- 0 2147 1624"/>
                <a:gd name="T43" fmla="*/ 2147 h 643"/>
                <a:gd name="T44" fmla="+- 0 799 679"/>
                <a:gd name="T45" fmla="*/ T44 w 643"/>
                <a:gd name="T46" fmla="+- 0 2196 1624"/>
                <a:gd name="T47" fmla="*/ 2196 h 643"/>
                <a:gd name="T48" fmla="+- 0 859 679"/>
                <a:gd name="T49" fmla="*/ T48 w 643"/>
                <a:gd name="T50" fmla="+- 0 2234 1624"/>
                <a:gd name="T51" fmla="*/ 2234 h 643"/>
                <a:gd name="T52" fmla="+- 0 927 679"/>
                <a:gd name="T53" fmla="*/ T52 w 643"/>
                <a:gd name="T54" fmla="+- 0 2259 1624"/>
                <a:gd name="T55" fmla="*/ 2259 h 643"/>
                <a:gd name="T56" fmla="+- 0 1000 679"/>
                <a:gd name="T57" fmla="*/ T56 w 643"/>
                <a:gd name="T58" fmla="+- 0 2267 1624"/>
                <a:gd name="T59" fmla="*/ 2267 h 643"/>
                <a:gd name="T60" fmla="+- 0 1074 679"/>
                <a:gd name="T61" fmla="*/ T60 w 643"/>
                <a:gd name="T62" fmla="+- 0 2259 1624"/>
                <a:gd name="T63" fmla="*/ 2259 h 643"/>
                <a:gd name="T64" fmla="+- 0 1142 679"/>
                <a:gd name="T65" fmla="*/ T64 w 643"/>
                <a:gd name="T66" fmla="+- 0 2234 1624"/>
                <a:gd name="T67" fmla="*/ 2234 h 643"/>
                <a:gd name="T68" fmla="+- 0 1201 679"/>
                <a:gd name="T69" fmla="*/ T68 w 643"/>
                <a:gd name="T70" fmla="+- 0 2196 1624"/>
                <a:gd name="T71" fmla="*/ 2196 h 643"/>
                <a:gd name="T72" fmla="+- 0 1251 679"/>
                <a:gd name="T73" fmla="*/ T72 w 643"/>
                <a:gd name="T74" fmla="+- 0 2147 1624"/>
                <a:gd name="T75" fmla="*/ 2147 h 643"/>
                <a:gd name="T76" fmla="+- 0 1289 679"/>
                <a:gd name="T77" fmla="*/ T76 w 643"/>
                <a:gd name="T78" fmla="+- 0 2087 1624"/>
                <a:gd name="T79" fmla="*/ 2087 h 643"/>
                <a:gd name="T80" fmla="+- 0 1313 679"/>
                <a:gd name="T81" fmla="*/ T80 w 643"/>
                <a:gd name="T82" fmla="+- 0 2019 1624"/>
                <a:gd name="T83" fmla="*/ 2019 h 643"/>
                <a:gd name="T84" fmla="+- 0 1322 679"/>
                <a:gd name="T85" fmla="*/ T84 w 643"/>
                <a:gd name="T86" fmla="+- 0 1946 1624"/>
                <a:gd name="T87" fmla="*/ 1946 h 643"/>
                <a:gd name="T88" fmla="+- 0 1322 679"/>
                <a:gd name="T89" fmla="*/ T88 w 643"/>
                <a:gd name="T90" fmla="+- 0 1935 1624"/>
                <a:gd name="T91" fmla="*/ 1935 h 643"/>
                <a:gd name="T92" fmla="+- 0 1303 679"/>
                <a:gd name="T93" fmla="*/ T92 w 643"/>
                <a:gd name="T94" fmla="+- 0 1837 1624"/>
                <a:gd name="T95" fmla="*/ 1837 h 643"/>
                <a:gd name="T96" fmla="+- 0 1268 679"/>
                <a:gd name="T97" fmla="*/ T96 w 643"/>
                <a:gd name="T98" fmla="+- 0 1767 1624"/>
                <a:gd name="T99" fmla="*/ 1767 h 643"/>
                <a:gd name="T100" fmla="+- 0 1217 679"/>
                <a:gd name="T101" fmla="*/ T100 w 643"/>
                <a:gd name="T102" fmla="+- 0 1708 1624"/>
                <a:gd name="T103" fmla="*/ 1708 h 643"/>
                <a:gd name="T104" fmla="+- 0 1154 679"/>
                <a:gd name="T105" fmla="*/ T104 w 643"/>
                <a:gd name="T106" fmla="+- 0 1663 1624"/>
                <a:gd name="T107" fmla="*/ 1663 h 643"/>
                <a:gd name="T108" fmla="+- 0 1081 679"/>
                <a:gd name="T109" fmla="*/ T108 w 643"/>
                <a:gd name="T110" fmla="+- 0 1634 1624"/>
                <a:gd name="T111" fmla="*/ 1634 h 643"/>
                <a:gd name="T112" fmla="+- 0 1000 679"/>
                <a:gd name="T113" fmla="*/ T112 w 643"/>
                <a:gd name="T114" fmla="+- 0 1624 1624"/>
                <a:gd name="T115" fmla="*/ 1624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Lst>
              <a:rect l="0" t="0" r="r" b="b"/>
              <a:pathLst>
                <a:path w="643" h="643">
                  <a:moveTo>
                    <a:pt x="321" y="0"/>
                  </a:moveTo>
                  <a:lnTo>
                    <a:pt x="248" y="9"/>
                  </a:lnTo>
                  <a:lnTo>
                    <a:pt x="180" y="33"/>
                  </a:lnTo>
                  <a:lnTo>
                    <a:pt x="120" y="71"/>
                  </a:lnTo>
                  <a:lnTo>
                    <a:pt x="71" y="121"/>
                  </a:lnTo>
                  <a:lnTo>
                    <a:pt x="33" y="180"/>
                  </a:lnTo>
                  <a:lnTo>
                    <a:pt x="8" y="248"/>
                  </a:lnTo>
                  <a:lnTo>
                    <a:pt x="0" y="322"/>
                  </a:lnTo>
                  <a:lnTo>
                    <a:pt x="8" y="395"/>
                  </a:lnTo>
                  <a:lnTo>
                    <a:pt x="33" y="463"/>
                  </a:lnTo>
                  <a:lnTo>
                    <a:pt x="71" y="523"/>
                  </a:lnTo>
                  <a:lnTo>
                    <a:pt x="120" y="572"/>
                  </a:lnTo>
                  <a:lnTo>
                    <a:pt x="180" y="610"/>
                  </a:lnTo>
                  <a:lnTo>
                    <a:pt x="248" y="635"/>
                  </a:lnTo>
                  <a:lnTo>
                    <a:pt x="321" y="643"/>
                  </a:lnTo>
                  <a:lnTo>
                    <a:pt x="395" y="635"/>
                  </a:lnTo>
                  <a:lnTo>
                    <a:pt x="463" y="610"/>
                  </a:lnTo>
                  <a:lnTo>
                    <a:pt x="522" y="572"/>
                  </a:lnTo>
                  <a:lnTo>
                    <a:pt x="572" y="523"/>
                  </a:lnTo>
                  <a:lnTo>
                    <a:pt x="610" y="463"/>
                  </a:lnTo>
                  <a:lnTo>
                    <a:pt x="634" y="395"/>
                  </a:lnTo>
                  <a:lnTo>
                    <a:pt x="643" y="322"/>
                  </a:lnTo>
                  <a:lnTo>
                    <a:pt x="643" y="311"/>
                  </a:lnTo>
                  <a:lnTo>
                    <a:pt x="624" y="213"/>
                  </a:lnTo>
                  <a:lnTo>
                    <a:pt x="589" y="143"/>
                  </a:lnTo>
                  <a:lnTo>
                    <a:pt x="538" y="84"/>
                  </a:lnTo>
                  <a:lnTo>
                    <a:pt x="475" y="39"/>
                  </a:lnTo>
                  <a:lnTo>
                    <a:pt x="402" y="10"/>
                  </a:lnTo>
                  <a:lnTo>
                    <a:pt x="321"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9" name="Freeform 108"/>
            <p:cNvSpPr>
              <a:spLocks/>
            </p:cNvSpPr>
            <p:nvPr/>
          </p:nvSpPr>
          <p:spPr bwMode="auto">
            <a:xfrm>
              <a:off x="3300" y="1914"/>
              <a:ext cx="43" cy="31"/>
            </a:xfrm>
            <a:custGeom>
              <a:avLst/>
              <a:gdLst>
                <a:gd name="T0" fmla="+- 0 3343 3300"/>
                <a:gd name="T1" fmla="*/ T0 w 43"/>
                <a:gd name="T2" fmla="+- 0 1915 1915"/>
                <a:gd name="T3" fmla="*/ 1915 h 31"/>
                <a:gd name="T4" fmla="+- 0 3300 3300"/>
                <a:gd name="T5" fmla="*/ T4 w 43"/>
                <a:gd name="T6" fmla="+- 0 1915 1915"/>
                <a:gd name="T7" fmla="*/ 1915 h 31"/>
                <a:gd name="T8" fmla="+- 0 3301 3300"/>
                <a:gd name="T9" fmla="*/ T8 w 43"/>
                <a:gd name="T10" fmla="+- 0 1920 1915"/>
                <a:gd name="T11" fmla="*/ 1920 h 31"/>
                <a:gd name="T12" fmla="+- 0 3301 3300"/>
                <a:gd name="T13" fmla="*/ T12 w 43"/>
                <a:gd name="T14" fmla="+- 0 1938 1915"/>
                <a:gd name="T15" fmla="*/ 1938 h 31"/>
                <a:gd name="T16" fmla="+- 0 3300 3300"/>
                <a:gd name="T17" fmla="*/ T16 w 43"/>
                <a:gd name="T18" fmla="+- 0 1946 1915"/>
                <a:gd name="T19" fmla="*/ 1946 h 31"/>
                <a:gd name="T20" fmla="+- 0 3342 3300"/>
                <a:gd name="T21" fmla="*/ T20 w 43"/>
                <a:gd name="T22" fmla="+- 0 1946 1915"/>
                <a:gd name="T23" fmla="*/ 1946 h 31"/>
                <a:gd name="T24" fmla="+- 0 3342 3300"/>
                <a:gd name="T25" fmla="*/ T24 w 43"/>
                <a:gd name="T26" fmla="+- 0 1942 1915"/>
                <a:gd name="T27" fmla="*/ 1942 h 31"/>
                <a:gd name="T28" fmla="+- 0 3342 3300"/>
                <a:gd name="T29" fmla="*/ T28 w 43"/>
                <a:gd name="T30" fmla="+- 0 1938 1915"/>
                <a:gd name="T31" fmla="*/ 1938 h 31"/>
                <a:gd name="T32" fmla="+- 0 3342 3300"/>
                <a:gd name="T33" fmla="*/ T32 w 43"/>
                <a:gd name="T34" fmla="+- 0 1926 1915"/>
                <a:gd name="T35" fmla="*/ 1926 h 31"/>
                <a:gd name="T36" fmla="+- 0 3342 3300"/>
                <a:gd name="T37" fmla="*/ T36 w 43"/>
                <a:gd name="T38" fmla="+- 0 1921 1915"/>
                <a:gd name="T39" fmla="*/ 1921 h 31"/>
                <a:gd name="T40" fmla="+- 0 3343 3300"/>
                <a:gd name="T41" fmla="*/ T40 w 43"/>
                <a:gd name="T42" fmla="+- 0 1915 1915"/>
                <a:gd name="T43" fmla="*/ 1915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43" h="31">
                  <a:moveTo>
                    <a:pt x="43" y="0"/>
                  </a:moveTo>
                  <a:lnTo>
                    <a:pt x="0" y="0"/>
                  </a:lnTo>
                  <a:lnTo>
                    <a:pt x="1" y="5"/>
                  </a:lnTo>
                  <a:lnTo>
                    <a:pt x="1" y="23"/>
                  </a:lnTo>
                  <a:lnTo>
                    <a:pt x="0" y="31"/>
                  </a:lnTo>
                  <a:lnTo>
                    <a:pt x="42" y="31"/>
                  </a:lnTo>
                  <a:lnTo>
                    <a:pt x="42" y="27"/>
                  </a:lnTo>
                  <a:lnTo>
                    <a:pt x="42" y="23"/>
                  </a:lnTo>
                  <a:lnTo>
                    <a:pt x="42" y="11"/>
                  </a:lnTo>
                  <a:lnTo>
                    <a:pt x="42" y="6"/>
                  </a:lnTo>
                  <a:lnTo>
                    <a:pt x="43"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10" name="Picture 109"/>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43" y="1752"/>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 name="Freeform 110"/>
            <p:cNvSpPr>
              <a:spLocks/>
            </p:cNvSpPr>
            <p:nvPr/>
          </p:nvSpPr>
          <p:spPr bwMode="auto">
            <a:xfrm>
              <a:off x="2862" y="1227"/>
              <a:ext cx="22" cy="31"/>
            </a:xfrm>
            <a:custGeom>
              <a:avLst/>
              <a:gdLst>
                <a:gd name="T0" fmla="+- 0 2885 2863"/>
                <a:gd name="T1" fmla="*/ T0 w 22"/>
                <a:gd name="T2" fmla="+- 0 1228 1228"/>
                <a:gd name="T3" fmla="*/ 1228 h 31"/>
                <a:gd name="T4" fmla="+- 0 2863 2863"/>
                <a:gd name="T5" fmla="*/ T4 w 22"/>
                <a:gd name="T6" fmla="+- 0 1228 1228"/>
                <a:gd name="T7" fmla="*/ 1228 h 31"/>
                <a:gd name="T8" fmla="+- 0 2863 2863"/>
                <a:gd name="T9" fmla="*/ T8 w 22"/>
                <a:gd name="T10" fmla="+- 0 1235 1228"/>
                <a:gd name="T11" fmla="*/ 1235 h 31"/>
                <a:gd name="T12" fmla="+- 0 2864 2863"/>
                <a:gd name="T13" fmla="*/ T12 w 22"/>
                <a:gd name="T14" fmla="+- 0 1239 1228"/>
                <a:gd name="T15" fmla="*/ 1239 h 31"/>
                <a:gd name="T16" fmla="+- 0 2864 2863"/>
                <a:gd name="T17" fmla="*/ T16 w 22"/>
                <a:gd name="T18" fmla="+- 0 1254 1228"/>
                <a:gd name="T19" fmla="*/ 1254 h 31"/>
                <a:gd name="T20" fmla="+- 0 2864 2863"/>
                <a:gd name="T21" fmla="*/ T20 w 22"/>
                <a:gd name="T22" fmla="+- 0 1255 1228"/>
                <a:gd name="T23" fmla="*/ 1255 h 31"/>
                <a:gd name="T24" fmla="+- 0 2864 2863"/>
                <a:gd name="T25" fmla="*/ T24 w 22"/>
                <a:gd name="T26" fmla="+- 0 1259 1228"/>
                <a:gd name="T27" fmla="*/ 1259 h 31"/>
                <a:gd name="T28" fmla="+- 0 2885 2863"/>
                <a:gd name="T29" fmla="*/ T28 w 22"/>
                <a:gd name="T30" fmla="+- 0 1259 1228"/>
                <a:gd name="T31" fmla="*/ 1259 h 31"/>
                <a:gd name="T32" fmla="+- 0 2884 2863"/>
                <a:gd name="T33" fmla="*/ T32 w 22"/>
                <a:gd name="T34" fmla="+- 0 1254 1228"/>
                <a:gd name="T35" fmla="*/ 1254 h 31"/>
                <a:gd name="T36" fmla="+- 0 2884 2863"/>
                <a:gd name="T37" fmla="*/ T36 w 22"/>
                <a:gd name="T38" fmla="+- 0 1249 1228"/>
                <a:gd name="T39" fmla="*/ 1249 h 31"/>
                <a:gd name="T40" fmla="+- 0 2884 2863"/>
                <a:gd name="T41" fmla="*/ T40 w 22"/>
                <a:gd name="T42" fmla="+- 0 1239 1228"/>
                <a:gd name="T43" fmla="*/ 1239 h 31"/>
                <a:gd name="T44" fmla="+- 0 2884 2863"/>
                <a:gd name="T45" fmla="*/ T44 w 22"/>
                <a:gd name="T46" fmla="+- 0 1233 1228"/>
                <a:gd name="T47" fmla="*/ 1233 h 31"/>
                <a:gd name="T48" fmla="+- 0 2885 2863"/>
                <a:gd name="T49" fmla="*/ T48 w 22"/>
                <a:gd name="T50" fmla="+- 0 1228 1228"/>
                <a:gd name="T51" fmla="*/ 1228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22" h="31">
                  <a:moveTo>
                    <a:pt x="22" y="0"/>
                  </a:moveTo>
                  <a:lnTo>
                    <a:pt x="0" y="0"/>
                  </a:lnTo>
                  <a:lnTo>
                    <a:pt x="0" y="7"/>
                  </a:lnTo>
                  <a:lnTo>
                    <a:pt x="1" y="11"/>
                  </a:lnTo>
                  <a:lnTo>
                    <a:pt x="1" y="26"/>
                  </a:lnTo>
                  <a:lnTo>
                    <a:pt x="1" y="27"/>
                  </a:lnTo>
                  <a:lnTo>
                    <a:pt x="1" y="31"/>
                  </a:lnTo>
                  <a:lnTo>
                    <a:pt x="22" y="31"/>
                  </a:lnTo>
                  <a:lnTo>
                    <a:pt x="21" y="26"/>
                  </a:lnTo>
                  <a:lnTo>
                    <a:pt x="21" y="21"/>
                  </a:lnTo>
                  <a:lnTo>
                    <a:pt x="21" y="11"/>
                  </a:lnTo>
                  <a:lnTo>
                    <a:pt x="21" y="5"/>
                  </a:lnTo>
                  <a:lnTo>
                    <a:pt x="22"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2" name="Freeform 111"/>
            <p:cNvSpPr>
              <a:spLocks/>
            </p:cNvSpPr>
            <p:nvPr/>
          </p:nvSpPr>
          <p:spPr bwMode="auto">
            <a:xfrm>
              <a:off x="2883" y="1000"/>
              <a:ext cx="488" cy="487"/>
            </a:xfrm>
            <a:custGeom>
              <a:avLst/>
              <a:gdLst>
                <a:gd name="T0" fmla="+- 0 3127 2884"/>
                <a:gd name="T1" fmla="*/ T0 w 488"/>
                <a:gd name="T2" fmla="+- 0 1001 1001"/>
                <a:gd name="T3" fmla="*/ 1001 h 487"/>
                <a:gd name="T4" fmla="+- 0 3053 2884"/>
                <a:gd name="T5" fmla="*/ T4 w 488"/>
                <a:gd name="T6" fmla="+- 0 1012 1001"/>
                <a:gd name="T7" fmla="*/ 1012 h 487"/>
                <a:gd name="T8" fmla="+- 0 2989 2884"/>
                <a:gd name="T9" fmla="*/ T8 w 488"/>
                <a:gd name="T10" fmla="+- 0 1044 1001"/>
                <a:gd name="T11" fmla="*/ 1044 h 487"/>
                <a:gd name="T12" fmla="+- 0 2937 2884"/>
                <a:gd name="T13" fmla="*/ T12 w 488"/>
                <a:gd name="T14" fmla="+- 0 1093 1001"/>
                <a:gd name="T15" fmla="*/ 1093 h 487"/>
                <a:gd name="T16" fmla="+- 0 2901 2884"/>
                <a:gd name="T17" fmla="*/ T16 w 488"/>
                <a:gd name="T18" fmla="+- 0 1155 1001"/>
                <a:gd name="T19" fmla="*/ 1155 h 487"/>
                <a:gd name="T20" fmla="+- 0 2885 2884"/>
                <a:gd name="T21" fmla="*/ T20 w 488"/>
                <a:gd name="T22" fmla="+- 0 1228 1001"/>
                <a:gd name="T23" fmla="*/ 1228 h 487"/>
                <a:gd name="T24" fmla="+- 0 2884 2884"/>
                <a:gd name="T25" fmla="*/ T24 w 488"/>
                <a:gd name="T26" fmla="+- 0 1233 1001"/>
                <a:gd name="T27" fmla="*/ 1233 h 487"/>
                <a:gd name="T28" fmla="+- 0 2884 2884"/>
                <a:gd name="T29" fmla="*/ T28 w 488"/>
                <a:gd name="T30" fmla="+- 0 1239 1001"/>
                <a:gd name="T31" fmla="*/ 1239 h 487"/>
                <a:gd name="T32" fmla="+- 0 2884 2884"/>
                <a:gd name="T33" fmla="*/ T32 w 488"/>
                <a:gd name="T34" fmla="+- 0 1249 1001"/>
                <a:gd name="T35" fmla="*/ 1249 h 487"/>
                <a:gd name="T36" fmla="+- 0 2884 2884"/>
                <a:gd name="T37" fmla="*/ T36 w 488"/>
                <a:gd name="T38" fmla="+- 0 1254 1001"/>
                <a:gd name="T39" fmla="*/ 1254 h 487"/>
                <a:gd name="T40" fmla="+- 0 2885 2884"/>
                <a:gd name="T41" fmla="*/ T40 w 488"/>
                <a:gd name="T42" fmla="+- 0 1259 1001"/>
                <a:gd name="T43" fmla="*/ 1259 h 487"/>
                <a:gd name="T44" fmla="+- 0 2900 2884"/>
                <a:gd name="T45" fmla="*/ T44 w 488"/>
                <a:gd name="T46" fmla="+- 0 1331 1001"/>
                <a:gd name="T47" fmla="*/ 1331 h 487"/>
                <a:gd name="T48" fmla="+- 0 2936 2884"/>
                <a:gd name="T49" fmla="*/ T48 w 488"/>
                <a:gd name="T50" fmla="+- 0 1394 1001"/>
                <a:gd name="T51" fmla="*/ 1394 h 487"/>
                <a:gd name="T52" fmla="+- 0 2988 2884"/>
                <a:gd name="T53" fmla="*/ T52 w 488"/>
                <a:gd name="T54" fmla="+- 0 1444 1001"/>
                <a:gd name="T55" fmla="*/ 1444 h 487"/>
                <a:gd name="T56" fmla="+- 0 3053 2884"/>
                <a:gd name="T57" fmla="*/ T56 w 488"/>
                <a:gd name="T58" fmla="+- 0 1476 1001"/>
                <a:gd name="T59" fmla="*/ 1476 h 487"/>
                <a:gd name="T60" fmla="+- 0 3127 2884"/>
                <a:gd name="T61" fmla="*/ T60 w 488"/>
                <a:gd name="T62" fmla="+- 0 1488 1001"/>
                <a:gd name="T63" fmla="*/ 1488 h 487"/>
                <a:gd name="T64" fmla="+- 0 3202 2884"/>
                <a:gd name="T65" fmla="*/ T64 w 488"/>
                <a:gd name="T66" fmla="+- 0 1476 1001"/>
                <a:gd name="T67" fmla="*/ 1476 h 487"/>
                <a:gd name="T68" fmla="+- 0 3267 2884"/>
                <a:gd name="T69" fmla="*/ T68 w 488"/>
                <a:gd name="T70" fmla="+- 0 1444 1001"/>
                <a:gd name="T71" fmla="*/ 1444 h 487"/>
                <a:gd name="T72" fmla="+- 0 3319 2884"/>
                <a:gd name="T73" fmla="*/ T72 w 488"/>
                <a:gd name="T74" fmla="+- 0 1394 1001"/>
                <a:gd name="T75" fmla="*/ 1394 h 487"/>
                <a:gd name="T76" fmla="+- 0 3354 2884"/>
                <a:gd name="T77" fmla="*/ T76 w 488"/>
                <a:gd name="T78" fmla="+- 0 1331 1001"/>
                <a:gd name="T79" fmla="*/ 1331 h 487"/>
                <a:gd name="T80" fmla="+- 0 3370 2884"/>
                <a:gd name="T81" fmla="*/ T80 w 488"/>
                <a:gd name="T82" fmla="+- 0 1259 1001"/>
                <a:gd name="T83" fmla="*/ 1259 h 487"/>
                <a:gd name="T84" fmla="+- 0 3370 2884"/>
                <a:gd name="T85" fmla="*/ T84 w 488"/>
                <a:gd name="T86" fmla="+- 0 1254 1001"/>
                <a:gd name="T87" fmla="*/ 1254 h 487"/>
                <a:gd name="T88" fmla="+- 0 3371 2884"/>
                <a:gd name="T89" fmla="*/ T88 w 488"/>
                <a:gd name="T90" fmla="+- 0 1249 1001"/>
                <a:gd name="T91" fmla="*/ 1249 h 487"/>
                <a:gd name="T92" fmla="+- 0 3371 2884"/>
                <a:gd name="T93" fmla="*/ T92 w 488"/>
                <a:gd name="T94" fmla="+- 0 1239 1001"/>
                <a:gd name="T95" fmla="*/ 1239 h 487"/>
                <a:gd name="T96" fmla="+- 0 3370 2884"/>
                <a:gd name="T97" fmla="*/ T96 w 488"/>
                <a:gd name="T98" fmla="+- 0 1233 1001"/>
                <a:gd name="T99" fmla="*/ 1233 h 487"/>
                <a:gd name="T100" fmla="+- 0 3370 2884"/>
                <a:gd name="T101" fmla="*/ T100 w 488"/>
                <a:gd name="T102" fmla="+- 0 1228 1001"/>
                <a:gd name="T103" fmla="*/ 1228 h 487"/>
                <a:gd name="T104" fmla="+- 0 3354 2884"/>
                <a:gd name="T105" fmla="*/ T104 w 488"/>
                <a:gd name="T106" fmla="+- 0 1155 1001"/>
                <a:gd name="T107" fmla="*/ 1155 h 487"/>
                <a:gd name="T108" fmla="+- 0 3318 2884"/>
                <a:gd name="T109" fmla="*/ T108 w 488"/>
                <a:gd name="T110" fmla="+- 0 1093 1001"/>
                <a:gd name="T111" fmla="*/ 1093 h 487"/>
                <a:gd name="T112" fmla="+- 0 3266 2884"/>
                <a:gd name="T113" fmla="*/ T112 w 488"/>
                <a:gd name="T114" fmla="+- 0 1044 1001"/>
                <a:gd name="T115" fmla="*/ 1044 h 487"/>
                <a:gd name="T116" fmla="+- 0 3201 2884"/>
                <a:gd name="T117" fmla="*/ T116 w 488"/>
                <a:gd name="T118" fmla="+- 0 1012 1001"/>
                <a:gd name="T119" fmla="*/ 1012 h 487"/>
                <a:gd name="T120" fmla="+- 0 3127 2884"/>
                <a:gd name="T121" fmla="*/ T120 w 488"/>
                <a:gd name="T122" fmla="+- 0 1001 1001"/>
                <a:gd name="T123" fmla="*/ 1001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8" h="487">
                  <a:moveTo>
                    <a:pt x="243" y="0"/>
                  </a:moveTo>
                  <a:lnTo>
                    <a:pt x="169" y="11"/>
                  </a:lnTo>
                  <a:lnTo>
                    <a:pt x="105" y="43"/>
                  </a:lnTo>
                  <a:lnTo>
                    <a:pt x="53" y="92"/>
                  </a:lnTo>
                  <a:lnTo>
                    <a:pt x="17" y="154"/>
                  </a:lnTo>
                  <a:lnTo>
                    <a:pt x="1" y="227"/>
                  </a:lnTo>
                  <a:lnTo>
                    <a:pt x="0" y="232"/>
                  </a:lnTo>
                  <a:lnTo>
                    <a:pt x="0" y="238"/>
                  </a:lnTo>
                  <a:lnTo>
                    <a:pt x="0" y="248"/>
                  </a:lnTo>
                  <a:lnTo>
                    <a:pt x="0" y="253"/>
                  </a:lnTo>
                  <a:lnTo>
                    <a:pt x="1" y="258"/>
                  </a:lnTo>
                  <a:lnTo>
                    <a:pt x="16" y="330"/>
                  </a:lnTo>
                  <a:lnTo>
                    <a:pt x="52" y="393"/>
                  </a:lnTo>
                  <a:lnTo>
                    <a:pt x="104" y="443"/>
                  </a:lnTo>
                  <a:lnTo>
                    <a:pt x="169" y="475"/>
                  </a:lnTo>
                  <a:lnTo>
                    <a:pt x="243" y="487"/>
                  </a:lnTo>
                  <a:lnTo>
                    <a:pt x="318" y="475"/>
                  </a:lnTo>
                  <a:lnTo>
                    <a:pt x="383" y="443"/>
                  </a:lnTo>
                  <a:lnTo>
                    <a:pt x="435" y="393"/>
                  </a:lnTo>
                  <a:lnTo>
                    <a:pt x="470" y="330"/>
                  </a:lnTo>
                  <a:lnTo>
                    <a:pt x="486" y="258"/>
                  </a:lnTo>
                  <a:lnTo>
                    <a:pt x="486" y="253"/>
                  </a:lnTo>
                  <a:lnTo>
                    <a:pt x="487" y="248"/>
                  </a:lnTo>
                  <a:lnTo>
                    <a:pt x="487" y="238"/>
                  </a:lnTo>
                  <a:lnTo>
                    <a:pt x="486" y="232"/>
                  </a:lnTo>
                  <a:lnTo>
                    <a:pt x="486" y="227"/>
                  </a:lnTo>
                  <a:lnTo>
                    <a:pt x="470" y="154"/>
                  </a:lnTo>
                  <a:lnTo>
                    <a:pt x="434" y="92"/>
                  </a:lnTo>
                  <a:lnTo>
                    <a:pt x="382" y="43"/>
                  </a:lnTo>
                  <a:lnTo>
                    <a:pt x="317" y="11"/>
                  </a:lnTo>
                  <a:lnTo>
                    <a:pt x="243"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cxnSp>
          <p:nvCxnSpPr>
            <p:cNvPr id="113" name="Line 348"/>
            <p:cNvCxnSpPr>
              <a:cxnSpLocks noChangeShapeType="1"/>
            </p:cNvCxnSpPr>
            <p:nvPr/>
          </p:nvCxnSpPr>
          <p:spPr bwMode="auto">
            <a:xfrm>
              <a:off x="2230" y="1257"/>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4" name="Line 349"/>
            <p:cNvCxnSpPr>
              <a:cxnSpLocks noChangeShapeType="1"/>
            </p:cNvCxnSpPr>
            <p:nvPr/>
          </p:nvCxnSpPr>
          <p:spPr bwMode="auto">
            <a:xfrm>
              <a:off x="2230" y="1254"/>
              <a:ext cx="277"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5" name="Line 350"/>
            <p:cNvCxnSpPr>
              <a:cxnSpLocks noChangeShapeType="1"/>
            </p:cNvCxnSpPr>
            <p:nvPr/>
          </p:nvCxnSpPr>
          <p:spPr bwMode="auto">
            <a:xfrm>
              <a:off x="2230" y="125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6" name="Line 351"/>
            <p:cNvCxnSpPr>
              <a:cxnSpLocks noChangeShapeType="1"/>
            </p:cNvCxnSpPr>
            <p:nvPr/>
          </p:nvCxnSpPr>
          <p:spPr bwMode="auto">
            <a:xfrm>
              <a:off x="2230" y="1246"/>
              <a:ext cx="27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7" name="Line 352"/>
            <p:cNvCxnSpPr>
              <a:cxnSpLocks noChangeShapeType="1"/>
            </p:cNvCxnSpPr>
            <p:nvPr/>
          </p:nvCxnSpPr>
          <p:spPr bwMode="auto">
            <a:xfrm>
              <a:off x="2230" y="124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8" name="Line 353"/>
            <p:cNvCxnSpPr>
              <a:cxnSpLocks noChangeShapeType="1"/>
            </p:cNvCxnSpPr>
            <p:nvPr/>
          </p:nvCxnSpPr>
          <p:spPr bwMode="auto">
            <a:xfrm>
              <a:off x="2229" y="1237"/>
              <a:ext cx="27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9" name="Line 354"/>
            <p:cNvCxnSpPr>
              <a:cxnSpLocks noChangeShapeType="1"/>
            </p:cNvCxnSpPr>
            <p:nvPr/>
          </p:nvCxnSpPr>
          <p:spPr bwMode="auto">
            <a:xfrm>
              <a:off x="2228" y="1232"/>
              <a:ext cx="28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0" name="Line 355"/>
            <p:cNvCxnSpPr>
              <a:cxnSpLocks noChangeShapeType="1"/>
            </p:cNvCxnSpPr>
            <p:nvPr/>
          </p:nvCxnSpPr>
          <p:spPr bwMode="auto">
            <a:xfrm>
              <a:off x="2225" y="1199"/>
              <a:ext cx="0" cy="120"/>
            </a:xfrm>
            <a:prstGeom prst="line">
              <a:avLst/>
            </a:prstGeom>
            <a:noFill/>
            <a:ln w="6693">
              <a:solidFill>
                <a:srgbClr val="599B4E"/>
              </a:solidFill>
              <a:prstDash val="solid"/>
              <a:round/>
              <a:headEnd/>
              <a:tailEnd/>
            </a:ln>
            <a:extLst>
              <a:ext uri="{909E8E84-426E-40DD-AFC4-6F175D3DCCD1}">
                <a14:hiddenFill xmlns:a14="http://schemas.microsoft.com/office/drawing/2010/main">
                  <a:noFill/>
                </a14:hiddenFill>
              </a:ext>
            </a:extLst>
          </p:spPr>
        </p:cxnSp>
        <p:cxnSp>
          <p:nvCxnSpPr>
            <p:cNvPr id="121" name="Line 356"/>
            <p:cNvCxnSpPr>
              <a:cxnSpLocks noChangeShapeType="1"/>
            </p:cNvCxnSpPr>
            <p:nvPr/>
          </p:nvCxnSpPr>
          <p:spPr bwMode="auto">
            <a:xfrm>
              <a:off x="1109" y="1243"/>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22" name="Picture 12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68" y="1136"/>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3" name="Line 358"/>
            <p:cNvCxnSpPr>
              <a:cxnSpLocks noChangeShapeType="1"/>
            </p:cNvCxnSpPr>
            <p:nvPr/>
          </p:nvCxnSpPr>
          <p:spPr bwMode="auto">
            <a:xfrm>
              <a:off x="2000" y="519"/>
              <a:ext cx="0" cy="31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4" name="Line 359"/>
            <p:cNvCxnSpPr>
              <a:cxnSpLocks noChangeShapeType="1"/>
            </p:cNvCxnSpPr>
            <p:nvPr/>
          </p:nvCxnSpPr>
          <p:spPr bwMode="auto">
            <a:xfrm>
              <a:off x="2003" y="518"/>
              <a:ext cx="12"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5" name="Line 360"/>
            <p:cNvCxnSpPr>
              <a:cxnSpLocks noChangeShapeType="1"/>
            </p:cNvCxnSpPr>
            <p:nvPr/>
          </p:nvCxnSpPr>
          <p:spPr bwMode="auto">
            <a:xfrm>
              <a:off x="2007" y="1016"/>
              <a:ext cx="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6" name="Line 361"/>
            <p:cNvCxnSpPr>
              <a:cxnSpLocks noChangeShapeType="1"/>
            </p:cNvCxnSpPr>
            <p:nvPr/>
          </p:nvCxnSpPr>
          <p:spPr bwMode="auto">
            <a:xfrm>
              <a:off x="2000" y="863"/>
              <a:ext cx="0" cy="15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sp>
          <p:nvSpPr>
            <p:cNvPr id="127" name="Freeform 126"/>
            <p:cNvSpPr>
              <a:spLocks/>
            </p:cNvSpPr>
            <p:nvPr/>
          </p:nvSpPr>
          <p:spPr bwMode="auto">
            <a:xfrm>
              <a:off x="1740" y="1015"/>
              <a:ext cx="487" cy="487"/>
            </a:xfrm>
            <a:custGeom>
              <a:avLst/>
              <a:gdLst>
                <a:gd name="T0" fmla="+- 0 1995 1741"/>
                <a:gd name="T1" fmla="*/ T0 w 487"/>
                <a:gd name="T2" fmla="+- 0 1015 1015"/>
                <a:gd name="T3" fmla="*/ 1015 h 487"/>
                <a:gd name="T4" fmla="+- 0 1984 1741"/>
                <a:gd name="T5" fmla="*/ T4 w 487"/>
                <a:gd name="T6" fmla="+- 0 1015 1015"/>
                <a:gd name="T7" fmla="*/ 1015 h 487"/>
                <a:gd name="T8" fmla="+- 0 1913 1741"/>
                <a:gd name="T9" fmla="*/ T8 w 487"/>
                <a:gd name="T10" fmla="+- 0 1026 1015"/>
                <a:gd name="T11" fmla="*/ 1026 h 487"/>
                <a:gd name="T12" fmla="+- 0 1850 1741"/>
                <a:gd name="T13" fmla="*/ T12 w 487"/>
                <a:gd name="T14" fmla="+- 0 1055 1015"/>
                <a:gd name="T15" fmla="*/ 1055 h 487"/>
                <a:gd name="T16" fmla="+- 0 1799 1741"/>
                <a:gd name="T17" fmla="*/ T16 w 487"/>
                <a:gd name="T18" fmla="+- 0 1101 1015"/>
                <a:gd name="T19" fmla="*/ 1101 h 487"/>
                <a:gd name="T20" fmla="+- 0 1762 1741"/>
                <a:gd name="T21" fmla="*/ T20 w 487"/>
                <a:gd name="T22" fmla="+- 0 1159 1015"/>
                <a:gd name="T23" fmla="*/ 1159 h 487"/>
                <a:gd name="T24" fmla="+- 0 1743 1741"/>
                <a:gd name="T25" fmla="*/ T24 w 487"/>
                <a:gd name="T26" fmla="+- 0 1228 1015"/>
                <a:gd name="T27" fmla="*/ 1228 h 487"/>
                <a:gd name="T28" fmla="+- 0 1741 1741"/>
                <a:gd name="T29" fmla="*/ T28 w 487"/>
                <a:gd name="T30" fmla="+- 0 1248 1015"/>
                <a:gd name="T31" fmla="*/ 1248 h 487"/>
                <a:gd name="T32" fmla="+- 0 1741 1741"/>
                <a:gd name="T33" fmla="*/ T32 w 487"/>
                <a:gd name="T34" fmla="+- 0 1259 1015"/>
                <a:gd name="T35" fmla="*/ 1259 h 487"/>
                <a:gd name="T36" fmla="+- 0 1753 1741"/>
                <a:gd name="T37" fmla="*/ T36 w 487"/>
                <a:gd name="T38" fmla="+- 0 1336 1015"/>
                <a:gd name="T39" fmla="*/ 1336 h 487"/>
                <a:gd name="T40" fmla="+- 0 1788 1741"/>
                <a:gd name="T41" fmla="*/ T40 w 487"/>
                <a:gd name="T42" fmla="+- 0 1402 1015"/>
                <a:gd name="T43" fmla="*/ 1402 h 487"/>
                <a:gd name="T44" fmla="+- 0 1840 1741"/>
                <a:gd name="T45" fmla="*/ T44 w 487"/>
                <a:gd name="T46" fmla="+- 0 1455 1015"/>
                <a:gd name="T47" fmla="*/ 1455 h 487"/>
                <a:gd name="T48" fmla="+- 0 1907 1741"/>
                <a:gd name="T49" fmla="*/ T48 w 487"/>
                <a:gd name="T50" fmla="+- 0 1490 1015"/>
                <a:gd name="T51" fmla="*/ 1490 h 487"/>
                <a:gd name="T52" fmla="+- 0 1984 1741"/>
                <a:gd name="T53" fmla="*/ T52 w 487"/>
                <a:gd name="T54" fmla="+- 0 1502 1015"/>
                <a:gd name="T55" fmla="*/ 1502 h 487"/>
                <a:gd name="T56" fmla="+- 0 1995 1741"/>
                <a:gd name="T57" fmla="*/ T56 w 487"/>
                <a:gd name="T58" fmla="+- 0 1502 1015"/>
                <a:gd name="T59" fmla="*/ 1502 h 487"/>
                <a:gd name="T60" fmla="+- 0 2086 1741"/>
                <a:gd name="T61" fmla="*/ T60 w 487"/>
                <a:gd name="T62" fmla="+- 0 1480 1015"/>
                <a:gd name="T63" fmla="*/ 1480 h 487"/>
                <a:gd name="T64" fmla="+- 0 2146 1741"/>
                <a:gd name="T65" fmla="*/ T64 w 487"/>
                <a:gd name="T66" fmla="+- 0 1440 1015"/>
                <a:gd name="T67" fmla="*/ 1440 h 487"/>
                <a:gd name="T68" fmla="+- 0 2192 1741"/>
                <a:gd name="T69" fmla="*/ T68 w 487"/>
                <a:gd name="T70" fmla="+- 0 1385 1015"/>
                <a:gd name="T71" fmla="*/ 1385 h 487"/>
                <a:gd name="T72" fmla="+- 0 2220 1741"/>
                <a:gd name="T73" fmla="*/ T72 w 487"/>
                <a:gd name="T74" fmla="+- 0 1319 1015"/>
                <a:gd name="T75" fmla="*/ 1319 h 487"/>
                <a:gd name="T76" fmla="+- 0 2228 1741"/>
                <a:gd name="T77" fmla="*/ T76 w 487"/>
                <a:gd name="T78" fmla="+- 0 1259 1015"/>
                <a:gd name="T79" fmla="*/ 1259 h 487"/>
                <a:gd name="T80" fmla="+- 0 2227 1741"/>
                <a:gd name="T81" fmla="*/ T80 w 487"/>
                <a:gd name="T82" fmla="+- 0 1243 1015"/>
                <a:gd name="T83" fmla="*/ 1243 h 487"/>
                <a:gd name="T84" fmla="+- 0 2192 1741"/>
                <a:gd name="T85" fmla="*/ T84 w 487"/>
                <a:gd name="T86" fmla="+- 0 1132 1015"/>
                <a:gd name="T87" fmla="*/ 1132 h 487"/>
                <a:gd name="T88" fmla="+- 0 2146 1741"/>
                <a:gd name="T89" fmla="*/ T88 w 487"/>
                <a:gd name="T90" fmla="+- 0 1077 1015"/>
                <a:gd name="T91" fmla="*/ 1077 h 487"/>
                <a:gd name="T92" fmla="+- 0 2086 1741"/>
                <a:gd name="T93" fmla="*/ T92 w 487"/>
                <a:gd name="T94" fmla="+- 0 1037 1015"/>
                <a:gd name="T95" fmla="*/ 1037 h 487"/>
                <a:gd name="T96" fmla="+- 0 2015 1741"/>
                <a:gd name="T97" fmla="*/ T96 w 487"/>
                <a:gd name="T98" fmla="+- 0 1017 1015"/>
                <a:gd name="T99" fmla="*/ 1017 h 487"/>
                <a:gd name="T100" fmla="+- 0 1995 1741"/>
                <a:gd name="T101" fmla="*/ T100 w 487"/>
                <a:gd name="T102" fmla="+- 0 1015 1015"/>
                <a:gd name="T103" fmla="*/ 1015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Lst>
              <a:rect l="0" t="0" r="r" b="b"/>
              <a:pathLst>
                <a:path w="487" h="487">
                  <a:moveTo>
                    <a:pt x="254" y="0"/>
                  </a:moveTo>
                  <a:lnTo>
                    <a:pt x="243" y="0"/>
                  </a:lnTo>
                  <a:lnTo>
                    <a:pt x="172" y="11"/>
                  </a:lnTo>
                  <a:lnTo>
                    <a:pt x="109" y="40"/>
                  </a:lnTo>
                  <a:lnTo>
                    <a:pt x="58" y="86"/>
                  </a:lnTo>
                  <a:lnTo>
                    <a:pt x="21" y="144"/>
                  </a:lnTo>
                  <a:lnTo>
                    <a:pt x="2" y="213"/>
                  </a:lnTo>
                  <a:lnTo>
                    <a:pt x="0" y="233"/>
                  </a:lnTo>
                  <a:lnTo>
                    <a:pt x="0" y="244"/>
                  </a:lnTo>
                  <a:lnTo>
                    <a:pt x="12" y="321"/>
                  </a:lnTo>
                  <a:lnTo>
                    <a:pt x="47" y="387"/>
                  </a:lnTo>
                  <a:lnTo>
                    <a:pt x="99" y="440"/>
                  </a:lnTo>
                  <a:lnTo>
                    <a:pt x="166" y="475"/>
                  </a:lnTo>
                  <a:lnTo>
                    <a:pt x="243" y="487"/>
                  </a:lnTo>
                  <a:lnTo>
                    <a:pt x="254" y="487"/>
                  </a:lnTo>
                  <a:lnTo>
                    <a:pt x="345" y="465"/>
                  </a:lnTo>
                  <a:lnTo>
                    <a:pt x="405" y="425"/>
                  </a:lnTo>
                  <a:lnTo>
                    <a:pt x="451" y="370"/>
                  </a:lnTo>
                  <a:lnTo>
                    <a:pt x="479" y="304"/>
                  </a:lnTo>
                  <a:lnTo>
                    <a:pt x="487" y="244"/>
                  </a:lnTo>
                  <a:lnTo>
                    <a:pt x="486" y="228"/>
                  </a:lnTo>
                  <a:lnTo>
                    <a:pt x="451" y="117"/>
                  </a:lnTo>
                  <a:lnTo>
                    <a:pt x="405" y="62"/>
                  </a:lnTo>
                  <a:lnTo>
                    <a:pt x="345" y="22"/>
                  </a:lnTo>
                  <a:lnTo>
                    <a:pt x="274" y="2"/>
                  </a:lnTo>
                  <a:lnTo>
                    <a:pt x="254"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8" name="Freeform 127"/>
            <p:cNvSpPr>
              <a:spLocks/>
            </p:cNvSpPr>
            <p:nvPr/>
          </p:nvSpPr>
          <p:spPr bwMode="auto">
            <a:xfrm>
              <a:off x="2301" y="144"/>
              <a:ext cx="257" cy="31"/>
            </a:xfrm>
            <a:custGeom>
              <a:avLst/>
              <a:gdLst>
                <a:gd name="T0" fmla="+- 0 2557 2301"/>
                <a:gd name="T1" fmla="*/ T0 w 257"/>
                <a:gd name="T2" fmla="+- 0 144 144"/>
                <a:gd name="T3" fmla="*/ 144 h 31"/>
                <a:gd name="T4" fmla="+- 0 2301 2301"/>
                <a:gd name="T5" fmla="*/ T4 w 257"/>
                <a:gd name="T6" fmla="+- 0 144 144"/>
                <a:gd name="T7" fmla="*/ 144 h 31"/>
                <a:gd name="T8" fmla="+- 0 2303 2301"/>
                <a:gd name="T9" fmla="*/ T8 w 257"/>
                <a:gd name="T10" fmla="+- 0 155 144"/>
                <a:gd name="T11" fmla="*/ 155 h 31"/>
                <a:gd name="T12" fmla="+- 0 2304 2301"/>
                <a:gd name="T13" fmla="*/ T12 w 257"/>
                <a:gd name="T14" fmla="+- 0 165 144"/>
                <a:gd name="T15" fmla="*/ 165 h 31"/>
                <a:gd name="T16" fmla="+- 0 2305 2301"/>
                <a:gd name="T17" fmla="*/ T16 w 257"/>
                <a:gd name="T18" fmla="+- 0 175 144"/>
                <a:gd name="T19" fmla="*/ 175 h 31"/>
                <a:gd name="T20" fmla="+- 0 2550 2301"/>
                <a:gd name="T21" fmla="*/ T20 w 257"/>
                <a:gd name="T22" fmla="+- 0 175 144"/>
                <a:gd name="T23" fmla="*/ 175 h 31"/>
                <a:gd name="T24" fmla="+- 0 2551 2301"/>
                <a:gd name="T25" fmla="*/ T24 w 257"/>
                <a:gd name="T26" fmla="+- 0 165 144"/>
                <a:gd name="T27" fmla="*/ 165 h 31"/>
                <a:gd name="T28" fmla="+- 0 2553 2301"/>
                <a:gd name="T29" fmla="*/ T28 w 257"/>
                <a:gd name="T30" fmla="+- 0 154 144"/>
                <a:gd name="T31" fmla="*/ 154 h 31"/>
                <a:gd name="T32" fmla="+- 0 2557 2301"/>
                <a:gd name="T33" fmla="*/ T32 w 257"/>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57" h="31">
                  <a:moveTo>
                    <a:pt x="256" y="0"/>
                  </a:moveTo>
                  <a:lnTo>
                    <a:pt x="0" y="0"/>
                  </a:lnTo>
                  <a:lnTo>
                    <a:pt x="2" y="11"/>
                  </a:lnTo>
                  <a:lnTo>
                    <a:pt x="3" y="21"/>
                  </a:lnTo>
                  <a:lnTo>
                    <a:pt x="4" y="31"/>
                  </a:lnTo>
                  <a:lnTo>
                    <a:pt x="249" y="31"/>
                  </a:lnTo>
                  <a:lnTo>
                    <a:pt x="250" y="21"/>
                  </a:lnTo>
                  <a:lnTo>
                    <a:pt x="252" y="10"/>
                  </a:lnTo>
                  <a:lnTo>
                    <a:pt x="256"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9" name="Freeform 128"/>
            <p:cNvSpPr>
              <a:spLocks/>
            </p:cNvSpPr>
            <p:nvPr/>
          </p:nvSpPr>
          <p:spPr bwMode="auto">
            <a:xfrm>
              <a:off x="1546" y="144"/>
              <a:ext cx="121" cy="31"/>
            </a:xfrm>
            <a:custGeom>
              <a:avLst/>
              <a:gdLst>
                <a:gd name="T0" fmla="+- 0 1667 1546"/>
                <a:gd name="T1" fmla="*/ T0 w 121"/>
                <a:gd name="T2" fmla="+- 0 144 144"/>
                <a:gd name="T3" fmla="*/ 144 h 31"/>
                <a:gd name="T4" fmla="+- 0 1546 1546"/>
                <a:gd name="T5" fmla="*/ T4 w 121"/>
                <a:gd name="T6" fmla="+- 0 144 144"/>
                <a:gd name="T7" fmla="*/ 144 h 31"/>
                <a:gd name="T8" fmla="+- 0 1548 1546"/>
                <a:gd name="T9" fmla="*/ T8 w 121"/>
                <a:gd name="T10" fmla="+- 0 155 144"/>
                <a:gd name="T11" fmla="*/ 155 h 31"/>
                <a:gd name="T12" fmla="+- 0 1549 1546"/>
                <a:gd name="T13" fmla="*/ T12 w 121"/>
                <a:gd name="T14" fmla="+- 0 165 144"/>
                <a:gd name="T15" fmla="*/ 165 h 31"/>
                <a:gd name="T16" fmla="+- 0 1549 1546"/>
                <a:gd name="T17" fmla="*/ T16 w 121"/>
                <a:gd name="T18" fmla="+- 0 175 144"/>
                <a:gd name="T19" fmla="*/ 175 h 31"/>
                <a:gd name="T20" fmla="+- 0 1663 1546"/>
                <a:gd name="T21" fmla="*/ T20 w 121"/>
                <a:gd name="T22" fmla="+- 0 175 144"/>
                <a:gd name="T23" fmla="*/ 175 h 31"/>
                <a:gd name="T24" fmla="+- 0 1664 1546"/>
                <a:gd name="T25" fmla="*/ T24 w 121"/>
                <a:gd name="T26" fmla="+- 0 165 144"/>
                <a:gd name="T27" fmla="*/ 165 h 31"/>
                <a:gd name="T28" fmla="+- 0 1665 1546"/>
                <a:gd name="T29" fmla="*/ T28 w 121"/>
                <a:gd name="T30" fmla="+- 0 155 144"/>
                <a:gd name="T31" fmla="*/ 155 h 31"/>
                <a:gd name="T32" fmla="+- 0 1667 1546"/>
                <a:gd name="T33" fmla="*/ T32 w 121"/>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21" h="31">
                  <a:moveTo>
                    <a:pt x="121" y="0"/>
                  </a:moveTo>
                  <a:lnTo>
                    <a:pt x="0" y="0"/>
                  </a:lnTo>
                  <a:lnTo>
                    <a:pt x="2" y="11"/>
                  </a:lnTo>
                  <a:lnTo>
                    <a:pt x="3" y="21"/>
                  </a:lnTo>
                  <a:lnTo>
                    <a:pt x="3" y="31"/>
                  </a:lnTo>
                  <a:lnTo>
                    <a:pt x="117" y="31"/>
                  </a:lnTo>
                  <a:lnTo>
                    <a:pt x="118" y="21"/>
                  </a:lnTo>
                  <a:lnTo>
                    <a:pt x="119" y="11"/>
                  </a:lnTo>
                  <a:lnTo>
                    <a:pt x="12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0" name="Freeform 129"/>
            <p:cNvSpPr>
              <a:spLocks/>
            </p:cNvSpPr>
            <p:nvPr/>
          </p:nvSpPr>
          <p:spPr bwMode="auto">
            <a:xfrm>
              <a:off x="1662" y="0"/>
              <a:ext cx="643" cy="519"/>
            </a:xfrm>
            <a:custGeom>
              <a:avLst/>
              <a:gdLst>
                <a:gd name="T0" fmla="+- 0 2238 1663"/>
                <a:gd name="T1" fmla="*/ T0 w 643"/>
                <a:gd name="T2" fmla="*/ 0 h 519"/>
                <a:gd name="T3" fmla="+- 0 1731 1663"/>
                <a:gd name="T4" fmla="*/ T3 w 643"/>
                <a:gd name="T5" fmla="*/ 0 h 519"/>
                <a:gd name="T6" fmla="+- 0 1708 1663"/>
                <a:gd name="T7" fmla="*/ T6 w 643"/>
                <a:gd name="T8" fmla="*/ 32 h 519"/>
                <a:gd name="T9" fmla="+- 0 1676 1663"/>
                <a:gd name="T10" fmla="*/ T9 w 643"/>
                <a:gd name="T11" fmla="*/ 105 h 519"/>
                <a:gd name="T12" fmla="+- 0 1664 1663"/>
                <a:gd name="T13" fmla="*/ T12 w 643"/>
                <a:gd name="T14" fmla="*/ 165 h 519"/>
                <a:gd name="T15" fmla="+- 0 1663 1663"/>
                <a:gd name="T16" fmla="*/ T15 w 643"/>
                <a:gd name="T17" fmla="*/ 190 h 519"/>
                <a:gd name="T18" fmla="+- 0 1663 1663"/>
                <a:gd name="T19" fmla="*/ T18 w 643"/>
                <a:gd name="T20" fmla="*/ 197 h 519"/>
                <a:gd name="T21" fmla="+- 0 1671 1663"/>
                <a:gd name="T22" fmla="*/ T21 w 643"/>
                <a:gd name="T23" fmla="*/ 271 h 519"/>
                <a:gd name="T24" fmla="+- 0 1695 1663"/>
                <a:gd name="T25" fmla="*/ T24 w 643"/>
                <a:gd name="T26" fmla="*/ 339 h 519"/>
                <a:gd name="T27" fmla="+- 0 1733 1663"/>
                <a:gd name="T28" fmla="*/ T27 w 643"/>
                <a:gd name="T29" fmla="*/ 398 h 519"/>
                <a:gd name="T30" fmla="+- 0 1783 1663"/>
                <a:gd name="T31" fmla="*/ T30 w 643"/>
                <a:gd name="T32" fmla="*/ 448 h 519"/>
                <a:gd name="T33" fmla="+- 0 1843 1663"/>
                <a:gd name="T34" fmla="*/ T33 w 643"/>
                <a:gd name="T35" fmla="*/ 486 h 519"/>
                <a:gd name="T36" fmla="+- 0 1910 1663"/>
                <a:gd name="T37" fmla="*/ T36 w 643"/>
                <a:gd name="T38" fmla="*/ 510 h 519"/>
                <a:gd name="T39" fmla="+- 0 1984 1663"/>
                <a:gd name="T40" fmla="*/ T39 w 643"/>
                <a:gd name="T41" fmla="*/ 519 h 519"/>
                <a:gd name="T42" fmla="+- 0 1994 1663"/>
                <a:gd name="T43" fmla="*/ T42 w 643"/>
                <a:gd name="T44" fmla="*/ 519 h 519"/>
                <a:gd name="T45" fmla="+- 0 2093 1663"/>
                <a:gd name="T46" fmla="*/ T45 w 643"/>
                <a:gd name="T47" fmla="*/ 500 h 519"/>
                <a:gd name="T48" fmla="+- 0 2163 1663"/>
                <a:gd name="T49" fmla="*/ T48 w 643"/>
                <a:gd name="T50" fmla="*/ 465 h 519"/>
                <a:gd name="T51" fmla="+- 0 2221 1663"/>
                <a:gd name="T52" fmla="*/ T51 w 643"/>
                <a:gd name="T53" fmla="*/ 414 h 519"/>
                <a:gd name="T54" fmla="+- 0 2266 1663"/>
                <a:gd name="T55" fmla="*/ T54 w 643"/>
                <a:gd name="T56" fmla="*/ 351 h 519"/>
                <a:gd name="T57" fmla="+- 0 2295 1663"/>
                <a:gd name="T58" fmla="*/ T57 w 643"/>
                <a:gd name="T59" fmla="*/ 278 h 519"/>
                <a:gd name="T60" fmla="+- 0 2305 1663"/>
                <a:gd name="T61" fmla="*/ T60 w 643"/>
                <a:gd name="T62" fmla="*/ 197 h 519"/>
                <a:gd name="T63" fmla="+- 0 2305 1663"/>
                <a:gd name="T64" fmla="*/ T63 w 643"/>
                <a:gd name="T65" fmla="*/ 190 h 519"/>
                <a:gd name="T66" fmla="+- 0 2292 1663"/>
                <a:gd name="T67" fmla="*/ T66 w 643"/>
                <a:gd name="T68" fmla="*/ 105 h 519"/>
                <a:gd name="T69" fmla="+- 0 2260 1663"/>
                <a:gd name="T70" fmla="*/ T69 w 643"/>
                <a:gd name="T71" fmla="*/ 32 h 519"/>
                <a:gd name="T72" fmla="+- 0 2238 1663"/>
                <a:gd name="T73" fmla="*/ T72 w 643"/>
                <a:gd name="T74" fmla="*/ 0 h 5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 ang="0">
                  <a:pos x="T61" y="T62"/>
                </a:cxn>
                <a:cxn ang="0">
                  <a:pos x="T64" y="T65"/>
                </a:cxn>
                <a:cxn ang="0">
                  <a:pos x="T67" y="T68"/>
                </a:cxn>
                <a:cxn ang="0">
                  <a:pos x="T70" y="T71"/>
                </a:cxn>
                <a:cxn ang="0">
                  <a:pos x="T73" y="T74"/>
                </a:cxn>
              </a:cxnLst>
              <a:rect l="0" t="0" r="r" b="b"/>
              <a:pathLst>
                <a:path w="643" h="519">
                  <a:moveTo>
                    <a:pt x="575" y="0"/>
                  </a:moveTo>
                  <a:lnTo>
                    <a:pt x="68" y="0"/>
                  </a:lnTo>
                  <a:lnTo>
                    <a:pt x="45" y="32"/>
                  </a:lnTo>
                  <a:lnTo>
                    <a:pt x="13" y="105"/>
                  </a:lnTo>
                  <a:lnTo>
                    <a:pt x="1" y="165"/>
                  </a:lnTo>
                  <a:lnTo>
                    <a:pt x="0" y="190"/>
                  </a:lnTo>
                  <a:lnTo>
                    <a:pt x="0" y="197"/>
                  </a:lnTo>
                  <a:lnTo>
                    <a:pt x="8" y="271"/>
                  </a:lnTo>
                  <a:lnTo>
                    <a:pt x="32" y="339"/>
                  </a:lnTo>
                  <a:lnTo>
                    <a:pt x="70" y="398"/>
                  </a:lnTo>
                  <a:lnTo>
                    <a:pt x="120" y="448"/>
                  </a:lnTo>
                  <a:lnTo>
                    <a:pt x="180" y="486"/>
                  </a:lnTo>
                  <a:lnTo>
                    <a:pt x="247" y="510"/>
                  </a:lnTo>
                  <a:lnTo>
                    <a:pt x="321" y="519"/>
                  </a:lnTo>
                  <a:lnTo>
                    <a:pt x="331" y="519"/>
                  </a:lnTo>
                  <a:lnTo>
                    <a:pt x="430" y="500"/>
                  </a:lnTo>
                  <a:lnTo>
                    <a:pt x="500" y="465"/>
                  </a:lnTo>
                  <a:lnTo>
                    <a:pt x="558" y="414"/>
                  </a:lnTo>
                  <a:lnTo>
                    <a:pt x="603" y="351"/>
                  </a:lnTo>
                  <a:lnTo>
                    <a:pt x="632" y="278"/>
                  </a:lnTo>
                  <a:lnTo>
                    <a:pt x="642" y="197"/>
                  </a:lnTo>
                  <a:lnTo>
                    <a:pt x="642" y="190"/>
                  </a:lnTo>
                  <a:lnTo>
                    <a:pt x="629" y="105"/>
                  </a:lnTo>
                  <a:lnTo>
                    <a:pt x="597" y="32"/>
                  </a:lnTo>
                  <a:lnTo>
                    <a:pt x="575"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1" name="AutoShape 366"/>
            <p:cNvSpPr>
              <a:spLocks/>
            </p:cNvSpPr>
            <p:nvPr/>
          </p:nvSpPr>
          <p:spPr bwMode="auto">
            <a:xfrm>
              <a:off x="1984" y="2675"/>
              <a:ext cx="31" cy="587"/>
            </a:xfrm>
            <a:custGeom>
              <a:avLst/>
              <a:gdLst>
                <a:gd name="T0" fmla="+- 0 1984 1984"/>
                <a:gd name="T1" fmla="*/ T0 w 31"/>
                <a:gd name="T2" fmla="+- 0 2676 2676"/>
                <a:gd name="T3" fmla="*/ 2676 h 587"/>
                <a:gd name="T4" fmla="+- 0 1984 1984"/>
                <a:gd name="T5" fmla="*/ T4 w 31"/>
                <a:gd name="T6" fmla="+- 0 3259 2676"/>
                <a:gd name="T7" fmla="*/ 3259 h 587"/>
                <a:gd name="T8" fmla="+- 0 1995 1984"/>
                <a:gd name="T9" fmla="*/ T8 w 31"/>
                <a:gd name="T10" fmla="+- 0 3259 2676"/>
                <a:gd name="T11" fmla="*/ 3259 h 587"/>
                <a:gd name="T12" fmla="+- 0 2005 1984"/>
                <a:gd name="T13" fmla="*/ T12 w 31"/>
                <a:gd name="T14" fmla="+- 0 3260 2676"/>
                <a:gd name="T15" fmla="*/ 3260 h 587"/>
                <a:gd name="T16" fmla="+- 0 2015 1984"/>
                <a:gd name="T17" fmla="*/ T16 w 31"/>
                <a:gd name="T18" fmla="+- 0 3263 2676"/>
                <a:gd name="T19" fmla="*/ 3263 h 587"/>
                <a:gd name="T20" fmla="+- 0 2015 1984"/>
                <a:gd name="T21" fmla="*/ T20 w 31"/>
                <a:gd name="T22" fmla="+- 0 2677 2676"/>
                <a:gd name="T23" fmla="*/ 2677 h 587"/>
                <a:gd name="T24" fmla="+- 0 1994 1984"/>
                <a:gd name="T25" fmla="*/ T24 w 31"/>
                <a:gd name="T26" fmla="+- 0 2677 2676"/>
                <a:gd name="T27" fmla="*/ 2677 h 587"/>
                <a:gd name="T28" fmla="+- 0 1984 1984"/>
                <a:gd name="T29" fmla="*/ T28 w 31"/>
                <a:gd name="T30" fmla="+- 0 2676 2676"/>
                <a:gd name="T31" fmla="*/ 2676 h 587"/>
                <a:gd name="T32" fmla="+- 0 2015 1984"/>
                <a:gd name="T33" fmla="*/ T32 w 31"/>
                <a:gd name="T34" fmla="+- 0 2676 2676"/>
                <a:gd name="T35" fmla="*/ 2676 h 587"/>
                <a:gd name="T36" fmla="+- 0 2010 1984"/>
                <a:gd name="T37" fmla="*/ T36 w 31"/>
                <a:gd name="T38" fmla="+- 0 2676 2676"/>
                <a:gd name="T39" fmla="*/ 2676 h 587"/>
                <a:gd name="T40" fmla="+- 0 2004 1984"/>
                <a:gd name="T41" fmla="*/ T40 w 31"/>
                <a:gd name="T42" fmla="+- 0 2677 2676"/>
                <a:gd name="T43" fmla="*/ 2677 h 587"/>
                <a:gd name="T44" fmla="+- 0 2015 1984"/>
                <a:gd name="T45" fmla="*/ T44 w 31"/>
                <a:gd name="T46" fmla="+- 0 2677 2676"/>
                <a:gd name="T47" fmla="*/ 2677 h 587"/>
                <a:gd name="T48" fmla="+- 0 2015 1984"/>
                <a:gd name="T49" fmla="*/ T48 w 31"/>
                <a:gd name="T50" fmla="+- 0 2676 2676"/>
                <a:gd name="T51" fmla="*/ 2676 h 5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31" h="587">
                  <a:moveTo>
                    <a:pt x="0" y="0"/>
                  </a:moveTo>
                  <a:lnTo>
                    <a:pt x="0" y="583"/>
                  </a:lnTo>
                  <a:lnTo>
                    <a:pt x="11" y="583"/>
                  </a:lnTo>
                  <a:lnTo>
                    <a:pt x="21" y="584"/>
                  </a:lnTo>
                  <a:lnTo>
                    <a:pt x="31" y="587"/>
                  </a:lnTo>
                  <a:lnTo>
                    <a:pt x="31" y="1"/>
                  </a:lnTo>
                  <a:lnTo>
                    <a:pt x="10" y="1"/>
                  </a:lnTo>
                  <a:lnTo>
                    <a:pt x="0" y="0"/>
                  </a:lnTo>
                  <a:close/>
                  <a:moveTo>
                    <a:pt x="31" y="0"/>
                  </a:moveTo>
                  <a:lnTo>
                    <a:pt x="26" y="0"/>
                  </a:lnTo>
                  <a:lnTo>
                    <a:pt x="20" y="1"/>
                  </a:lnTo>
                  <a:lnTo>
                    <a:pt x="31" y="1"/>
                  </a:lnTo>
                  <a:lnTo>
                    <a:pt x="3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32" name="Picture 13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819" y="2319"/>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 name="Picture 132"/>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861" y="3258"/>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4" name="Line 369"/>
            <p:cNvCxnSpPr>
              <a:cxnSpLocks noChangeShapeType="1"/>
            </p:cNvCxnSpPr>
            <p:nvPr/>
          </p:nvCxnSpPr>
          <p:spPr bwMode="auto">
            <a:xfrm>
              <a:off x="2687" y="306"/>
              <a:ext cx="0" cy="525"/>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5" name="Line 370"/>
            <p:cNvCxnSpPr>
              <a:cxnSpLocks noChangeShapeType="1"/>
            </p:cNvCxnSpPr>
            <p:nvPr/>
          </p:nvCxnSpPr>
          <p:spPr bwMode="auto">
            <a:xfrm>
              <a:off x="2687" y="2553"/>
              <a:ext cx="0" cy="49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6" name="Line 371"/>
            <p:cNvCxnSpPr>
              <a:cxnSpLocks noChangeShapeType="1"/>
            </p:cNvCxnSpPr>
            <p:nvPr/>
          </p:nvCxnSpPr>
          <p:spPr bwMode="auto">
            <a:xfrm>
              <a:off x="2691" y="2553"/>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7" name="Line 372"/>
            <p:cNvCxnSpPr>
              <a:cxnSpLocks noChangeShapeType="1"/>
            </p:cNvCxnSpPr>
            <p:nvPr/>
          </p:nvCxnSpPr>
          <p:spPr bwMode="auto">
            <a:xfrm>
              <a:off x="2691" y="1071"/>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8" name="Line 373"/>
            <p:cNvCxnSpPr>
              <a:cxnSpLocks noChangeShapeType="1"/>
            </p:cNvCxnSpPr>
            <p:nvPr/>
          </p:nvCxnSpPr>
          <p:spPr bwMode="auto">
            <a:xfrm>
              <a:off x="2687" y="863"/>
              <a:ext cx="0" cy="20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9" name="Line 374"/>
            <p:cNvCxnSpPr>
              <a:cxnSpLocks noChangeShapeType="1"/>
            </p:cNvCxnSpPr>
            <p:nvPr/>
          </p:nvCxnSpPr>
          <p:spPr bwMode="auto">
            <a:xfrm>
              <a:off x="2691" y="206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0" name="Line 375"/>
            <p:cNvCxnSpPr>
              <a:cxnSpLocks noChangeShapeType="1"/>
            </p:cNvCxnSpPr>
            <p:nvPr/>
          </p:nvCxnSpPr>
          <p:spPr bwMode="auto">
            <a:xfrm>
              <a:off x="2687" y="1427"/>
              <a:ext cx="0" cy="640"/>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1" name="Line 376"/>
            <p:cNvCxnSpPr>
              <a:cxnSpLocks noChangeShapeType="1"/>
            </p:cNvCxnSpPr>
            <p:nvPr/>
          </p:nvCxnSpPr>
          <p:spPr bwMode="auto">
            <a:xfrm>
              <a:off x="2691" y="142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sp>
          <p:nvSpPr>
            <p:cNvPr id="142" name="Freeform 141"/>
            <p:cNvSpPr>
              <a:spLocks/>
            </p:cNvSpPr>
            <p:nvPr/>
          </p:nvSpPr>
          <p:spPr bwMode="auto">
            <a:xfrm>
              <a:off x="2441" y="2066"/>
              <a:ext cx="487" cy="487"/>
            </a:xfrm>
            <a:custGeom>
              <a:avLst/>
              <a:gdLst>
                <a:gd name="T0" fmla="+- 0 2691 2442"/>
                <a:gd name="T1" fmla="*/ T0 w 487"/>
                <a:gd name="T2" fmla="+- 0 2066 2066"/>
                <a:gd name="T3" fmla="*/ 2066 h 487"/>
                <a:gd name="T4" fmla="+- 0 2681 2442"/>
                <a:gd name="T5" fmla="*/ T4 w 487"/>
                <a:gd name="T6" fmla="+- 0 2066 2066"/>
                <a:gd name="T7" fmla="*/ 2066 h 487"/>
                <a:gd name="T8" fmla="+- 0 2676 2442"/>
                <a:gd name="T9" fmla="*/ T8 w 487"/>
                <a:gd name="T10" fmla="+- 0 2067 2066"/>
                <a:gd name="T11" fmla="*/ 2067 h 487"/>
                <a:gd name="T12" fmla="+- 0 2671 2442"/>
                <a:gd name="T13" fmla="*/ T12 w 487"/>
                <a:gd name="T14" fmla="+- 0 2067 2066"/>
                <a:gd name="T15" fmla="*/ 2067 h 487"/>
                <a:gd name="T16" fmla="+- 0 2598 2442"/>
                <a:gd name="T17" fmla="*/ T16 w 487"/>
                <a:gd name="T18" fmla="+- 0 2083 2066"/>
                <a:gd name="T19" fmla="*/ 2083 h 487"/>
                <a:gd name="T20" fmla="+- 0 2535 2442"/>
                <a:gd name="T21" fmla="*/ T20 w 487"/>
                <a:gd name="T22" fmla="+- 0 2119 2066"/>
                <a:gd name="T23" fmla="*/ 2119 h 487"/>
                <a:gd name="T24" fmla="+- 0 2486 2442"/>
                <a:gd name="T25" fmla="*/ T24 w 487"/>
                <a:gd name="T26" fmla="+- 0 2171 2066"/>
                <a:gd name="T27" fmla="*/ 2171 h 487"/>
                <a:gd name="T28" fmla="+- 0 2454 2442"/>
                <a:gd name="T29" fmla="*/ T28 w 487"/>
                <a:gd name="T30" fmla="+- 0 2236 2066"/>
                <a:gd name="T31" fmla="*/ 2236 h 487"/>
                <a:gd name="T32" fmla="+- 0 2442 2442"/>
                <a:gd name="T33" fmla="*/ T32 w 487"/>
                <a:gd name="T34" fmla="+- 0 2310 2066"/>
                <a:gd name="T35" fmla="*/ 2310 h 487"/>
                <a:gd name="T36" fmla="+- 0 2454 2442"/>
                <a:gd name="T37" fmla="*/ T36 w 487"/>
                <a:gd name="T38" fmla="+- 0 2384 2066"/>
                <a:gd name="T39" fmla="*/ 2384 h 487"/>
                <a:gd name="T40" fmla="+- 0 2486 2442"/>
                <a:gd name="T41" fmla="*/ T40 w 487"/>
                <a:gd name="T42" fmla="+- 0 2449 2066"/>
                <a:gd name="T43" fmla="*/ 2449 h 487"/>
                <a:gd name="T44" fmla="+- 0 2535 2442"/>
                <a:gd name="T45" fmla="*/ T44 w 487"/>
                <a:gd name="T46" fmla="+- 0 2501 2066"/>
                <a:gd name="T47" fmla="*/ 2501 h 487"/>
                <a:gd name="T48" fmla="+- 0 2598 2442"/>
                <a:gd name="T49" fmla="*/ T48 w 487"/>
                <a:gd name="T50" fmla="+- 0 2537 2066"/>
                <a:gd name="T51" fmla="*/ 2537 h 487"/>
                <a:gd name="T52" fmla="+- 0 2671 2442"/>
                <a:gd name="T53" fmla="*/ T52 w 487"/>
                <a:gd name="T54" fmla="+- 0 2553 2066"/>
                <a:gd name="T55" fmla="*/ 2553 h 487"/>
                <a:gd name="T56" fmla="+- 0 2676 2442"/>
                <a:gd name="T57" fmla="*/ T56 w 487"/>
                <a:gd name="T58" fmla="+- 0 2553 2066"/>
                <a:gd name="T59" fmla="*/ 2553 h 487"/>
                <a:gd name="T60" fmla="+- 0 2681 2442"/>
                <a:gd name="T61" fmla="*/ T60 w 487"/>
                <a:gd name="T62" fmla="+- 0 2553 2066"/>
                <a:gd name="T63" fmla="*/ 2553 h 487"/>
                <a:gd name="T64" fmla="+- 0 2691 2442"/>
                <a:gd name="T65" fmla="*/ T64 w 487"/>
                <a:gd name="T66" fmla="+- 0 2553 2066"/>
                <a:gd name="T67" fmla="*/ 2553 h 487"/>
                <a:gd name="T68" fmla="+- 0 2697 2442"/>
                <a:gd name="T69" fmla="*/ T68 w 487"/>
                <a:gd name="T70" fmla="+- 0 2553 2066"/>
                <a:gd name="T71" fmla="*/ 2553 h 487"/>
                <a:gd name="T72" fmla="+- 0 2702 2442"/>
                <a:gd name="T73" fmla="*/ T72 w 487"/>
                <a:gd name="T74" fmla="+- 0 2553 2066"/>
                <a:gd name="T75" fmla="*/ 2553 h 487"/>
                <a:gd name="T76" fmla="+- 0 2774 2442"/>
                <a:gd name="T77" fmla="*/ T76 w 487"/>
                <a:gd name="T78" fmla="+- 0 2537 2066"/>
                <a:gd name="T79" fmla="*/ 2537 h 487"/>
                <a:gd name="T80" fmla="+- 0 2837 2442"/>
                <a:gd name="T81" fmla="*/ T80 w 487"/>
                <a:gd name="T82" fmla="+- 0 2501 2066"/>
                <a:gd name="T83" fmla="*/ 2501 h 487"/>
                <a:gd name="T84" fmla="+- 0 2886 2442"/>
                <a:gd name="T85" fmla="*/ T84 w 487"/>
                <a:gd name="T86" fmla="+- 0 2449 2066"/>
                <a:gd name="T87" fmla="*/ 2449 h 487"/>
                <a:gd name="T88" fmla="+- 0 2918 2442"/>
                <a:gd name="T89" fmla="*/ T88 w 487"/>
                <a:gd name="T90" fmla="+- 0 2384 2066"/>
                <a:gd name="T91" fmla="*/ 2384 h 487"/>
                <a:gd name="T92" fmla="+- 0 2929 2442"/>
                <a:gd name="T93" fmla="*/ T92 w 487"/>
                <a:gd name="T94" fmla="+- 0 2310 2066"/>
                <a:gd name="T95" fmla="*/ 2310 h 487"/>
                <a:gd name="T96" fmla="+- 0 2918 2442"/>
                <a:gd name="T97" fmla="*/ T96 w 487"/>
                <a:gd name="T98" fmla="+- 0 2236 2066"/>
                <a:gd name="T99" fmla="*/ 2236 h 487"/>
                <a:gd name="T100" fmla="+- 0 2886 2442"/>
                <a:gd name="T101" fmla="*/ T100 w 487"/>
                <a:gd name="T102" fmla="+- 0 2171 2066"/>
                <a:gd name="T103" fmla="*/ 2171 h 487"/>
                <a:gd name="T104" fmla="+- 0 2837 2442"/>
                <a:gd name="T105" fmla="*/ T104 w 487"/>
                <a:gd name="T106" fmla="+- 0 2119 2066"/>
                <a:gd name="T107" fmla="*/ 2119 h 487"/>
                <a:gd name="T108" fmla="+- 0 2774 2442"/>
                <a:gd name="T109" fmla="*/ T108 w 487"/>
                <a:gd name="T110" fmla="+- 0 2083 2066"/>
                <a:gd name="T111" fmla="*/ 2083 h 487"/>
                <a:gd name="T112" fmla="+- 0 2702 2442"/>
                <a:gd name="T113" fmla="*/ T112 w 487"/>
                <a:gd name="T114" fmla="+- 0 2067 2066"/>
                <a:gd name="T115" fmla="*/ 2067 h 487"/>
                <a:gd name="T116" fmla="+- 0 2697 2442"/>
                <a:gd name="T117" fmla="*/ T116 w 487"/>
                <a:gd name="T118" fmla="+- 0 2067 2066"/>
                <a:gd name="T119" fmla="*/ 2067 h 487"/>
                <a:gd name="T120" fmla="+- 0 2691 2442"/>
                <a:gd name="T121" fmla="*/ T120 w 487"/>
                <a:gd name="T122" fmla="+- 0 2066 2066"/>
                <a:gd name="T123" fmla="*/ 2066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7" h="487">
                  <a:moveTo>
                    <a:pt x="249" y="0"/>
                  </a:moveTo>
                  <a:lnTo>
                    <a:pt x="239" y="0"/>
                  </a:lnTo>
                  <a:lnTo>
                    <a:pt x="234" y="1"/>
                  </a:lnTo>
                  <a:lnTo>
                    <a:pt x="229" y="1"/>
                  </a:lnTo>
                  <a:lnTo>
                    <a:pt x="156" y="17"/>
                  </a:lnTo>
                  <a:lnTo>
                    <a:pt x="93" y="53"/>
                  </a:lnTo>
                  <a:lnTo>
                    <a:pt x="44" y="105"/>
                  </a:lnTo>
                  <a:lnTo>
                    <a:pt x="12" y="170"/>
                  </a:lnTo>
                  <a:lnTo>
                    <a:pt x="0" y="244"/>
                  </a:lnTo>
                  <a:lnTo>
                    <a:pt x="12" y="318"/>
                  </a:lnTo>
                  <a:lnTo>
                    <a:pt x="44" y="383"/>
                  </a:lnTo>
                  <a:lnTo>
                    <a:pt x="93" y="435"/>
                  </a:lnTo>
                  <a:lnTo>
                    <a:pt x="156" y="471"/>
                  </a:lnTo>
                  <a:lnTo>
                    <a:pt x="229" y="487"/>
                  </a:lnTo>
                  <a:lnTo>
                    <a:pt x="234" y="487"/>
                  </a:lnTo>
                  <a:lnTo>
                    <a:pt x="239" y="487"/>
                  </a:lnTo>
                  <a:lnTo>
                    <a:pt x="249" y="487"/>
                  </a:lnTo>
                  <a:lnTo>
                    <a:pt x="255" y="487"/>
                  </a:lnTo>
                  <a:lnTo>
                    <a:pt x="260" y="487"/>
                  </a:lnTo>
                  <a:lnTo>
                    <a:pt x="332" y="471"/>
                  </a:lnTo>
                  <a:lnTo>
                    <a:pt x="395" y="435"/>
                  </a:lnTo>
                  <a:lnTo>
                    <a:pt x="444" y="383"/>
                  </a:lnTo>
                  <a:lnTo>
                    <a:pt x="476" y="318"/>
                  </a:lnTo>
                  <a:lnTo>
                    <a:pt x="487" y="244"/>
                  </a:lnTo>
                  <a:lnTo>
                    <a:pt x="476" y="170"/>
                  </a:lnTo>
                  <a:lnTo>
                    <a:pt x="444" y="105"/>
                  </a:lnTo>
                  <a:lnTo>
                    <a:pt x="395" y="53"/>
                  </a:lnTo>
                  <a:lnTo>
                    <a:pt x="332" y="17"/>
                  </a:lnTo>
                  <a:lnTo>
                    <a:pt x="260" y="1"/>
                  </a:lnTo>
                  <a:lnTo>
                    <a:pt x="255" y="1"/>
                  </a:lnTo>
                  <a:lnTo>
                    <a:pt x="249"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3" name="Freeform 142"/>
            <p:cNvSpPr>
              <a:spLocks/>
            </p:cNvSpPr>
            <p:nvPr/>
          </p:nvSpPr>
          <p:spPr bwMode="auto">
            <a:xfrm>
              <a:off x="2349" y="3049"/>
              <a:ext cx="643" cy="643"/>
            </a:xfrm>
            <a:custGeom>
              <a:avLst/>
              <a:gdLst>
                <a:gd name="T0" fmla="+- 0 2682 2350"/>
                <a:gd name="T1" fmla="*/ T0 w 643"/>
                <a:gd name="T2" fmla="+- 0 3050 3050"/>
                <a:gd name="T3" fmla="*/ 3050 h 643"/>
                <a:gd name="T4" fmla="+- 0 2671 2350"/>
                <a:gd name="T5" fmla="*/ T4 w 643"/>
                <a:gd name="T6" fmla="+- 0 3050 3050"/>
                <a:gd name="T7" fmla="*/ 3050 h 643"/>
                <a:gd name="T8" fmla="+- 0 2597 2350"/>
                <a:gd name="T9" fmla="*/ T8 w 643"/>
                <a:gd name="T10" fmla="+- 0 3058 3050"/>
                <a:gd name="T11" fmla="*/ 3058 h 643"/>
                <a:gd name="T12" fmla="+- 0 2530 2350"/>
                <a:gd name="T13" fmla="*/ T12 w 643"/>
                <a:gd name="T14" fmla="+- 0 3082 3050"/>
                <a:gd name="T15" fmla="*/ 3082 h 643"/>
                <a:gd name="T16" fmla="+- 0 2470 2350"/>
                <a:gd name="T17" fmla="*/ T16 w 643"/>
                <a:gd name="T18" fmla="+- 0 3120 3050"/>
                <a:gd name="T19" fmla="*/ 3120 h 643"/>
                <a:gd name="T20" fmla="+- 0 2420 2350"/>
                <a:gd name="T21" fmla="*/ T20 w 643"/>
                <a:gd name="T22" fmla="+- 0 3170 3050"/>
                <a:gd name="T23" fmla="*/ 3170 h 643"/>
                <a:gd name="T24" fmla="+- 0 2382 2350"/>
                <a:gd name="T25" fmla="*/ T24 w 643"/>
                <a:gd name="T26" fmla="+- 0 3230 3050"/>
                <a:gd name="T27" fmla="*/ 3230 h 643"/>
                <a:gd name="T28" fmla="+- 0 2358 2350"/>
                <a:gd name="T29" fmla="*/ T28 w 643"/>
                <a:gd name="T30" fmla="+- 0 3297 3050"/>
                <a:gd name="T31" fmla="*/ 3297 h 643"/>
                <a:gd name="T32" fmla="+- 0 2350 2350"/>
                <a:gd name="T33" fmla="*/ T32 w 643"/>
                <a:gd name="T34" fmla="+- 0 3371 3050"/>
                <a:gd name="T35" fmla="*/ 3371 h 643"/>
                <a:gd name="T36" fmla="+- 0 2358 2350"/>
                <a:gd name="T37" fmla="*/ T36 w 643"/>
                <a:gd name="T38" fmla="+- 0 3445 3050"/>
                <a:gd name="T39" fmla="*/ 3445 h 643"/>
                <a:gd name="T40" fmla="+- 0 2382 2350"/>
                <a:gd name="T41" fmla="*/ T40 w 643"/>
                <a:gd name="T42" fmla="+- 0 3512 3050"/>
                <a:gd name="T43" fmla="*/ 3512 h 643"/>
                <a:gd name="T44" fmla="+- 0 2420 2350"/>
                <a:gd name="T45" fmla="*/ T44 w 643"/>
                <a:gd name="T46" fmla="+- 0 3572 3050"/>
                <a:gd name="T47" fmla="*/ 3572 h 643"/>
                <a:gd name="T48" fmla="+- 0 2470 2350"/>
                <a:gd name="T49" fmla="*/ T48 w 643"/>
                <a:gd name="T50" fmla="+- 0 3622 3050"/>
                <a:gd name="T51" fmla="*/ 3622 h 643"/>
                <a:gd name="T52" fmla="+- 0 2530 2350"/>
                <a:gd name="T53" fmla="*/ T52 w 643"/>
                <a:gd name="T54" fmla="+- 0 3660 3050"/>
                <a:gd name="T55" fmla="*/ 3660 h 643"/>
                <a:gd name="T56" fmla="+- 0 2597 2350"/>
                <a:gd name="T57" fmla="*/ T56 w 643"/>
                <a:gd name="T58" fmla="+- 0 3684 3050"/>
                <a:gd name="T59" fmla="*/ 3684 h 643"/>
                <a:gd name="T60" fmla="+- 0 2671 2350"/>
                <a:gd name="T61" fmla="*/ T60 w 643"/>
                <a:gd name="T62" fmla="+- 0 3693 3050"/>
                <a:gd name="T63" fmla="*/ 3693 h 643"/>
                <a:gd name="T64" fmla="+- 0 2745 2350"/>
                <a:gd name="T65" fmla="*/ T64 w 643"/>
                <a:gd name="T66" fmla="+- 0 3684 3050"/>
                <a:gd name="T67" fmla="*/ 3684 h 643"/>
                <a:gd name="T68" fmla="+- 0 2812 2350"/>
                <a:gd name="T69" fmla="*/ T68 w 643"/>
                <a:gd name="T70" fmla="+- 0 3660 3050"/>
                <a:gd name="T71" fmla="*/ 3660 h 643"/>
                <a:gd name="T72" fmla="+- 0 2872 2350"/>
                <a:gd name="T73" fmla="*/ T72 w 643"/>
                <a:gd name="T74" fmla="+- 0 3622 3050"/>
                <a:gd name="T75" fmla="*/ 3622 h 643"/>
                <a:gd name="T76" fmla="+- 0 2922 2350"/>
                <a:gd name="T77" fmla="*/ T76 w 643"/>
                <a:gd name="T78" fmla="+- 0 3572 3050"/>
                <a:gd name="T79" fmla="*/ 3572 h 643"/>
                <a:gd name="T80" fmla="+- 0 2960 2350"/>
                <a:gd name="T81" fmla="*/ T80 w 643"/>
                <a:gd name="T82" fmla="+- 0 3512 3050"/>
                <a:gd name="T83" fmla="*/ 3512 h 643"/>
                <a:gd name="T84" fmla="+- 0 2984 2350"/>
                <a:gd name="T85" fmla="*/ T84 w 643"/>
                <a:gd name="T86" fmla="+- 0 3445 3050"/>
                <a:gd name="T87" fmla="*/ 3445 h 643"/>
                <a:gd name="T88" fmla="+- 0 2993 2350"/>
                <a:gd name="T89" fmla="*/ T88 w 643"/>
                <a:gd name="T90" fmla="+- 0 3371 3050"/>
                <a:gd name="T91" fmla="*/ 3371 h 643"/>
                <a:gd name="T92" fmla="+- 0 2982 2350"/>
                <a:gd name="T93" fmla="*/ T92 w 643"/>
                <a:gd name="T94" fmla="+- 0 3290 3050"/>
                <a:gd name="T95" fmla="*/ 3290 h 643"/>
                <a:gd name="T96" fmla="+- 0 2953 2350"/>
                <a:gd name="T97" fmla="*/ T96 w 643"/>
                <a:gd name="T98" fmla="+- 0 3217 3050"/>
                <a:gd name="T99" fmla="*/ 3217 h 643"/>
                <a:gd name="T100" fmla="+- 0 2908 2350"/>
                <a:gd name="T101" fmla="*/ T100 w 643"/>
                <a:gd name="T102" fmla="+- 0 3154 3050"/>
                <a:gd name="T103" fmla="*/ 3154 h 643"/>
                <a:gd name="T104" fmla="+- 0 2850 2350"/>
                <a:gd name="T105" fmla="*/ T104 w 643"/>
                <a:gd name="T106" fmla="+- 0 3104 3050"/>
                <a:gd name="T107" fmla="*/ 3104 h 643"/>
                <a:gd name="T108" fmla="+- 0 2780 2350"/>
                <a:gd name="T109" fmla="*/ T108 w 643"/>
                <a:gd name="T110" fmla="+- 0 3069 3050"/>
                <a:gd name="T111" fmla="*/ 3069 h 643"/>
                <a:gd name="T112" fmla="+- 0 2702 2350"/>
                <a:gd name="T113" fmla="*/ T112 w 643"/>
                <a:gd name="T114" fmla="+- 0 3051 3050"/>
                <a:gd name="T115" fmla="*/ 3051 h 643"/>
                <a:gd name="T116" fmla="+- 0 2682 2350"/>
                <a:gd name="T117" fmla="*/ T116 w 643"/>
                <a:gd name="T118" fmla="+- 0 3050 3050"/>
                <a:gd name="T119" fmla="*/ 3050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Lst>
              <a:rect l="0" t="0" r="r" b="b"/>
              <a:pathLst>
                <a:path w="643" h="643">
                  <a:moveTo>
                    <a:pt x="332" y="0"/>
                  </a:moveTo>
                  <a:lnTo>
                    <a:pt x="321" y="0"/>
                  </a:lnTo>
                  <a:lnTo>
                    <a:pt x="247" y="8"/>
                  </a:lnTo>
                  <a:lnTo>
                    <a:pt x="180" y="32"/>
                  </a:lnTo>
                  <a:lnTo>
                    <a:pt x="120" y="70"/>
                  </a:lnTo>
                  <a:lnTo>
                    <a:pt x="70" y="120"/>
                  </a:lnTo>
                  <a:lnTo>
                    <a:pt x="32" y="180"/>
                  </a:lnTo>
                  <a:lnTo>
                    <a:pt x="8" y="247"/>
                  </a:lnTo>
                  <a:lnTo>
                    <a:pt x="0" y="321"/>
                  </a:lnTo>
                  <a:lnTo>
                    <a:pt x="8" y="395"/>
                  </a:lnTo>
                  <a:lnTo>
                    <a:pt x="32" y="462"/>
                  </a:lnTo>
                  <a:lnTo>
                    <a:pt x="70" y="522"/>
                  </a:lnTo>
                  <a:lnTo>
                    <a:pt x="120" y="572"/>
                  </a:lnTo>
                  <a:lnTo>
                    <a:pt x="180" y="610"/>
                  </a:lnTo>
                  <a:lnTo>
                    <a:pt x="247" y="634"/>
                  </a:lnTo>
                  <a:lnTo>
                    <a:pt x="321" y="643"/>
                  </a:lnTo>
                  <a:lnTo>
                    <a:pt x="395" y="634"/>
                  </a:lnTo>
                  <a:lnTo>
                    <a:pt x="462" y="610"/>
                  </a:lnTo>
                  <a:lnTo>
                    <a:pt x="522" y="572"/>
                  </a:lnTo>
                  <a:lnTo>
                    <a:pt x="572" y="522"/>
                  </a:lnTo>
                  <a:lnTo>
                    <a:pt x="610" y="462"/>
                  </a:lnTo>
                  <a:lnTo>
                    <a:pt x="634" y="395"/>
                  </a:lnTo>
                  <a:lnTo>
                    <a:pt x="643" y="321"/>
                  </a:lnTo>
                  <a:lnTo>
                    <a:pt x="632" y="240"/>
                  </a:lnTo>
                  <a:lnTo>
                    <a:pt x="603" y="167"/>
                  </a:lnTo>
                  <a:lnTo>
                    <a:pt x="558" y="104"/>
                  </a:lnTo>
                  <a:lnTo>
                    <a:pt x="500" y="54"/>
                  </a:lnTo>
                  <a:lnTo>
                    <a:pt x="430" y="19"/>
                  </a:lnTo>
                  <a:lnTo>
                    <a:pt x="352" y="1"/>
                  </a:lnTo>
                  <a:lnTo>
                    <a:pt x="33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44" name="Picture 143"/>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506" y="1070"/>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5" name="Line 380"/>
            <p:cNvCxnSpPr>
              <a:cxnSpLocks noChangeShapeType="1"/>
            </p:cNvCxnSpPr>
            <p:nvPr/>
          </p:nvCxnSpPr>
          <p:spPr bwMode="auto">
            <a:xfrm>
              <a:off x="2785" y="160"/>
              <a:ext cx="390"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46" name="Picture 145"/>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548" y="65"/>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7" name="Line 382"/>
            <p:cNvCxnSpPr>
              <a:cxnSpLocks noChangeShapeType="1"/>
            </p:cNvCxnSpPr>
            <p:nvPr/>
          </p:nvCxnSpPr>
          <p:spPr bwMode="auto">
            <a:xfrm>
              <a:off x="2622" y="858"/>
              <a:ext cx="656"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8" name="Line 383"/>
            <p:cNvCxnSpPr>
              <a:cxnSpLocks noChangeShapeType="1"/>
            </p:cNvCxnSpPr>
            <p:nvPr/>
          </p:nvCxnSpPr>
          <p:spPr bwMode="auto">
            <a:xfrm>
              <a:off x="2622" y="853"/>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9" name="Line 384"/>
            <p:cNvCxnSpPr>
              <a:cxnSpLocks noChangeShapeType="1"/>
            </p:cNvCxnSpPr>
            <p:nvPr/>
          </p:nvCxnSpPr>
          <p:spPr bwMode="auto">
            <a:xfrm>
              <a:off x="2622" y="849"/>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0" name="Line 385"/>
            <p:cNvCxnSpPr>
              <a:cxnSpLocks noChangeShapeType="1"/>
            </p:cNvCxnSpPr>
            <p:nvPr/>
          </p:nvCxnSpPr>
          <p:spPr bwMode="auto">
            <a:xfrm>
              <a:off x="2621" y="844"/>
              <a:ext cx="65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1" name="Line 386"/>
            <p:cNvCxnSpPr>
              <a:cxnSpLocks noChangeShapeType="1"/>
            </p:cNvCxnSpPr>
            <p:nvPr/>
          </p:nvCxnSpPr>
          <p:spPr bwMode="auto">
            <a:xfrm>
              <a:off x="2621" y="839"/>
              <a:ext cx="65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2" name="Line 387"/>
            <p:cNvCxnSpPr>
              <a:cxnSpLocks noChangeShapeType="1"/>
            </p:cNvCxnSpPr>
            <p:nvPr/>
          </p:nvCxnSpPr>
          <p:spPr bwMode="auto">
            <a:xfrm>
              <a:off x="2620" y="836"/>
              <a:ext cx="65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3" name="Line 388"/>
            <p:cNvCxnSpPr>
              <a:cxnSpLocks noChangeShapeType="1"/>
            </p:cNvCxnSpPr>
            <p:nvPr/>
          </p:nvCxnSpPr>
          <p:spPr bwMode="auto">
            <a:xfrm>
              <a:off x="2620" y="833"/>
              <a:ext cx="65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4" name="Line 389"/>
            <p:cNvCxnSpPr>
              <a:cxnSpLocks noChangeShapeType="1"/>
            </p:cNvCxnSpPr>
            <p:nvPr/>
          </p:nvCxnSpPr>
          <p:spPr bwMode="auto">
            <a:xfrm>
              <a:off x="643" y="85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5" name="Line 390"/>
            <p:cNvCxnSpPr>
              <a:cxnSpLocks noChangeShapeType="1"/>
            </p:cNvCxnSpPr>
            <p:nvPr/>
          </p:nvCxnSpPr>
          <p:spPr bwMode="auto">
            <a:xfrm>
              <a:off x="643" y="84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6" name="Line 391"/>
            <p:cNvCxnSpPr>
              <a:cxnSpLocks noChangeShapeType="1"/>
            </p:cNvCxnSpPr>
            <p:nvPr/>
          </p:nvCxnSpPr>
          <p:spPr bwMode="auto">
            <a:xfrm>
              <a:off x="642" y="837"/>
              <a:ext cx="49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7" name="Line 392"/>
            <p:cNvCxnSpPr>
              <a:cxnSpLocks noChangeShapeType="1"/>
            </p:cNvCxnSpPr>
            <p:nvPr/>
          </p:nvCxnSpPr>
          <p:spPr bwMode="auto">
            <a:xfrm>
              <a:off x="1626" y="856"/>
              <a:ext cx="639"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8" name="Line 393"/>
            <p:cNvCxnSpPr>
              <a:cxnSpLocks noChangeShapeType="1"/>
            </p:cNvCxnSpPr>
            <p:nvPr/>
          </p:nvCxnSpPr>
          <p:spPr bwMode="auto">
            <a:xfrm>
              <a:off x="1626" y="846"/>
              <a:ext cx="640"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9" name="Line 394"/>
            <p:cNvCxnSpPr>
              <a:cxnSpLocks noChangeShapeType="1"/>
            </p:cNvCxnSpPr>
            <p:nvPr/>
          </p:nvCxnSpPr>
          <p:spPr bwMode="auto">
            <a:xfrm>
              <a:off x="1624" y="836"/>
              <a:ext cx="643"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sp>
          <p:nvSpPr>
            <p:cNvPr id="160" name="Freeform 159"/>
            <p:cNvSpPr>
              <a:spLocks/>
            </p:cNvSpPr>
            <p:nvPr/>
          </p:nvSpPr>
          <p:spPr bwMode="auto">
            <a:xfrm>
              <a:off x="1138" y="618"/>
              <a:ext cx="487" cy="487"/>
            </a:xfrm>
            <a:custGeom>
              <a:avLst/>
              <a:gdLst>
                <a:gd name="T0" fmla="+- 0 1383 1139"/>
                <a:gd name="T1" fmla="*/ T0 w 487"/>
                <a:gd name="T2" fmla="+- 0 619 619"/>
                <a:gd name="T3" fmla="*/ 619 h 487"/>
                <a:gd name="T4" fmla="+- 0 1311 1139"/>
                <a:gd name="T5" fmla="*/ T4 w 487"/>
                <a:gd name="T6" fmla="+- 0 629 619"/>
                <a:gd name="T7" fmla="*/ 629 h 487"/>
                <a:gd name="T8" fmla="+- 0 1248 1139"/>
                <a:gd name="T9" fmla="*/ T8 w 487"/>
                <a:gd name="T10" fmla="+- 0 659 619"/>
                <a:gd name="T11" fmla="*/ 659 h 487"/>
                <a:gd name="T12" fmla="+- 0 1197 1139"/>
                <a:gd name="T13" fmla="*/ T12 w 487"/>
                <a:gd name="T14" fmla="+- 0 705 619"/>
                <a:gd name="T15" fmla="*/ 705 h 487"/>
                <a:gd name="T16" fmla="+- 0 1160 1139"/>
                <a:gd name="T17" fmla="*/ T16 w 487"/>
                <a:gd name="T18" fmla="+- 0 763 619"/>
                <a:gd name="T19" fmla="*/ 763 h 487"/>
                <a:gd name="T20" fmla="+- 0 1141 1139"/>
                <a:gd name="T21" fmla="*/ T20 w 487"/>
                <a:gd name="T22" fmla="+- 0 831 619"/>
                <a:gd name="T23" fmla="*/ 831 h 487"/>
                <a:gd name="T24" fmla="+- 0 1139 1139"/>
                <a:gd name="T25" fmla="*/ T24 w 487"/>
                <a:gd name="T26" fmla="+- 0 852 619"/>
                <a:gd name="T27" fmla="*/ 852 h 487"/>
                <a:gd name="T28" fmla="+- 0 1139 1139"/>
                <a:gd name="T29" fmla="*/ T28 w 487"/>
                <a:gd name="T30" fmla="+- 0 862 619"/>
                <a:gd name="T31" fmla="*/ 862 h 487"/>
                <a:gd name="T32" fmla="+- 0 1151 1139"/>
                <a:gd name="T33" fmla="*/ T32 w 487"/>
                <a:gd name="T34" fmla="+- 0 939 619"/>
                <a:gd name="T35" fmla="*/ 939 h 487"/>
                <a:gd name="T36" fmla="+- 0 1186 1139"/>
                <a:gd name="T37" fmla="*/ T36 w 487"/>
                <a:gd name="T38" fmla="+- 0 1006 619"/>
                <a:gd name="T39" fmla="*/ 1006 h 487"/>
                <a:gd name="T40" fmla="+- 0 1239 1139"/>
                <a:gd name="T41" fmla="*/ T40 w 487"/>
                <a:gd name="T42" fmla="+- 0 1059 619"/>
                <a:gd name="T43" fmla="*/ 1059 h 487"/>
                <a:gd name="T44" fmla="+- 0 1306 1139"/>
                <a:gd name="T45" fmla="*/ T44 w 487"/>
                <a:gd name="T46" fmla="+- 0 1093 619"/>
                <a:gd name="T47" fmla="*/ 1093 h 487"/>
                <a:gd name="T48" fmla="+- 0 1383 1139"/>
                <a:gd name="T49" fmla="*/ T48 w 487"/>
                <a:gd name="T50" fmla="+- 0 1106 619"/>
                <a:gd name="T51" fmla="*/ 1106 h 487"/>
                <a:gd name="T52" fmla="+- 0 1459 1139"/>
                <a:gd name="T53" fmla="*/ T52 w 487"/>
                <a:gd name="T54" fmla="+- 0 1093 619"/>
                <a:gd name="T55" fmla="*/ 1093 h 487"/>
                <a:gd name="T56" fmla="+- 0 1526 1139"/>
                <a:gd name="T57" fmla="*/ T56 w 487"/>
                <a:gd name="T58" fmla="+- 0 1059 619"/>
                <a:gd name="T59" fmla="*/ 1059 h 487"/>
                <a:gd name="T60" fmla="+- 0 1579 1139"/>
                <a:gd name="T61" fmla="*/ T60 w 487"/>
                <a:gd name="T62" fmla="+- 0 1006 619"/>
                <a:gd name="T63" fmla="*/ 1006 h 487"/>
                <a:gd name="T64" fmla="+- 0 1614 1139"/>
                <a:gd name="T65" fmla="*/ T64 w 487"/>
                <a:gd name="T66" fmla="+- 0 939 619"/>
                <a:gd name="T67" fmla="*/ 939 h 487"/>
                <a:gd name="T68" fmla="+- 0 1626 1139"/>
                <a:gd name="T69" fmla="*/ T68 w 487"/>
                <a:gd name="T70" fmla="+- 0 862 619"/>
                <a:gd name="T71" fmla="*/ 862 h 487"/>
                <a:gd name="T72" fmla="+- 0 1626 1139"/>
                <a:gd name="T73" fmla="*/ T72 w 487"/>
                <a:gd name="T74" fmla="+- 0 852 619"/>
                <a:gd name="T75" fmla="*/ 852 h 487"/>
                <a:gd name="T76" fmla="+- 0 1605 1139"/>
                <a:gd name="T77" fmla="*/ T76 w 487"/>
                <a:gd name="T78" fmla="+- 0 763 619"/>
                <a:gd name="T79" fmla="*/ 763 h 487"/>
                <a:gd name="T80" fmla="+- 0 1568 1139"/>
                <a:gd name="T81" fmla="*/ T80 w 487"/>
                <a:gd name="T82" fmla="+- 0 705 619"/>
                <a:gd name="T83" fmla="*/ 705 h 487"/>
                <a:gd name="T84" fmla="+- 0 1517 1139"/>
                <a:gd name="T85" fmla="*/ T84 w 487"/>
                <a:gd name="T86" fmla="+- 0 659 619"/>
                <a:gd name="T87" fmla="*/ 659 h 487"/>
                <a:gd name="T88" fmla="+- 0 1454 1139"/>
                <a:gd name="T89" fmla="*/ T88 w 487"/>
                <a:gd name="T90" fmla="+- 0 629 619"/>
                <a:gd name="T91" fmla="*/ 629 h 487"/>
                <a:gd name="T92" fmla="+- 0 1383 1139"/>
                <a:gd name="T93" fmla="*/ T92 w 487"/>
                <a:gd name="T94" fmla="+- 0 619 619"/>
                <a:gd name="T95" fmla="*/ 619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487" h="487">
                  <a:moveTo>
                    <a:pt x="244" y="0"/>
                  </a:moveTo>
                  <a:lnTo>
                    <a:pt x="172" y="10"/>
                  </a:lnTo>
                  <a:lnTo>
                    <a:pt x="109" y="40"/>
                  </a:lnTo>
                  <a:lnTo>
                    <a:pt x="58" y="86"/>
                  </a:lnTo>
                  <a:lnTo>
                    <a:pt x="21" y="144"/>
                  </a:lnTo>
                  <a:lnTo>
                    <a:pt x="2" y="212"/>
                  </a:lnTo>
                  <a:lnTo>
                    <a:pt x="0" y="233"/>
                  </a:lnTo>
                  <a:lnTo>
                    <a:pt x="0" y="243"/>
                  </a:lnTo>
                  <a:lnTo>
                    <a:pt x="12" y="320"/>
                  </a:lnTo>
                  <a:lnTo>
                    <a:pt x="47" y="387"/>
                  </a:lnTo>
                  <a:lnTo>
                    <a:pt x="100" y="440"/>
                  </a:lnTo>
                  <a:lnTo>
                    <a:pt x="167" y="474"/>
                  </a:lnTo>
                  <a:lnTo>
                    <a:pt x="244" y="487"/>
                  </a:lnTo>
                  <a:lnTo>
                    <a:pt x="320" y="474"/>
                  </a:lnTo>
                  <a:lnTo>
                    <a:pt x="387" y="440"/>
                  </a:lnTo>
                  <a:lnTo>
                    <a:pt x="440" y="387"/>
                  </a:lnTo>
                  <a:lnTo>
                    <a:pt x="475" y="320"/>
                  </a:lnTo>
                  <a:lnTo>
                    <a:pt x="487" y="243"/>
                  </a:lnTo>
                  <a:lnTo>
                    <a:pt x="487" y="233"/>
                  </a:lnTo>
                  <a:lnTo>
                    <a:pt x="466" y="144"/>
                  </a:lnTo>
                  <a:lnTo>
                    <a:pt x="429" y="86"/>
                  </a:lnTo>
                  <a:lnTo>
                    <a:pt x="378" y="40"/>
                  </a:lnTo>
                  <a:lnTo>
                    <a:pt x="315" y="10"/>
                  </a:lnTo>
                  <a:lnTo>
                    <a:pt x="244"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1" name="Freeform 160"/>
            <p:cNvSpPr>
              <a:spLocks/>
            </p:cNvSpPr>
            <p:nvPr/>
          </p:nvSpPr>
          <p:spPr bwMode="auto">
            <a:xfrm>
              <a:off x="0" y="540"/>
              <a:ext cx="643" cy="643"/>
            </a:xfrm>
            <a:custGeom>
              <a:avLst/>
              <a:gdLst>
                <a:gd name="T0" fmla="*/ 321 w 643"/>
                <a:gd name="T1" fmla="+- 0 541 541"/>
                <a:gd name="T2" fmla="*/ 541 h 643"/>
                <a:gd name="T3" fmla="*/ 248 w 643"/>
                <a:gd name="T4" fmla="+- 0 549 541"/>
                <a:gd name="T5" fmla="*/ 549 h 643"/>
                <a:gd name="T6" fmla="*/ 180 w 643"/>
                <a:gd name="T7" fmla="+- 0 574 541"/>
                <a:gd name="T8" fmla="*/ 574 h 643"/>
                <a:gd name="T9" fmla="*/ 120 w 643"/>
                <a:gd name="T10" fmla="+- 0 612 541"/>
                <a:gd name="T11" fmla="*/ 612 h 643"/>
                <a:gd name="T12" fmla="*/ 71 w 643"/>
                <a:gd name="T13" fmla="+- 0 661 541"/>
                <a:gd name="T14" fmla="*/ 661 h 643"/>
                <a:gd name="T15" fmla="*/ 33 w 643"/>
                <a:gd name="T16" fmla="+- 0 721 541"/>
                <a:gd name="T17" fmla="*/ 721 h 643"/>
                <a:gd name="T18" fmla="*/ 8 w 643"/>
                <a:gd name="T19" fmla="+- 0 789 541"/>
                <a:gd name="T20" fmla="*/ 789 h 643"/>
                <a:gd name="T21" fmla="*/ 0 w 643"/>
                <a:gd name="T22" fmla="+- 0 862 541"/>
                <a:gd name="T23" fmla="*/ 862 h 643"/>
                <a:gd name="T24" fmla="*/ 8 w 643"/>
                <a:gd name="T25" fmla="+- 0 936 541"/>
                <a:gd name="T26" fmla="*/ 936 h 643"/>
                <a:gd name="T27" fmla="*/ 33 w 643"/>
                <a:gd name="T28" fmla="+- 0 1004 541"/>
                <a:gd name="T29" fmla="*/ 1004 h 643"/>
                <a:gd name="T30" fmla="*/ 71 w 643"/>
                <a:gd name="T31" fmla="+- 0 1063 541"/>
                <a:gd name="T32" fmla="*/ 1063 h 643"/>
                <a:gd name="T33" fmla="*/ 120 w 643"/>
                <a:gd name="T34" fmla="+- 0 1113 541"/>
                <a:gd name="T35" fmla="*/ 1113 h 643"/>
                <a:gd name="T36" fmla="*/ 180 w 643"/>
                <a:gd name="T37" fmla="+- 0 1151 541"/>
                <a:gd name="T38" fmla="*/ 1151 h 643"/>
                <a:gd name="T39" fmla="*/ 248 w 643"/>
                <a:gd name="T40" fmla="+- 0 1175 541"/>
                <a:gd name="T41" fmla="*/ 1175 h 643"/>
                <a:gd name="T42" fmla="*/ 321 w 643"/>
                <a:gd name="T43" fmla="+- 0 1184 541"/>
                <a:gd name="T44" fmla="*/ 1184 h 643"/>
                <a:gd name="T45" fmla="*/ 395 w 643"/>
                <a:gd name="T46" fmla="+- 0 1175 541"/>
                <a:gd name="T47" fmla="*/ 1175 h 643"/>
                <a:gd name="T48" fmla="*/ 463 w 643"/>
                <a:gd name="T49" fmla="+- 0 1151 541"/>
                <a:gd name="T50" fmla="*/ 1151 h 643"/>
                <a:gd name="T51" fmla="*/ 522 w 643"/>
                <a:gd name="T52" fmla="+- 0 1113 541"/>
                <a:gd name="T53" fmla="*/ 1113 h 643"/>
                <a:gd name="T54" fmla="*/ 572 w 643"/>
                <a:gd name="T55" fmla="+- 0 1063 541"/>
                <a:gd name="T56" fmla="*/ 1063 h 643"/>
                <a:gd name="T57" fmla="*/ 610 w 643"/>
                <a:gd name="T58" fmla="+- 0 1004 541"/>
                <a:gd name="T59" fmla="*/ 1004 h 643"/>
                <a:gd name="T60" fmla="*/ 634 w 643"/>
                <a:gd name="T61" fmla="+- 0 936 541"/>
                <a:gd name="T62" fmla="*/ 936 h 643"/>
                <a:gd name="T63" fmla="*/ 643 w 643"/>
                <a:gd name="T64" fmla="+- 0 862 541"/>
                <a:gd name="T65" fmla="*/ 862 h 643"/>
                <a:gd name="T66" fmla="*/ 643 w 643"/>
                <a:gd name="T67" fmla="+- 0 852 541"/>
                <a:gd name="T68" fmla="*/ 852 h 643"/>
                <a:gd name="T69" fmla="*/ 624 w 643"/>
                <a:gd name="T70" fmla="+- 0 753 541"/>
                <a:gd name="T71" fmla="*/ 753 h 643"/>
                <a:gd name="T72" fmla="*/ 589 w 643"/>
                <a:gd name="T73" fmla="+- 0 684 541"/>
                <a:gd name="T74" fmla="*/ 684 h 643"/>
                <a:gd name="T75" fmla="*/ 538 w 643"/>
                <a:gd name="T76" fmla="+- 0 625 541"/>
                <a:gd name="T77" fmla="*/ 625 h 643"/>
                <a:gd name="T78" fmla="*/ 475 w 643"/>
                <a:gd name="T79" fmla="+- 0 580 541"/>
                <a:gd name="T80" fmla="*/ 580 h 643"/>
                <a:gd name="T81" fmla="*/ 402 w 643"/>
                <a:gd name="T82" fmla="+- 0 551 541"/>
                <a:gd name="T83" fmla="*/ 551 h 643"/>
                <a:gd name="T84" fmla="*/ 321 w 643"/>
                <a:gd name="T85" fmla="+- 0 541 541"/>
                <a:gd name="T86" fmla="*/ 541 h 643"/>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Lst>
              <a:rect l="0" t="0" r="r" b="b"/>
              <a:pathLst>
                <a:path w="643" h="643">
                  <a:moveTo>
                    <a:pt x="321" y="0"/>
                  </a:moveTo>
                  <a:lnTo>
                    <a:pt x="248" y="8"/>
                  </a:lnTo>
                  <a:lnTo>
                    <a:pt x="180" y="33"/>
                  </a:lnTo>
                  <a:lnTo>
                    <a:pt x="120" y="71"/>
                  </a:lnTo>
                  <a:lnTo>
                    <a:pt x="71" y="120"/>
                  </a:lnTo>
                  <a:lnTo>
                    <a:pt x="33" y="180"/>
                  </a:lnTo>
                  <a:lnTo>
                    <a:pt x="8" y="248"/>
                  </a:lnTo>
                  <a:lnTo>
                    <a:pt x="0" y="321"/>
                  </a:lnTo>
                  <a:lnTo>
                    <a:pt x="8" y="395"/>
                  </a:lnTo>
                  <a:lnTo>
                    <a:pt x="33" y="463"/>
                  </a:lnTo>
                  <a:lnTo>
                    <a:pt x="71" y="522"/>
                  </a:lnTo>
                  <a:lnTo>
                    <a:pt x="120" y="572"/>
                  </a:lnTo>
                  <a:lnTo>
                    <a:pt x="180" y="610"/>
                  </a:lnTo>
                  <a:lnTo>
                    <a:pt x="248" y="634"/>
                  </a:lnTo>
                  <a:lnTo>
                    <a:pt x="321" y="643"/>
                  </a:lnTo>
                  <a:lnTo>
                    <a:pt x="395" y="634"/>
                  </a:lnTo>
                  <a:lnTo>
                    <a:pt x="463" y="610"/>
                  </a:lnTo>
                  <a:lnTo>
                    <a:pt x="522" y="572"/>
                  </a:lnTo>
                  <a:lnTo>
                    <a:pt x="572" y="522"/>
                  </a:lnTo>
                  <a:lnTo>
                    <a:pt x="610" y="463"/>
                  </a:lnTo>
                  <a:lnTo>
                    <a:pt x="634" y="395"/>
                  </a:lnTo>
                  <a:lnTo>
                    <a:pt x="643" y="321"/>
                  </a:lnTo>
                  <a:lnTo>
                    <a:pt x="643" y="311"/>
                  </a:lnTo>
                  <a:lnTo>
                    <a:pt x="624" y="212"/>
                  </a:lnTo>
                  <a:lnTo>
                    <a:pt x="589" y="143"/>
                  </a:lnTo>
                  <a:lnTo>
                    <a:pt x="538" y="84"/>
                  </a:lnTo>
                  <a:lnTo>
                    <a:pt x="475" y="39"/>
                  </a:lnTo>
                  <a:lnTo>
                    <a:pt x="402" y="10"/>
                  </a:lnTo>
                  <a:lnTo>
                    <a:pt x="321"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62" name="Picture 161"/>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265" y="683"/>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63" name="Line 398"/>
            <p:cNvCxnSpPr>
              <a:cxnSpLocks noChangeShapeType="1"/>
            </p:cNvCxnSpPr>
            <p:nvPr/>
          </p:nvCxnSpPr>
          <p:spPr bwMode="auto">
            <a:xfrm>
              <a:off x="430" y="160"/>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64" name="Picture 16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9" y="53"/>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5" name="Freeform 164"/>
            <p:cNvSpPr>
              <a:spLocks/>
            </p:cNvSpPr>
            <p:nvPr/>
          </p:nvSpPr>
          <p:spPr bwMode="auto">
            <a:xfrm>
              <a:off x="1061" y="0"/>
              <a:ext cx="487" cy="419"/>
            </a:xfrm>
            <a:custGeom>
              <a:avLst/>
              <a:gdLst>
                <a:gd name="T0" fmla="+- 0 1474 1062"/>
                <a:gd name="T1" fmla="*/ T0 w 487"/>
                <a:gd name="T2" fmla="*/ 0 h 419"/>
                <a:gd name="T3" fmla="+- 0 1136 1062"/>
                <a:gd name="T4" fmla="*/ T3 w 487"/>
                <a:gd name="T5" fmla="*/ 0 h 419"/>
                <a:gd name="T6" fmla="+- 0 1110 1062"/>
                <a:gd name="T7" fmla="*/ T6 w 487"/>
                <a:gd name="T8" fmla="*/ 30 h 419"/>
                <a:gd name="T9" fmla="+- 0 1073 1062"/>
                <a:gd name="T10" fmla="*/ T9 w 487"/>
                <a:gd name="T11" fmla="*/ 103 h 419"/>
                <a:gd name="T12" fmla="+- 0 1062 1062"/>
                <a:gd name="T13" fmla="*/ T12 w 487"/>
                <a:gd name="T14" fmla="*/ 165 h 419"/>
                <a:gd name="T15" fmla="+- 0 1062 1062"/>
                <a:gd name="T16" fmla="*/ T15 w 487"/>
                <a:gd name="T17" fmla="*/ 175 h 419"/>
                <a:gd name="T18" fmla="+- 0 1074 1062"/>
                <a:gd name="T19" fmla="*/ T18 w 487"/>
                <a:gd name="T20" fmla="*/ 252 h 419"/>
                <a:gd name="T21" fmla="+- 0 1109 1062"/>
                <a:gd name="T22" fmla="*/ T21 w 487"/>
                <a:gd name="T23" fmla="*/ 319 h 419"/>
                <a:gd name="T24" fmla="+- 0 1161 1062"/>
                <a:gd name="T25" fmla="*/ T24 w 487"/>
                <a:gd name="T26" fmla="*/ 372 h 419"/>
                <a:gd name="T27" fmla="+- 0 1228 1062"/>
                <a:gd name="T28" fmla="*/ T27 w 487"/>
                <a:gd name="T29" fmla="*/ 406 h 419"/>
                <a:gd name="T30" fmla="+- 0 1305 1062"/>
                <a:gd name="T31" fmla="*/ T30 w 487"/>
                <a:gd name="T32" fmla="*/ 419 h 419"/>
                <a:gd name="T33" fmla="+- 0 1382 1062"/>
                <a:gd name="T34" fmla="*/ T33 w 487"/>
                <a:gd name="T35" fmla="*/ 406 h 419"/>
                <a:gd name="T36" fmla="+- 0 1449 1062"/>
                <a:gd name="T37" fmla="*/ T36 w 487"/>
                <a:gd name="T38" fmla="*/ 372 h 419"/>
                <a:gd name="T39" fmla="+- 0 1502 1062"/>
                <a:gd name="T40" fmla="*/ T39 w 487"/>
                <a:gd name="T41" fmla="*/ 319 h 419"/>
                <a:gd name="T42" fmla="+- 0 1536 1062"/>
                <a:gd name="T43" fmla="*/ T42 w 487"/>
                <a:gd name="T44" fmla="*/ 252 h 419"/>
                <a:gd name="T45" fmla="+- 0 1549 1062"/>
                <a:gd name="T46" fmla="*/ T45 w 487"/>
                <a:gd name="T47" fmla="*/ 175 h 419"/>
                <a:gd name="T48" fmla="+- 0 1549 1062"/>
                <a:gd name="T49" fmla="*/ T48 w 487"/>
                <a:gd name="T50" fmla="*/ 165 h 419"/>
                <a:gd name="T51" fmla="+- 0 1538 1062"/>
                <a:gd name="T52" fmla="*/ T51 w 487"/>
                <a:gd name="T53" fmla="*/ 103 h 419"/>
                <a:gd name="T54" fmla="+- 0 1501 1062"/>
                <a:gd name="T55" fmla="*/ T54 w 487"/>
                <a:gd name="T56" fmla="*/ 30 h 419"/>
                <a:gd name="T57" fmla="+- 0 1474 1062"/>
                <a:gd name="T58" fmla="*/ T57 w 487"/>
                <a:gd name="T59" fmla="*/ 0 h 4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Lst>
              <a:rect l="0" t="0" r="r" b="b"/>
              <a:pathLst>
                <a:path w="487" h="419">
                  <a:moveTo>
                    <a:pt x="412" y="0"/>
                  </a:moveTo>
                  <a:lnTo>
                    <a:pt x="74" y="0"/>
                  </a:lnTo>
                  <a:lnTo>
                    <a:pt x="48" y="30"/>
                  </a:lnTo>
                  <a:lnTo>
                    <a:pt x="11" y="103"/>
                  </a:lnTo>
                  <a:lnTo>
                    <a:pt x="0" y="165"/>
                  </a:lnTo>
                  <a:lnTo>
                    <a:pt x="0" y="175"/>
                  </a:lnTo>
                  <a:lnTo>
                    <a:pt x="12" y="252"/>
                  </a:lnTo>
                  <a:lnTo>
                    <a:pt x="47" y="319"/>
                  </a:lnTo>
                  <a:lnTo>
                    <a:pt x="99" y="372"/>
                  </a:lnTo>
                  <a:lnTo>
                    <a:pt x="166" y="406"/>
                  </a:lnTo>
                  <a:lnTo>
                    <a:pt x="243" y="419"/>
                  </a:lnTo>
                  <a:lnTo>
                    <a:pt x="320" y="406"/>
                  </a:lnTo>
                  <a:lnTo>
                    <a:pt x="387" y="372"/>
                  </a:lnTo>
                  <a:lnTo>
                    <a:pt x="440" y="319"/>
                  </a:lnTo>
                  <a:lnTo>
                    <a:pt x="474" y="252"/>
                  </a:lnTo>
                  <a:lnTo>
                    <a:pt x="487" y="175"/>
                  </a:lnTo>
                  <a:lnTo>
                    <a:pt x="487" y="165"/>
                  </a:lnTo>
                  <a:lnTo>
                    <a:pt x="476" y="103"/>
                  </a:lnTo>
                  <a:lnTo>
                    <a:pt x="439" y="30"/>
                  </a:lnTo>
                  <a:lnTo>
                    <a:pt x="41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grpSp>
      <p:pic>
        <p:nvPicPr>
          <p:cNvPr id="2" name="Picture 1" descr="A yellow star and purple text&#10;&#10;Description automatically generated">
            <a:extLst>
              <a:ext uri="{FF2B5EF4-FFF2-40B4-BE49-F238E27FC236}">
                <a16:creationId xmlns:a16="http://schemas.microsoft.com/office/drawing/2014/main" id="{B8013E8E-1B09-967D-9016-30F4C3DF88B0}"/>
              </a:ext>
            </a:extLst>
          </p:cNvPr>
          <p:cNvPicPr>
            <a:picLocks noChangeAspect="1"/>
          </p:cNvPicPr>
          <p:nvPr/>
        </p:nvPicPr>
        <p:blipFill>
          <a:blip r:embed="rId19"/>
          <a:stretch>
            <a:fillRect/>
          </a:stretch>
        </p:blipFill>
        <p:spPr>
          <a:xfrm>
            <a:off x="2591824" y="1078736"/>
            <a:ext cx="6410325" cy="2038350"/>
          </a:xfrm>
          <a:prstGeom prst="rect">
            <a:avLst/>
          </a:prstGeom>
        </p:spPr>
      </p:pic>
      <p:sp>
        <p:nvSpPr>
          <p:cNvPr id="3" name="TextBox 2">
            <a:extLst>
              <a:ext uri="{FF2B5EF4-FFF2-40B4-BE49-F238E27FC236}">
                <a16:creationId xmlns:a16="http://schemas.microsoft.com/office/drawing/2014/main" id="{FDDFB572-5B07-8B7C-0A0F-9C62424ACE5F}"/>
              </a:ext>
            </a:extLst>
          </p:cNvPr>
          <p:cNvSpPr txBox="1"/>
          <p:nvPr/>
        </p:nvSpPr>
        <p:spPr>
          <a:xfrm>
            <a:off x="2347573" y="3347409"/>
            <a:ext cx="7585274" cy="1384995"/>
          </a:xfrm>
          <a:prstGeom prst="rect">
            <a:avLst/>
          </a:prstGeom>
          <a:solidFill>
            <a:schemeClr val="bg1">
              <a:lumMod val="9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solidFill>
                  <a:srgbClr val="7030A0"/>
                </a:solidFill>
                <a:ea typeface="Calibri"/>
                <a:cs typeface="Calibri"/>
              </a:rPr>
              <a:t>Your SHC Personal Development package</a:t>
            </a:r>
            <a:endParaRPr lang="en-US" dirty="0"/>
          </a:p>
          <a:p>
            <a:pPr algn="ctr"/>
            <a:endParaRPr lang="en-US" sz="2800" dirty="0">
              <a:solidFill>
                <a:srgbClr val="7030A0"/>
              </a:solidFill>
              <a:ea typeface="Calibri"/>
              <a:cs typeface="Calibri"/>
            </a:endParaRPr>
          </a:p>
          <a:p>
            <a:pPr algn="ctr"/>
            <a:r>
              <a:rPr lang="en-US" sz="2800" b="1" dirty="0">
                <a:solidFill>
                  <a:srgbClr val="7030A0"/>
                </a:solidFill>
                <a:ea typeface="Calibri"/>
                <a:cs typeface="Calibri"/>
              </a:rPr>
              <a:t>Valuing people and supporting personal best</a:t>
            </a:r>
          </a:p>
        </p:txBody>
      </p:sp>
      <p:pic>
        <p:nvPicPr>
          <p:cNvPr id="4" name="Picture 3" descr="A paper and a document&#10;&#10;Description automatically generated">
            <a:extLst>
              <a:ext uri="{FF2B5EF4-FFF2-40B4-BE49-F238E27FC236}">
                <a16:creationId xmlns:a16="http://schemas.microsoft.com/office/drawing/2014/main" id="{FED6E358-A357-8FAB-2690-1A972BFF6AF1}"/>
              </a:ext>
            </a:extLst>
          </p:cNvPr>
          <p:cNvPicPr>
            <a:picLocks noChangeAspect="1"/>
          </p:cNvPicPr>
          <p:nvPr/>
        </p:nvPicPr>
        <p:blipFill>
          <a:blip r:embed="rId20"/>
          <a:stretch>
            <a:fillRect/>
          </a:stretch>
        </p:blipFill>
        <p:spPr>
          <a:xfrm>
            <a:off x="196528" y="890224"/>
            <a:ext cx="2462032" cy="2396081"/>
          </a:xfrm>
          <a:prstGeom prst="rect">
            <a:avLst/>
          </a:prstGeom>
        </p:spPr>
      </p:pic>
    </p:spTree>
    <p:extLst>
      <p:ext uri="{BB962C8B-B14F-4D97-AF65-F5344CB8AC3E}">
        <p14:creationId xmlns:p14="http://schemas.microsoft.com/office/powerpoint/2010/main" val="398200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p:cNvGrpSpPr>
          <p:nvPr/>
        </p:nvGrpSpPr>
        <p:grpSpPr bwMode="auto">
          <a:xfrm>
            <a:off x="10325100" y="0"/>
            <a:ext cx="1866900" cy="2095500"/>
            <a:chOff x="0" y="0"/>
            <a:chExt cx="3371" cy="3692"/>
          </a:xfrm>
        </p:grpSpPr>
        <p:cxnSp>
          <p:nvCxnSpPr>
            <p:cNvPr id="6" name="Line 322"/>
            <p:cNvCxnSpPr>
              <a:cxnSpLocks noChangeShapeType="1"/>
            </p:cNvCxnSpPr>
            <p:nvPr/>
          </p:nvCxnSpPr>
          <p:spPr bwMode="auto">
            <a:xfrm>
              <a:off x="2000" y="1502"/>
              <a:ext cx="0" cy="18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 name="Line 323"/>
            <p:cNvCxnSpPr>
              <a:cxnSpLocks noChangeShapeType="1"/>
            </p:cNvCxnSpPr>
            <p:nvPr/>
          </p:nvCxnSpPr>
          <p:spPr bwMode="auto">
            <a:xfrm>
              <a:off x="2004" y="1501"/>
              <a:ext cx="11"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 name="Line 324"/>
            <p:cNvCxnSpPr>
              <a:cxnSpLocks noChangeShapeType="1"/>
            </p:cNvCxnSpPr>
            <p:nvPr/>
          </p:nvCxnSpPr>
          <p:spPr bwMode="auto">
            <a:xfrm>
              <a:off x="2008" y="1688"/>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 name="Line 325"/>
            <p:cNvCxnSpPr>
              <a:cxnSpLocks noChangeShapeType="1"/>
            </p:cNvCxnSpPr>
            <p:nvPr/>
          </p:nvCxnSpPr>
          <p:spPr bwMode="auto">
            <a:xfrm>
              <a:off x="2004" y="2320"/>
              <a:ext cx="11" cy="0"/>
            </a:xfrm>
            <a:prstGeom prst="line">
              <a:avLst/>
            </a:prstGeom>
            <a:noFill/>
            <a:ln w="521">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 name="Line 326"/>
            <p:cNvCxnSpPr>
              <a:cxnSpLocks noChangeShapeType="1"/>
            </p:cNvCxnSpPr>
            <p:nvPr/>
          </p:nvCxnSpPr>
          <p:spPr bwMode="auto">
            <a:xfrm>
              <a:off x="2000" y="2174"/>
              <a:ext cx="0" cy="14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 name="Line 327"/>
            <p:cNvCxnSpPr>
              <a:cxnSpLocks noChangeShapeType="1"/>
            </p:cNvCxnSpPr>
            <p:nvPr/>
          </p:nvCxnSpPr>
          <p:spPr bwMode="auto">
            <a:xfrm>
              <a:off x="2008" y="2174"/>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 name="Line 328"/>
            <p:cNvCxnSpPr>
              <a:cxnSpLocks noChangeShapeType="1"/>
            </p:cNvCxnSpPr>
            <p:nvPr/>
          </p:nvCxnSpPr>
          <p:spPr bwMode="auto">
            <a:xfrm>
              <a:off x="2702" y="1941"/>
              <a:ext cx="242" cy="0"/>
            </a:xfrm>
            <a:prstGeom prst="line">
              <a:avLst/>
            </a:prstGeom>
            <a:noFill/>
            <a:ln w="508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 name="Line 329"/>
            <p:cNvCxnSpPr>
              <a:cxnSpLocks noChangeShapeType="1"/>
            </p:cNvCxnSpPr>
            <p:nvPr/>
          </p:nvCxnSpPr>
          <p:spPr bwMode="auto">
            <a:xfrm>
              <a:off x="2702" y="1931"/>
              <a:ext cx="242"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 name="Line 330"/>
            <p:cNvCxnSpPr>
              <a:cxnSpLocks noChangeShapeType="1"/>
            </p:cNvCxnSpPr>
            <p:nvPr/>
          </p:nvCxnSpPr>
          <p:spPr bwMode="auto">
            <a:xfrm>
              <a:off x="2702" y="1923"/>
              <a:ext cx="242"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 name="Line 331"/>
            <p:cNvCxnSpPr>
              <a:cxnSpLocks noChangeShapeType="1"/>
            </p:cNvCxnSpPr>
            <p:nvPr/>
          </p:nvCxnSpPr>
          <p:spPr bwMode="auto">
            <a:xfrm>
              <a:off x="2702" y="1918"/>
              <a:ext cx="243"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6" name="Line 332"/>
            <p:cNvCxnSpPr>
              <a:cxnSpLocks noChangeShapeType="1"/>
            </p:cNvCxnSpPr>
            <p:nvPr/>
          </p:nvCxnSpPr>
          <p:spPr bwMode="auto">
            <a:xfrm>
              <a:off x="2247" y="194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7" name="Line 333"/>
            <p:cNvCxnSpPr>
              <a:cxnSpLocks noChangeShapeType="1"/>
            </p:cNvCxnSpPr>
            <p:nvPr/>
          </p:nvCxnSpPr>
          <p:spPr bwMode="auto">
            <a:xfrm>
              <a:off x="2247" y="1939"/>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8" name="Line 334"/>
            <p:cNvCxnSpPr>
              <a:cxnSpLocks noChangeShapeType="1"/>
            </p:cNvCxnSpPr>
            <p:nvPr/>
          </p:nvCxnSpPr>
          <p:spPr bwMode="auto">
            <a:xfrm>
              <a:off x="2247" y="1931"/>
              <a:ext cx="424"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9" name="Line 335"/>
            <p:cNvCxnSpPr>
              <a:cxnSpLocks noChangeShapeType="1"/>
            </p:cNvCxnSpPr>
            <p:nvPr/>
          </p:nvCxnSpPr>
          <p:spPr bwMode="auto">
            <a:xfrm>
              <a:off x="2247" y="192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0" name="Line 336"/>
            <p:cNvCxnSpPr>
              <a:cxnSpLocks noChangeShapeType="1"/>
            </p:cNvCxnSpPr>
            <p:nvPr/>
          </p:nvCxnSpPr>
          <p:spPr bwMode="auto">
            <a:xfrm>
              <a:off x="2247" y="1918"/>
              <a:ext cx="424"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1" name="Line 337"/>
            <p:cNvCxnSpPr>
              <a:cxnSpLocks noChangeShapeType="1"/>
            </p:cNvCxnSpPr>
            <p:nvPr/>
          </p:nvCxnSpPr>
          <p:spPr bwMode="auto">
            <a:xfrm>
              <a:off x="1322" y="1944"/>
              <a:ext cx="439"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2" name="Line 338"/>
            <p:cNvCxnSpPr>
              <a:cxnSpLocks noChangeShapeType="1"/>
            </p:cNvCxnSpPr>
            <p:nvPr/>
          </p:nvCxnSpPr>
          <p:spPr bwMode="auto">
            <a:xfrm>
              <a:off x="1322" y="1939"/>
              <a:ext cx="439"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3" name="Line 339"/>
            <p:cNvCxnSpPr>
              <a:cxnSpLocks noChangeShapeType="1"/>
            </p:cNvCxnSpPr>
            <p:nvPr/>
          </p:nvCxnSpPr>
          <p:spPr bwMode="auto">
            <a:xfrm>
              <a:off x="1322" y="1931"/>
              <a:ext cx="43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4" name="Line 340"/>
            <p:cNvCxnSpPr>
              <a:cxnSpLocks noChangeShapeType="1"/>
            </p:cNvCxnSpPr>
            <p:nvPr/>
          </p:nvCxnSpPr>
          <p:spPr bwMode="auto">
            <a:xfrm>
              <a:off x="1321" y="1923"/>
              <a:ext cx="44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5" name="Line 341"/>
            <p:cNvCxnSpPr>
              <a:cxnSpLocks noChangeShapeType="1"/>
            </p:cNvCxnSpPr>
            <p:nvPr/>
          </p:nvCxnSpPr>
          <p:spPr bwMode="auto">
            <a:xfrm>
              <a:off x="1321" y="1918"/>
              <a:ext cx="440"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sp>
          <p:nvSpPr>
            <p:cNvPr id="26" name="Freeform 25"/>
            <p:cNvSpPr>
              <a:spLocks/>
            </p:cNvSpPr>
            <p:nvPr/>
          </p:nvSpPr>
          <p:spPr bwMode="auto">
            <a:xfrm>
              <a:off x="1760" y="1687"/>
              <a:ext cx="487" cy="487"/>
            </a:xfrm>
            <a:custGeom>
              <a:avLst/>
              <a:gdLst>
                <a:gd name="T0" fmla="+- 0 2008 1760"/>
                <a:gd name="T1" fmla="*/ T0 w 487"/>
                <a:gd name="T2" fmla="+- 0 1688 1688"/>
                <a:gd name="T3" fmla="*/ 1688 h 487"/>
                <a:gd name="T4" fmla="+- 0 1997 1760"/>
                <a:gd name="T5" fmla="*/ T4 w 487"/>
                <a:gd name="T6" fmla="+- 0 1688 1688"/>
                <a:gd name="T7" fmla="*/ 1688 h 487"/>
                <a:gd name="T8" fmla="+- 0 1984 1760"/>
                <a:gd name="T9" fmla="*/ T8 w 487"/>
                <a:gd name="T10" fmla="+- 0 1689 1688"/>
                <a:gd name="T11" fmla="*/ 1689 h 487"/>
                <a:gd name="T12" fmla="+- 0 1916 1760"/>
                <a:gd name="T13" fmla="*/ T12 w 487"/>
                <a:gd name="T14" fmla="+- 0 1704 1688"/>
                <a:gd name="T15" fmla="*/ 1704 h 487"/>
                <a:gd name="T16" fmla="+- 0 1856 1760"/>
                <a:gd name="T17" fmla="*/ T16 w 487"/>
                <a:gd name="T18" fmla="+- 0 1738 1688"/>
                <a:gd name="T19" fmla="*/ 1738 h 487"/>
                <a:gd name="T20" fmla="+- 0 1809 1760"/>
                <a:gd name="T21" fmla="*/ T20 w 487"/>
                <a:gd name="T22" fmla="+- 0 1786 1688"/>
                <a:gd name="T23" fmla="*/ 1786 h 487"/>
                <a:gd name="T24" fmla="+- 0 1776 1760"/>
                <a:gd name="T25" fmla="*/ T24 w 487"/>
                <a:gd name="T26" fmla="+- 0 1846 1688"/>
                <a:gd name="T27" fmla="*/ 1846 h 487"/>
                <a:gd name="T28" fmla="+- 0 1761 1760"/>
                <a:gd name="T29" fmla="*/ T28 w 487"/>
                <a:gd name="T30" fmla="+- 0 1915 1688"/>
                <a:gd name="T31" fmla="*/ 1915 h 487"/>
                <a:gd name="T32" fmla="+- 0 1761 1760"/>
                <a:gd name="T33" fmla="*/ T32 w 487"/>
                <a:gd name="T34" fmla="+- 0 1920 1688"/>
                <a:gd name="T35" fmla="*/ 1920 h 487"/>
                <a:gd name="T36" fmla="+- 0 1760 1760"/>
                <a:gd name="T37" fmla="*/ T36 w 487"/>
                <a:gd name="T38" fmla="+- 0 1926 1688"/>
                <a:gd name="T39" fmla="*/ 1926 h 487"/>
                <a:gd name="T40" fmla="+- 0 1760 1760"/>
                <a:gd name="T41" fmla="*/ T40 w 487"/>
                <a:gd name="T42" fmla="+- 0 1936 1688"/>
                <a:gd name="T43" fmla="*/ 1936 h 487"/>
                <a:gd name="T44" fmla="+- 0 1761 1760"/>
                <a:gd name="T45" fmla="*/ T44 w 487"/>
                <a:gd name="T46" fmla="+- 0 1941 1688"/>
                <a:gd name="T47" fmla="*/ 1941 h 487"/>
                <a:gd name="T48" fmla="+- 0 1761 1760"/>
                <a:gd name="T49" fmla="*/ T48 w 487"/>
                <a:gd name="T50" fmla="+- 0 1946 1688"/>
                <a:gd name="T51" fmla="*/ 1946 h 487"/>
                <a:gd name="T52" fmla="+- 0 1776 1760"/>
                <a:gd name="T53" fmla="*/ T52 w 487"/>
                <a:gd name="T54" fmla="+- 0 2015 1688"/>
                <a:gd name="T55" fmla="*/ 2015 h 487"/>
                <a:gd name="T56" fmla="+- 0 1808 1760"/>
                <a:gd name="T57" fmla="*/ T56 w 487"/>
                <a:gd name="T58" fmla="+- 0 2075 1688"/>
                <a:gd name="T59" fmla="*/ 2075 h 487"/>
                <a:gd name="T60" fmla="+- 0 1856 1760"/>
                <a:gd name="T61" fmla="*/ T60 w 487"/>
                <a:gd name="T62" fmla="+- 0 2124 1688"/>
                <a:gd name="T63" fmla="*/ 2124 h 487"/>
                <a:gd name="T64" fmla="+- 0 1915 1760"/>
                <a:gd name="T65" fmla="*/ T64 w 487"/>
                <a:gd name="T66" fmla="+- 0 2158 1688"/>
                <a:gd name="T67" fmla="*/ 2158 h 487"/>
                <a:gd name="T68" fmla="+- 0 1984 1760"/>
                <a:gd name="T69" fmla="*/ T68 w 487"/>
                <a:gd name="T70" fmla="+- 0 2174 1688"/>
                <a:gd name="T71" fmla="*/ 2174 h 487"/>
                <a:gd name="T72" fmla="+- 0 1997 1760"/>
                <a:gd name="T73" fmla="*/ T72 w 487"/>
                <a:gd name="T74" fmla="+- 0 2175 1688"/>
                <a:gd name="T75" fmla="*/ 2175 h 487"/>
                <a:gd name="T76" fmla="+- 0 2008 1760"/>
                <a:gd name="T77" fmla="*/ T76 w 487"/>
                <a:gd name="T78" fmla="+- 0 2175 1688"/>
                <a:gd name="T79" fmla="*/ 2175 h 487"/>
                <a:gd name="T80" fmla="+- 0 2011 1760"/>
                <a:gd name="T81" fmla="*/ T80 w 487"/>
                <a:gd name="T82" fmla="+- 0 2174 1688"/>
                <a:gd name="T83" fmla="*/ 2174 h 487"/>
                <a:gd name="T84" fmla="+- 0 2015 1760"/>
                <a:gd name="T85" fmla="*/ T84 w 487"/>
                <a:gd name="T86" fmla="+- 0 2174 1688"/>
                <a:gd name="T87" fmla="*/ 2174 h 487"/>
                <a:gd name="T88" fmla="+- 0 2086 1760"/>
                <a:gd name="T89" fmla="*/ T88 w 487"/>
                <a:gd name="T90" fmla="+- 0 2160 1688"/>
                <a:gd name="T91" fmla="*/ 2160 h 487"/>
                <a:gd name="T92" fmla="+- 0 2148 1760"/>
                <a:gd name="T93" fmla="*/ T92 w 487"/>
                <a:gd name="T94" fmla="+- 0 2127 1688"/>
                <a:gd name="T95" fmla="*/ 2127 h 487"/>
                <a:gd name="T96" fmla="+- 0 2198 1760"/>
                <a:gd name="T97" fmla="*/ T96 w 487"/>
                <a:gd name="T98" fmla="+- 0 2078 1688"/>
                <a:gd name="T99" fmla="*/ 2078 h 487"/>
                <a:gd name="T100" fmla="+- 0 2232 1760"/>
                <a:gd name="T101" fmla="*/ T100 w 487"/>
                <a:gd name="T102" fmla="+- 0 2016 1688"/>
                <a:gd name="T103" fmla="*/ 2016 h 487"/>
                <a:gd name="T104" fmla="+- 0 2247 1760"/>
                <a:gd name="T105" fmla="*/ T104 w 487"/>
                <a:gd name="T106" fmla="+- 0 1946 1688"/>
                <a:gd name="T107" fmla="*/ 1946 h 487"/>
                <a:gd name="T108" fmla="+- 0 2247 1760"/>
                <a:gd name="T109" fmla="*/ T108 w 487"/>
                <a:gd name="T110" fmla="+- 0 1941 1688"/>
                <a:gd name="T111" fmla="*/ 1941 h 487"/>
                <a:gd name="T112" fmla="+- 0 2247 1760"/>
                <a:gd name="T113" fmla="*/ T112 w 487"/>
                <a:gd name="T114" fmla="+- 0 1936 1688"/>
                <a:gd name="T115" fmla="*/ 1936 h 487"/>
                <a:gd name="T116" fmla="+- 0 2247 1760"/>
                <a:gd name="T117" fmla="*/ T116 w 487"/>
                <a:gd name="T118" fmla="+- 0 1926 1688"/>
                <a:gd name="T119" fmla="*/ 1926 h 487"/>
                <a:gd name="T120" fmla="+- 0 2247 1760"/>
                <a:gd name="T121" fmla="*/ T120 w 487"/>
                <a:gd name="T122" fmla="+- 0 1920 1688"/>
                <a:gd name="T123" fmla="*/ 1920 h 487"/>
                <a:gd name="T124" fmla="+- 0 2247 1760"/>
                <a:gd name="T125" fmla="*/ T124 w 487"/>
                <a:gd name="T126" fmla="+- 0 1915 1688"/>
                <a:gd name="T127" fmla="*/ 1915 h 487"/>
                <a:gd name="T128" fmla="+- 0 2231 1760"/>
                <a:gd name="T129" fmla="*/ T128 w 487"/>
                <a:gd name="T130" fmla="+- 0 1844 1688"/>
                <a:gd name="T131" fmla="*/ 1844 h 487"/>
                <a:gd name="T132" fmla="+- 0 2197 1760"/>
                <a:gd name="T133" fmla="*/ T132 w 487"/>
                <a:gd name="T134" fmla="+- 0 1783 1688"/>
                <a:gd name="T135" fmla="*/ 1783 h 487"/>
                <a:gd name="T136" fmla="+- 0 2148 1760"/>
                <a:gd name="T137" fmla="*/ T136 w 487"/>
                <a:gd name="T138" fmla="+- 0 1735 1688"/>
                <a:gd name="T139" fmla="*/ 1735 h 487"/>
                <a:gd name="T140" fmla="+- 0 2086 1760"/>
                <a:gd name="T141" fmla="*/ T140 w 487"/>
                <a:gd name="T142" fmla="+- 0 1702 1688"/>
                <a:gd name="T143" fmla="*/ 1702 h 487"/>
                <a:gd name="T144" fmla="+- 0 2015 1760"/>
                <a:gd name="T145" fmla="*/ T144 w 487"/>
                <a:gd name="T146" fmla="+- 0 1688 1688"/>
                <a:gd name="T147" fmla="*/ 1688 h 487"/>
                <a:gd name="T148" fmla="+- 0 2011 1760"/>
                <a:gd name="T149" fmla="*/ T148 w 487"/>
                <a:gd name="T150" fmla="+- 0 1688 1688"/>
                <a:gd name="T151" fmla="*/ 1688 h 487"/>
                <a:gd name="T152" fmla="+- 0 2008 1760"/>
                <a:gd name="T153" fmla="*/ T152 w 487"/>
                <a:gd name="T154" fmla="+- 0 1688 1688"/>
                <a:gd name="T155" fmla="*/ 1688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Lst>
              <a:rect l="0" t="0" r="r" b="b"/>
              <a:pathLst>
                <a:path w="487" h="487">
                  <a:moveTo>
                    <a:pt x="248" y="0"/>
                  </a:moveTo>
                  <a:lnTo>
                    <a:pt x="237" y="0"/>
                  </a:lnTo>
                  <a:lnTo>
                    <a:pt x="224" y="1"/>
                  </a:lnTo>
                  <a:lnTo>
                    <a:pt x="156" y="16"/>
                  </a:lnTo>
                  <a:lnTo>
                    <a:pt x="96" y="50"/>
                  </a:lnTo>
                  <a:lnTo>
                    <a:pt x="49" y="98"/>
                  </a:lnTo>
                  <a:lnTo>
                    <a:pt x="16" y="158"/>
                  </a:lnTo>
                  <a:lnTo>
                    <a:pt x="1" y="227"/>
                  </a:lnTo>
                  <a:lnTo>
                    <a:pt x="1" y="232"/>
                  </a:lnTo>
                  <a:lnTo>
                    <a:pt x="0" y="238"/>
                  </a:lnTo>
                  <a:lnTo>
                    <a:pt x="0" y="248"/>
                  </a:lnTo>
                  <a:lnTo>
                    <a:pt x="1" y="253"/>
                  </a:lnTo>
                  <a:lnTo>
                    <a:pt x="1" y="258"/>
                  </a:lnTo>
                  <a:lnTo>
                    <a:pt x="16" y="327"/>
                  </a:lnTo>
                  <a:lnTo>
                    <a:pt x="48" y="387"/>
                  </a:lnTo>
                  <a:lnTo>
                    <a:pt x="96" y="436"/>
                  </a:lnTo>
                  <a:lnTo>
                    <a:pt x="155" y="470"/>
                  </a:lnTo>
                  <a:lnTo>
                    <a:pt x="224" y="486"/>
                  </a:lnTo>
                  <a:lnTo>
                    <a:pt x="237" y="487"/>
                  </a:lnTo>
                  <a:lnTo>
                    <a:pt x="248" y="487"/>
                  </a:lnTo>
                  <a:lnTo>
                    <a:pt x="251" y="486"/>
                  </a:lnTo>
                  <a:lnTo>
                    <a:pt x="255" y="486"/>
                  </a:lnTo>
                  <a:lnTo>
                    <a:pt x="326" y="472"/>
                  </a:lnTo>
                  <a:lnTo>
                    <a:pt x="388" y="439"/>
                  </a:lnTo>
                  <a:lnTo>
                    <a:pt x="438" y="390"/>
                  </a:lnTo>
                  <a:lnTo>
                    <a:pt x="472" y="328"/>
                  </a:lnTo>
                  <a:lnTo>
                    <a:pt x="487" y="258"/>
                  </a:lnTo>
                  <a:lnTo>
                    <a:pt x="487" y="253"/>
                  </a:lnTo>
                  <a:lnTo>
                    <a:pt x="487" y="248"/>
                  </a:lnTo>
                  <a:lnTo>
                    <a:pt x="487" y="238"/>
                  </a:lnTo>
                  <a:lnTo>
                    <a:pt x="487" y="232"/>
                  </a:lnTo>
                  <a:lnTo>
                    <a:pt x="487" y="227"/>
                  </a:lnTo>
                  <a:lnTo>
                    <a:pt x="471" y="156"/>
                  </a:lnTo>
                  <a:lnTo>
                    <a:pt x="437" y="95"/>
                  </a:lnTo>
                  <a:lnTo>
                    <a:pt x="388" y="47"/>
                  </a:lnTo>
                  <a:lnTo>
                    <a:pt x="326" y="14"/>
                  </a:lnTo>
                  <a:lnTo>
                    <a:pt x="255" y="0"/>
                  </a:lnTo>
                  <a:lnTo>
                    <a:pt x="251" y="0"/>
                  </a:lnTo>
                  <a:lnTo>
                    <a:pt x="248" y="0"/>
                  </a:lnTo>
                  <a:close/>
                </a:path>
              </a:pathLst>
            </a:custGeom>
            <a:solidFill>
              <a:srgbClr val="FDCD5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678" y="1624"/>
              <a:ext cx="643" cy="643"/>
            </a:xfrm>
            <a:custGeom>
              <a:avLst/>
              <a:gdLst>
                <a:gd name="T0" fmla="+- 0 1000 679"/>
                <a:gd name="T1" fmla="*/ T0 w 643"/>
                <a:gd name="T2" fmla="+- 0 1624 1624"/>
                <a:gd name="T3" fmla="*/ 1624 h 643"/>
                <a:gd name="T4" fmla="+- 0 927 679"/>
                <a:gd name="T5" fmla="*/ T4 w 643"/>
                <a:gd name="T6" fmla="+- 0 1633 1624"/>
                <a:gd name="T7" fmla="*/ 1633 h 643"/>
                <a:gd name="T8" fmla="+- 0 859 679"/>
                <a:gd name="T9" fmla="*/ T8 w 643"/>
                <a:gd name="T10" fmla="+- 0 1657 1624"/>
                <a:gd name="T11" fmla="*/ 1657 h 643"/>
                <a:gd name="T12" fmla="+- 0 799 679"/>
                <a:gd name="T13" fmla="*/ T12 w 643"/>
                <a:gd name="T14" fmla="+- 0 1695 1624"/>
                <a:gd name="T15" fmla="*/ 1695 h 643"/>
                <a:gd name="T16" fmla="+- 0 750 679"/>
                <a:gd name="T17" fmla="*/ T16 w 643"/>
                <a:gd name="T18" fmla="+- 0 1745 1624"/>
                <a:gd name="T19" fmla="*/ 1745 h 643"/>
                <a:gd name="T20" fmla="+- 0 712 679"/>
                <a:gd name="T21" fmla="*/ T20 w 643"/>
                <a:gd name="T22" fmla="+- 0 1804 1624"/>
                <a:gd name="T23" fmla="*/ 1804 h 643"/>
                <a:gd name="T24" fmla="+- 0 687 679"/>
                <a:gd name="T25" fmla="*/ T24 w 643"/>
                <a:gd name="T26" fmla="+- 0 1872 1624"/>
                <a:gd name="T27" fmla="*/ 1872 h 643"/>
                <a:gd name="T28" fmla="+- 0 679 679"/>
                <a:gd name="T29" fmla="*/ T28 w 643"/>
                <a:gd name="T30" fmla="+- 0 1946 1624"/>
                <a:gd name="T31" fmla="*/ 1946 h 643"/>
                <a:gd name="T32" fmla="+- 0 687 679"/>
                <a:gd name="T33" fmla="*/ T32 w 643"/>
                <a:gd name="T34" fmla="+- 0 2019 1624"/>
                <a:gd name="T35" fmla="*/ 2019 h 643"/>
                <a:gd name="T36" fmla="+- 0 712 679"/>
                <a:gd name="T37" fmla="*/ T36 w 643"/>
                <a:gd name="T38" fmla="+- 0 2087 1624"/>
                <a:gd name="T39" fmla="*/ 2087 h 643"/>
                <a:gd name="T40" fmla="+- 0 750 679"/>
                <a:gd name="T41" fmla="*/ T40 w 643"/>
                <a:gd name="T42" fmla="+- 0 2147 1624"/>
                <a:gd name="T43" fmla="*/ 2147 h 643"/>
                <a:gd name="T44" fmla="+- 0 799 679"/>
                <a:gd name="T45" fmla="*/ T44 w 643"/>
                <a:gd name="T46" fmla="+- 0 2196 1624"/>
                <a:gd name="T47" fmla="*/ 2196 h 643"/>
                <a:gd name="T48" fmla="+- 0 859 679"/>
                <a:gd name="T49" fmla="*/ T48 w 643"/>
                <a:gd name="T50" fmla="+- 0 2234 1624"/>
                <a:gd name="T51" fmla="*/ 2234 h 643"/>
                <a:gd name="T52" fmla="+- 0 927 679"/>
                <a:gd name="T53" fmla="*/ T52 w 643"/>
                <a:gd name="T54" fmla="+- 0 2259 1624"/>
                <a:gd name="T55" fmla="*/ 2259 h 643"/>
                <a:gd name="T56" fmla="+- 0 1000 679"/>
                <a:gd name="T57" fmla="*/ T56 w 643"/>
                <a:gd name="T58" fmla="+- 0 2267 1624"/>
                <a:gd name="T59" fmla="*/ 2267 h 643"/>
                <a:gd name="T60" fmla="+- 0 1074 679"/>
                <a:gd name="T61" fmla="*/ T60 w 643"/>
                <a:gd name="T62" fmla="+- 0 2259 1624"/>
                <a:gd name="T63" fmla="*/ 2259 h 643"/>
                <a:gd name="T64" fmla="+- 0 1142 679"/>
                <a:gd name="T65" fmla="*/ T64 w 643"/>
                <a:gd name="T66" fmla="+- 0 2234 1624"/>
                <a:gd name="T67" fmla="*/ 2234 h 643"/>
                <a:gd name="T68" fmla="+- 0 1201 679"/>
                <a:gd name="T69" fmla="*/ T68 w 643"/>
                <a:gd name="T70" fmla="+- 0 2196 1624"/>
                <a:gd name="T71" fmla="*/ 2196 h 643"/>
                <a:gd name="T72" fmla="+- 0 1251 679"/>
                <a:gd name="T73" fmla="*/ T72 w 643"/>
                <a:gd name="T74" fmla="+- 0 2147 1624"/>
                <a:gd name="T75" fmla="*/ 2147 h 643"/>
                <a:gd name="T76" fmla="+- 0 1289 679"/>
                <a:gd name="T77" fmla="*/ T76 w 643"/>
                <a:gd name="T78" fmla="+- 0 2087 1624"/>
                <a:gd name="T79" fmla="*/ 2087 h 643"/>
                <a:gd name="T80" fmla="+- 0 1313 679"/>
                <a:gd name="T81" fmla="*/ T80 w 643"/>
                <a:gd name="T82" fmla="+- 0 2019 1624"/>
                <a:gd name="T83" fmla="*/ 2019 h 643"/>
                <a:gd name="T84" fmla="+- 0 1322 679"/>
                <a:gd name="T85" fmla="*/ T84 w 643"/>
                <a:gd name="T86" fmla="+- 0 1946 1624"/>
                <a:gd name="T87" fmla="*/ 1946 h 643"/>
                <a:gd name="T88" fmla="+- 0 1322 679"/>
                <a:gd name="T89" fmla="*/ T88 w 643"/>
                <a:gd name="T90" fmla="+- 0 1935 1624"/>
                <a:gd name="T91" fmla="*/ 1935 h 643"/>
                <a:gd name="T92" fmla="+- 0 1303 679"/>
                <a:gd name="T93" fmla="*/ T92 w 643"/>
                <a:gd name="T94" fmla="+- 0 1837 1624"/>
                <a:gd name="T95" fmla="*/ 1837 h 643"/>
                <a:gd name="T96" fmla="+- 0 1268 679"/>
                <a:gd name="T97" fmla="*/ T96 w 643"/>
                <a:gd name="T98" fmla="+- 0 1767 1624"/>
                <a:gd name="T99" fmla="*/ 1767 h 643"/>
                <a:gd name="T100" fmla="+- 0 1217 679"/>
                <a:gd name="T101" fmla="*/ T100 w 643"/>
                <a:gd name="T102" fmla="+- 0 1708 1624"/>
                <a:gd name="T103" fmla="*/ 1708 h 643"/>
                <a:gd name="T104" fmla="+- 0 1154 679"/>
                <a:gd name="T105" fmla="*/ T104 w 643"/>
                <a:gd name="T106" fmla="+- 0 1663 1624"/>
                <a:gd name="T107" fmla="*/ 1663 h 643"/>
                <a:gd name="T108" fmla="+- 0 1081 679"/>
                <a:gd name="T109" fmla="*/ T108 w 643"/>
                <a:gd name="T110" fmla="+- 0 1634 1624"/>
                <a:gd name="T111" fmla="*/ 1634 h 643"/>
                <a:gd name="T112" fmla="+- 0 1000 679"/>
                <a:gd name="T113" fmla="*/ T112 w 643"/>
                <a:gd name="T114" fmla="+- 0 1624 1624"/>
                <a:gd name="T115" fmla="*/ 1624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Lst>
              <a:rect l="0" t="0" r="r" b="b"/>
              <a:pathLst>
                <a:path w="643" h="643">
                  <a:moveTo>
                    <a:pt x="321" y="0"/>
                  </a:moveTo>
                  <a:lnTo>
                    <a:pt x="248" y="9"/>
                  </a:lnTo>
                  <a:lnTo>
                    <a:pt x="180" y="33"/>
                  </a:lnTo>
                  <a:lnTo>
                    <a:pt x="120" y="71"/>
                  </a:lnTo>
                  <a:lnTo>
                    <a:pt x="71" y="121"/>
                  </a:lnTo>
                  <a:lnTo>
                    <a:pt x="33" y="180"/>
                  </a:lnTo>
                  <a:lnTo>
                    <a:pt x="8" y="248"/>
                  </a:lnTo>
                  <a:lnTo>
                    <a:pt x="0" y="322"/>
                  </a:lnTo>
                  <a:lnTo>
                    <a:pt x="8" y="395"/>
                  </a:lnTo>
                  <a:lnTo>
                    <a:pt x="33" y="463"/>
                  </a:lnTo>
                  <a:lnTo>
                    <a:pt x="71" y="523"/>
                  </a:lnTo>
                  <a:lnTo>
                    <a:pt x="120" y="572"/>
                  </a:lnTo>
                  <a:lnTo>
                    <a:pt x="180" y="610"/>
                  </a:lnTo>
                  <a:lnTo>
                    <a:pt x="248" y="635"/>
                  </a:lnTo>
                  <a:lnTo>
                    <a:pt x="321" y="643"/>
                  </a:lnTo>
                  <a:lnTo>
                    <a:pt x="395" y="635"/>
                  </a:lnTo>
                  <a:lnTo>
                    <a:pt x="463" y="610"/>
                  </a:lnTo>
                  <a:lnTo>
                    <a:pt x="522" y="572"/>
                  </a:lnTo>
                  <a:lnTo>
                    <a:pt x="572" y="523"/>
                  </a:lnTo>
                  <a:lnTo>
                    <a:pt x="610" y="463"/>
                  </a:lnTo>
                  <a:lnTo>
                    <a:pt x="634" y="395"/>
                  </a:lnTo>
                  <a:lnTo>
                    <a:pt x="643" y="322"/>
                  </a:lnTo>
                  <a:lnTo>
                    <a:pt x="643" y="311"/>
                  </a:lnTo>
                  <a:lnTo>
                    <a:pt x="624" y="213"/>
                  </a:lnTo>
                  <a:lnTo>
                    <a:pt x="589" y="143"/>
                  </a:lnTo>
                  <a:lnTo>
                    <a:pt x="538" y="84"/>
                  </a:lnTo>
                  <a:lnTo>
                    <a:pt x="475" y="39"/>
                  </a:lnTo>
                  <a:lnTo>
                    <a:pt x="402" y="10"/>
                  </a:lnTo>
                  <a:lnTo>
                    <a:pt x="321"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3300" y="1914"/>
              <a:ext cx="43" cy="31"/>
            </a:xfrm>
            <a:custGeom>
              <a:avLst/>
              <a:gdLst>
                <a:gd name="T0" fmla="+- 0 3343 3300"/>
                <a:gd name="T1" fmla="*/ T0 w 43"/>
                <a:gd name="T2" fmla="+- 0 1915 1915"/>
                <a:gd name="T3" fmla="*/ 1915 h 31"/>
                <a:gd name="T4" fmla="+- 0 3300 3300"/>
                <a:gd name="T5" fmla="*/ T4 w 43"/>
                <a:gd name="T6" fmla="+- 0 1915 1915"/>
                <a:gd name="T7" fmla="*/ 1915 h 31"/>
                <a:gd name="T8" fmla="+- 0 3301 3300"/>
                <a:gd name="T9" fmla="*/ T8 w 43"/>
                <a:gd name="T10" fmla="+- 0 1920 1915"/>
                <a:gd name="T11" fmla="*/ 1920 h 31"/>
                <a:gd name="T12" fmla="+- 0 3301 3300"/>
                <a:gd name="T13" fmla="*/ T12 w 43"/>
                <a:gd name="T14" fmla="+- 0 1938 1915"/>
                <a:gd name="T15" fmla="*/ 1938 h 31"/>
                <a:gd name="T16" fmla="+- 0 3300 3300"/>
                <a:gd name="T17" fmla="*/ T16 w 43"/>
                <a:gd name="T18" fmla="+- 0 1946 1915"/>
                <a:gd name="T19" fmla="*/ 1946 h 31"/>
                <a:gd name="T20" fmla="+- 0 3342 3300"/>
                <a:gd name="T21" fmla="*/ T20 w 43"/>
                <a:gd name="T22" fmla="+- 0 1946 1915"/>
                <a:gd name="T23" fmla="*/ 1946 h 31"/>
                <a:gd name="T24" fmla="+- 0 3342 3300"/>
                <a:gd name="T25" fmla="*/ T24 w 43"/>
                <a:gd name="T26" fmla="+- 0 1942 1915"/>
                <a:gd name="T27" fmla="*/ 1942 h 31"/>
                <a:gd name="T28" fmla="+- 0 3342 3300"/>
                <a:gd name="T29" fmla="*/ T28 w 43"/>
                <a:gd name="T30" fmla="+- 0 1938 1915"/>
                <a:gd name="T31" fmla="*/ 1938 h 31"/>
                <a:gd name="T32" fmla="+- 0 3342 3300"/>
                <a:gd name="T33" fmla="*/ T32 w 43"/>
                <a:gd name="T34" fmla="+- 0 1926 1915"/>
                <a:gd name="T35" fmla="*/ 1926 h 31"/>
                <a:gd name="T36" fmla="+- 0 3342 3300"/>
                <a:gd name="T37" fmla="*/ T36 w 43"/>
                <a:gd name="T38" fmla="+- 0 1921 1915"/>
                <a:gd name="T39" fmla="*/ 1921 h 31"/>
                <a:gd name="T40" fmla="+- 0 3343 3300"/>
                <a:gd name="T41" fmla="*/ T40 w 43"/>
                <a:gd name="T42" fmla="+- 0 1915 1915"/>
                <a:gd name="T43" fmla="*/ 1915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43" h="31">
                  <a:moveTo>
                    <a:pt x="43" y="0"/>
                  </a:moveTo>
                  <a:lnTo>
                    <a:pt x="0" y="0"/>
                  </a:lnTo>
                  <a:lnTo>
                    <a:pt x="1" y="5"/>
                  </a:lnTo>
                  <a:lnTo>
                    <a:pt x="1" y="23"/>
                  </a:lnTo>
                  <a:lnTo>
                    <a:pt x="0" y="31"/>
                  </a:lnTo>
                  <a:lnTo>
                    <a:pt x="42" y="31"/>
                  </a:lnTo>
                  <a:lnTo>
                    <a:pt x="42" y="27"/>
                  </a:lnTo>
                  <a:lnTo>
                    <a:pt x="42" y="23"/>
                  </a:lnTo>
                  <a:lnTo>
                    <a:pt x="42" y="11"/>
                  </a:lnTo>
                  <a:lnTo>
                    <a:pt x="42" y="6"/>
                  </a:lnTo>
                  <a:lnTo>
                    <a:pt x="43"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29" name="Picture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3" y="1752"/>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Freeform 29"/>
            <p:cNvSpPr>
              <a:spLocks/>
            </p:cNvSpPr>
            <p:nvPr/>
          </p:nvSpPr>
          <p:spPr bwMode="auto">
            <a:xfrm>
              <a:off x="2862" y="1227"/>
              <a:ext cx="22" cy="31"/>
            </a:xfrm>
            <a:custGeom>
              <a:avLst/>
              <a:gdLst>
                <a:gd name="T0" fmla="+- 0 2885 2863"/>
                <a:gd name="T1" fmla="*/ T0 w 22"/>
                <a:gd name="T2" fmla="+- 0 1228 1228"/>
                <a:gd name="T3" fmla="*/ 1228 h 31"/>
                <a:gd name="T4" fmla="+- 0 2863 2863"/>
                <a:gd name="T5" fmla="*/ T4 w 22"/>
                <a:gd name="T6" fmla="+- 0 1228 1228"/>
                <a:gd name="T7" fmla="*/ 1228 h 31"/>
                <a:gd name="T8" fmla="+- 0 2863 2863"/>
                <a:gd name="T9" fmla="*/ T8 w 22"/>
                <a:gd name="T10" fmla="+- 0 1235 1228"/>
                <a:gd name="T11" fmla="*/ 1235 h 31"/>
                <a:gd name="T12" fmla="+- 0 2864 2863"/>
                <a:gd name="T13" fmla="*/ T12 w 22"/>
                <a:gd name="T14" fmla="+- 0 1239 1228"/>
                <a:gd name="T15" fmla="*/ 1239 h 31"/>
                <a:gd name="T16" fmla="+- 0 2864 2863"/>
                <a:gd name="T17" fmla="*/ T16 w 22"/>
                <a:gd name="T18" fmla="+- 0 1254 1228"/>
                <a:gd name="T19" fmla="*/ 1254 h 31"/>
                <a:gd name="T20" fmla="+- 0 2864 2863"/>
                <a:gd name="T21" fmla="*/ T20 w 22"/>
                <a:gd name="T22" fmla="+- 0 1255 1228"/>
                <a:gd name="T23" fmla="*/ 1255 h 31"/>
                <a:gd name="T24" fmla="+- 0 2864 2863"/>
                <a:gd name="T25" fmla="*/ T24 w 22"/>
                <a:gd name="T26" fmla="+- 0 1259 1228"/>
                <a:gd name="T27" fmla="*/ 1259 h 31"/>
                <a:gd name="T28" fmla="+- 0 2885 2863"/>
                <a:gd name="T29" fmla="*/ T28 w 22"/>
                <a:gd name="T30" fmla="+- 0 1259 1228"/>
                <a:gd name="T31" fmla="*/ 1259 h 31"/>
                <a:gd name="T32" fmla="+- 0 2884 2863"/>
                <a:gd name="T33" fmla="*/ T32 w 22"/>
                <a:gd name="T34" fmla="+- 0 1254 1228"/>
                <a:gd name="T35" fmla="*/ 1254 h 31"/>
                <a:gd name="T36" fmla="+- 0 2884 2863"/>
                <a:gd name="T37" fmla="*/ T36 w 22"/>
                <a:gd name="T38" fmla="+- 0 1249 1228"/>
                <a:gd name="T39" fmla="*/ 1249 h 31"/>
                <a:gd name="T40" fmla="+- 0 2884 2863"/>
                <a:gd name="T41" fmla="*/ T40 w 22"/>
                <a:gd name="T42" fmla="+- 0 1239 1228"/>
                <a:gd name="T43" fmla="*/ 1239 h 31"/>
                <a:gd name="T44" fmla="+- 0 2884 2863"/>
                <a:gd name="T45" fmla="*/ T44 w 22"/>
                <a:gd name="T46" fmla="+- 0 1233 1228"/>
                <a:gd name="T47" fmla="*/ 1233 h 31"/>
                <a:gd name="T48" fmla="+- 0 2885 2863"/>
                <a:gd name="T49" fmla="*/ T48 w 22"/>
                <a:gd name="T50" fmla="+- 0 1228 1228"/>
                <a:gd name="T51" fmla="*/ 1228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22" h="31">
                  <a:moveTo>
                    <a:pt x="22" y="0"/>
                  </a:moveTo>
                  <a:lnTo>
                    <a:pt x="0" y="0"/>
                  </a:lnTo>
                  <a:lnTo>
                    <a:pt x="0" y="7"/>
                  </a:lnTo>
                  <a:lnTo>
                    <a:pt x="1" y="11"/>
                  </a:lnTo>
                  <a:lnTo>
                    <a:pt x="1" y="26"/>
                  </a:lnTo>
                  <a:lnTo>
                    <a:pt x="1" y="27"/>
                  </a:lnTo>
                  <a:lnTo>
                    <a:pt x="1" y="31"/>
                  </a:lnTo>
                  <a:lnTo>
                    <a:pt x="22" y="31"/>
                  </a:lnTo>
                  <a:lnTo>
                    <a:pt x="21" y="26"/>
                  </a:lnTo>
                  <a:lnTo>
                    <a:pt x="21" y="21"/>
                  </a:lnTo>
                  <a:lnTo>
                    <a:pt x="21" y="11"/>
                  </a:lnTo>
                  <a:lnTo>
                    <a:pt x="21" y="5"/>
                  </a:lnTo>
                  <a:lnTo>
                    <a:pt x="22"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2883" y="1000"/>
              <a:ext cx="488" cy="487"/>
            </a:xfrm>
            <a:custGeom>
              <a:avLst/>
              <a:gdLst>
                <a:gd name="T0" fmla="+- 0 3127 2884"/>
                <a:gd name="T1" fmla="*/ T0 w 488"/>
                <a:gd name="T2" fmla="+- 0 1001 1001"/>
                <a:gd name="T3" fmla="*/ 1001 h 487"/>
                <a:gd name="T4" fmla="+- 0 3053 2884"/>
                <a:gd name="T5" fmla="*/ T4 w 488"/>
                <a:gd name="T6" fmla="+- 0 1012 1001"/>
                <a:gd name="T7" fmla="*/ 1012 h 487"/>
                <a:gd name="T8" fmla="+- 0 2989 2884"/>
                <a:gd name="T9" fmla="*/ T8 w 488"/>
                <a:gd name="T10" fmla="+- 0 1044 1001"/>
                <a:gd name="T11" fmla="*/ 1044 h 487"/>
                <a:gd name="T12" fmla="+- 0 2937 2884"/>
                <a:gd name="T13" fmla="*/ T12 w 488"/>
                <a:gd name="T14" fmla="+- 0 1093 1001"/>
                <a:gd name="T15" fmla="*/ 1093 h 487"/>
                <a:gd name="T16" fmla="+- 0 2901 2884"/>
                <a:gd name="T17" fmla="*/ T16 w 488"/>
                <a:gd name="T18" fmla="+- 0 1155 1001"/>
                <a:gd name="T19" fmla="*/ 1155 h 487"/>
                <a:gd name="T20" fmla="+- 0 2885 2884"/>
                <a:gd name="T21" fmla="*/ T20 w 488"/>
                <a:gd name="T22" fmla="+- 0 1228 1001"/>
                <a:gd name="T23" fmla="*/ 1228 h 487"/>
                <a:gd name="T24" fmla="+- 0 2884 2884"/>
                <a:gd name="T25" fmla="*/ T24 w 488"/>
                <a:gd name="T26" fmla="+- 0 1233 1001"/>
                <a:gd name="T27" fmla="*/ 1233 h 487"/>
                <a:gd name="T28" fmla="+- 0 2884 2884"/>
                <a:gd name="T29" fmla="*/ T28 w 488"/>
                <a:gd name="T30" fmla="+- 0 1239 1001"/>
                <a:gd name="T31" fmla="*/ 1239 h 487"/>
                <a:gd name="T32" fmla="+- 0 2884 2884"/>
                <a:gd name="T33" fmla="*/ T32 w 488"/>
                <a:gd name="T34" fmla="+- 0 1249 1001"/>
                <a:gd name="T35" fmla="*/ 1249 h 487"/>
                <a:gd name="T36" fmla="+- 0 2884 2884"/>
                <a:gd name="T37" fmla="*/ T36 w 488"/>
                <a:gd name="T38" fmla="+- 0 1254 1001"/>
                <a:gd name="T39" fmla="*/ 1254 h 487"/>
                <a:gd name="T40" fmla="+- 0 2885 2884"/>
                <a:gd name="T41" fmla="*/ T40 w 488"/>
                <a:gd name="T42" fmla="+- 0 1259 1001"/>
                <a:gd name="T43" fmla="*/ 1259 h 487"/>
                <a:gd name="T44" fmla="+- 0 2900 2884"/>
                <a:gd name="T45" fmla="*/ T44 w 488"/>
                <a:gd name="T46" fmla="+- 0 1331 1001"/>
                <a:gd name="T47" fmla="*/ 1331 h 487"/>
                <a:gd name="T48" fmla="+- 0 2936 2884"/>
                <a:gd name="T49" fmla="*/ T48 w 488"/>
                <a:gd name="T50" fmla="+- 0 1394 1001"/>
                <a:gd name="T51" fmla="*/ 1394 h 487"/>
                <a:gd name="T52" fmla="+- 0 2988 2884"/>
                <a:gd name="T53" fmla="*/ T52 w 488"/>
                <a:gd name="T54" fmla="+- 0 1444 1001"/>
                <a:gd name="T55" fmla="*/ 1444 h 487"/>
                <a:gd name="T56" fmla="+- 0 3053 2884"/>
                <a:gd name="T57" fmla="*/ T56 w 488"/>
                <a:gd name="T58" fmla="+- 0 1476 1001"/>
                <a:gd name="T59" fmla="*/ 1476 h 487"/>
                <a:gd name="T60" fmla="+- 0 3127 2884"/>
                <a:gd name="T61" fmla="*/ T60 w 488"/>
                <a:gd name="T62" fmla="+- 0 1488 1001"/>
                <a:gd name="T63" fmla="*/ 1488 h 487"/>
                <a:gd name="T64" fmla="+- 0 3202 2884"/>
                <a:gd name="T65" fmla="*/ T64 w 488"/>
                <a:gd name="T66" fmla="+- 0 1476 1001"/>
                <a:gd name="T67" fmla="*/ 1476 h 487"/>
                <a:gd name="T68" fmla="+- 0 3267 2884"/>
                <a:gd name="T69" fmla="*/ T68 w 488"/>
                <a:gd name="T70" fmla="+- 0 1444 1001"/>
                <a:gd name="T71" fmla="*/ 1444 h 487"/>
                <a:gd name="T72" fmla="+- 0 3319 2884"/>
                <a:gd name="T73" fmla="*/ T72 w 488"/>
                <a:gd name="T74" fmla="+- 0 1394 1001"/>
                <a:gd name="T75" fmla="*/ 1394 h 487"/>
                <a:gd name="T76" fmla="+- 0 3354 2884"/>
                <a:gd name="T77" fmla="*/ T76 w 488"/>
                <a:gd name="T78" fmla="+- 0 1331 1001"/>
                <a:gd name="T79" fmla="*/ 1331 h 487"/>
                <a:gd name="T80" fmla="+- 0 3370 2884"/>
                <a:gd name="T81" fmla="*/ T80 w 488"/>
                <a:gd name="T82" fmla="+- 0 1259 1001"/>
                <a:gd name="T83" fmla="*/ 1259 h 487"/>
                <a:gd name="T84" fmla="+- 0 3370 2884"/>
                <a:gd name="T85" fmla="*/ T84 w 488"/>
                <a:gd name="T86" fmla="+- 0 1254 1001"/>
                <a:gd name="T87" fmla="*/ 1254 h 487"/>
                <a:gd name="T88" fmla="+- 0 3371 2884"/>
                <a:gd name="T89" fmla="*/ T88 w 488"/>
                <a:gd name="T90" fmla="+- 0 1249 1001"/>
                <a:gd name="T91" fmla="*/ 1249 h 487"/>
                <a:gd name="T92" fmla="+- 0 3371 2884"/>
                <a:gd name="T93" fmla="*/ T92 w 488"/>
                <a:gd name="T94" fmla="+- 0 1239 1001"/>
                <a:gd name="T95" fmla="*/ 1239 h 487"/>
                <a:gd name="T96" fmla="+- 0 3370 2884"/>
                <a:gd name="T97" fmla="*/ T96 w 488"/>
                <a:gd name="T98" fmla="+- 0 1233 1001"/>
                <a:gd name="T99" fmla="*/ 1233 h 487"/>
                <a:gd name="T100" fmla="+- 0 3370 2884"/>
                <a:gd name="T101" fmla="*/ T100 w 488"/>
                <a:gd name="T102" fmla="+- 0 1228 1001"/>
                <a:gd name="T103" fmla="*/ 1228 h 487"/>
                <a:gd name="T104" fmla="+- 0 3354 2884"/>
                <a:gd name="T105" fmla="*/ T104 w 488"/>
                <a:gd name="T106" fmla="+- 0 1155 1001"/>
                <a:gd name="T107" fmla="*/ 1155 h 487"/>
                <a:gd name="T108" fmla="+- 0 3318 2884"/>
                <a:gd name="T109" fmla="*/ T108 w 488"/>
                <a:gd name="T110" fmla="+- 0 1093 1001"/>
                <a:gd name="T111" fmla="*/ 1093 h 487"/>
                <a:gd name="T112" fmla="+- 0 3266 2884"/>
                <a:gd name="T113" fmla="*/ T112 w 488"/>
                <a:gd name="T114" fmla="+- 0 1044 1001"/>
                <a:gd name="T115" fmla="*/ 1044 h 487"/>
                <a:gd name="T116" fmla="+- 0 3201 2884"/>
                <a:gd name="T117" fmla="*/ T116 w 488"/>
                <a:gd name="T118" fmla="+- 0 1012 1001"/>
                <a:gd name="T119" fmla="*/ 1012 h 487"/>
                <a:gd name="T120" fmla="+- 0 3127 2884"/>
                <a:gd name="T121" fmla="*/ T120 w 488"/>
                <a:gd name="T122" fmla="+- 0 1001 1001"/>
                <a:gd name="T123" fmla="*/ 1001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8" h="487">
                  <a:moveTo>
                    <a:pt x="243" y="0"/>
                  </a:moveTo>
                  <a:lnTo>
                    <a:pt x="169" y="11"/>
                  </a:lnTo>
                  <a:lnTo>
                    <a:pt x="105" y="43"/>
                  </a:lnTo>
                  <a:lnTo>
                    <a:pt x="53" y="92"/>
                  </a:lnTo>
                  <a:lnTo>
                    <a:pt x="17" y="154"/>
                  </a:lnTo>
                  <a:lnTo>
                    <a:pt x="1" y="227"/>
                  </a:lnTo>
                  <a:lnTo>
                    <a:pt x="0" y="232"/>
                  </a:lnTo>
                  <a:lnTo>
                    <a:pt x="0" y="238"/>
                  </a:lnTo>
                  <a:lnTo>
                    <a:pt x="0" y="248"/>
                  </a:lnTo>
                  <a:lnTo>
                    <a:pt x="0" y="253"/>
                  </a:lnTo>
                  <a:lnTo>
                    <a:pt x="1" y="258"/>
                  </a:lnTo>
                  <a:lnTo>
                    <a:pt x="16" y="330"/>
                  </a:lnTo>
                  <a:lnTo>
                    <a:pt x="52" y="393"/>
                  </a:lnTo>
                  <a:lnTo>
                    <a:pt x="104" y="443"/>
                  </a:lnTo>
                  <a:lnTo>
                    <a:pt x="169" y="475"/>
                  </a:lnTo>
                  <a:lnTo>
                    <a:pt x="243" y="487"/>
                  </a:lnTo>
                  <a:lnTo>
                    <a:pt x="318" y="475"/>
                  </a:lnTo>
                  <a:lnTo>
                    <a:pt x="383" y="443"/>
                  </a:lnTo>
                  <a:lnTo>
                    <a:pt x="435" y="393"/>
                  </a:lnTo>
                  <a:lnTo>
                    <a:pt x="470" y="330"/>
                  </a:lnTo>
                  <a:lnTo>
                    <a:pt x="486" y="258"/>
                  </a:lnTo>
                  <a:lnTo>
                    <a:pt x="486" y="253"/>
                  </a:lnTo>
                  <a:lnTo>
                    <a:pt x="487" y="248"/>
                  </a:lnTo>
                  <a:lnTo>
                    <a:pt x="487" y="238"/>
                  </a:lnTo>
                  <a:lnTo>
                    <a:pt x="486" y="232"/>
                  </a:lnTo>
                  <a:lnTo>
                    <a:pt x="486" y="227"/>
                  </a:lnTo>
                  <a:lnTo>
                    <a:pt x="470" y="154"/>
                  </a:lnTo>
                  <a:lnTo>
                    <a:pt x="434" y="92"/>
                  </a:lnTo>
                  <a:lnTo>
                    <a:pt x="382" y="43"/>
                  </a:lnTo>
                  <a:lnTo>
                    <a:pt x="317" y="11"/>
                  </a:lnTo>
                  <a:lnTo>
                    <a:pt x="243"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cxnSp>
          <p:nvCxnSpPr>
            <p:cNvPr id="32" name="Line 348"/>
            <p:cNvCxnSpPr>
              <a:cxnSpLocks noChangeShapeType="1"/>
            </p:cNvCxnSpPr>
            <p:nvPr/>
          </p:nvCxnSpPr>
          <p:spPr bwMode="auto">
            <a:xfrm>
              <a:off x="2230" y="1257"/>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3" name="Line 349"/>
            <p:cNvCxnSpPr>
              <a:cxnSpLocks noChangeShapeType="1"/>
            </p:cNvCxnSpPr>
            <p:nvPr/>
          </p:nvCxnSpPr>
          <p:spPr bwMode="auto">
            <a:xfrm>
              <a:off x="2230" y="1254"/>
              <a:ext cx="277"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4" name="Line 350"/>
            <p:cNvCxnSpPr>
              <a:cxnSpLocks noChangeShapeType="1"/>
            </p:cNvCxnSpPr>
            <p:nvPr/>
          </p:nvCxnSpPr>
          <p:spPr bwMode="auto">
            <a:xfrm>
              <a:off x="2230" y="125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5" name="Line 351"/>
            <p:cNvCxnSpPr>
              <a:cxnSpLocks noChangeShapeType="1"/>
            </p:cNvCxnSpPr>
            <p:nvPr/>
          </p:nvCxnSpPr>
          <p:spPr bwMode="auto">
            <a:xfrm>
              <a:off x="2230" y="1246"/>
              <a:ext cx="27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6" name="Line 352"/>
            <p:cNvCxnSpPr>
              <a:cxnSpLocks noChangeShapeType="1"/>
            </p:cNvCxnSpPr>
            <p:nvPr/>
          </p:nvCxnSpPr>
          <p:spPr bwMode="auto">
            <a:xfrm>
              <a:off x="2230" y="124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7" name="Line 353"/>
            <p:cNvCxnSpPr>
              <a:cxnSpLocks noChangeShapeType="1"/>
            </p:cNvCxnSpPr>
            <p:nvPr/>
          </p:nvCxnSpPr>
          <p:spPr bwMode="auto">
            <a:xfrm>
              <a:off x="2229" y="1237"/>
              <a:ext cx="27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8" name="Line 354"/>
            <p:cNvCxnSpPr>
              <a:cxnSpLocks noChangeShapeType="1"/>
            </p:cNvCxnSpPr>
            <p:nvPr/>
          </p:nvCxnSpPr>
          <p:spPr bwMode="auto">
            <a:xfrm>
              <a:off x="2228" y="1232"/>
              <a:ext cx="28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9" name="Line 355"/>
            <p:cNvCxnSpPr>
              <a:cxnSpLocks noChangeShapeType="1"/>
            </p:cNvCxnSpPr>
            <p:nvPr/>
          </p:nvCxnSpPr>
          <p:spPr bwMode="auto">
            <a:xfrm>
              <a:off x="2225" y="1199"/>
              <a:ext cx="0" cy="120"/>
            </a:xfrm>
            <a:prstGeom prst="line">
              <a:avLst/>
            </a:prstGeom>
            <a:noFill/>
            <a:ln w="6693">
              <a:solidFill>
                <a:srgbClr val="599B4E"/>
              </a:solidFill>
              <a:prstDash val="solid"/>
              <a:round/>
              <a:headEnd/>
              <a:tailEnd/>
            </a:ln>
            <a:extLst>
              <a:ext uri="{909E8E84-426E-40DD-AFC4-6F175D3DCCD1}">
                <a14:hiddenFill xmlns:a14="http://schemas.microsoft.com/office/drawing/2010/main">
                  <a:noFill/>
                </a14:hiddenFill>
              </a:ext>
            </a:extLst>
          </p:spPr>
        </p:cxnSp>
        <p:cxnSp>
          <p:nvCxnSpPr>
            <p:cNvPr id="40" name="Line 356"/>
            <p:cNvCxnSpPr>
              <a:cxnSpLocks noChangeShapeType="1"/>
            </p:cNvCxnSpPr>
            <p:nvPr/>
          </p:nvCxnSpPr>
          <p:spPr bwMode="auto">
            <a:xfrm>
              <a:off x="1109" y="1243"/>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41" name="Picture 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 y="1136"/>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2" name="Line 358"/>
            <p:cNvCxnSpPr>
              <a:cxnSpLocks noChangeShapeType="1"/>
            </p:cNvCxnSpPr>
            <p:nvPr/>
          </p:nvCxnSpPr>
          <p:spPr bwMode="auto">
            <a:xfrm>
              <a:off x="2000" y="519"/>
              <a:ext cx="0" cy="31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3" name="Line 359"/>
            <p:cNvCxnSpPr>
              <a:cxnSpLocks noChangeShapeType="1"/>
            </p:cNvCxnSpPr>
            <p:nvPr/>
          </p:nvCxnSpPr>
          <p:spPr bwMode="auto">
            <a:xfrm>
              <a:off x="2003" y="518"/>
              <a:ext cx="12"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4" name="Line 360"/>
            <p:cNvCxnSpPr>
              <a:cxnSpLocks noChangeShapeType="1"/>
            </p:cNvCxnSpPr>
            <p:nvPr/>
          </p:nvCxnSpPr>
          <p:spPr bwMode="auto">
            <a:xfrm>
              <a:off x="2007" y="1016"/>
              <a:ext cx="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5" name="Line 361"/>
            <p:cNvCxnSpPr>
              <a:cxnSpLocks noChangeShapeType="1"/>
            </p:cNvCxnSpPr>
            <p:nvPr/>
          </p:nvCxnSpPr>
          <p:spPr bwMode="auto">
            <a:xfrm>
              <a:off x="2000" y="863"/>
              <a:ext cx="0" cy="15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sp>
          <p:nvSpPr>
            <p:cNvPr id="46" name="Freeform 45"/>
            <p:cNvSpPr>
              <a:spLocks/>
            </p:cNvSpPr>
            <p:nvPr/>
          </p:nvSpPr>
          <p:spPr bwMode="auto">
            <a:xfrm>
              <a:off x="1740" y="1015"/>
              <a:ext cx="487" cy="487"/>
            </a:xfrm>
            <a:custGeom>
              <a:avLst/>
              <a:gdLst>
                <a:gd name="T0" fmla="+- 0 1995 1741"/>
                <a:gd name="T1" fmla="*/ T0 w 487"/>
                <a:gd name="T2" fmla="+- 0 1015 1015"/>
                <a:gd name="T3" fmla="*/ 1015 h 487"/>
                <a:gd name="T4" fmla="+- 0 1984 1741"/>
                <a:gd name="T5" fmla="*/ T4 w 487"/>
                <a:gd name="T6" fmla="+- 0 1015 1015"/>
                <a:gd name="T7" fmla="*/ 1015 h 487"/>
                <a:gd name="T8" fmla="+- 0 1913 1741"/>
                <a:gd name="T9" fmla="*/ T8 w 487"/>
                <a:gd name="T10" fmla="+- 0 1026 1015"/>
                <a:gd name="T11" fmla="*/ 1026 h 487"/>
                <a:gd name="T12" fmla="+- 0 1850 1741"/>
                <a:gd name="T13" fmla="*/ T12 w 487"/>
                <a:gd name="T14" fmla="+- 0 1055 1015"/>
                <a:gd name="T15" fmla="*/ 1055 h 487"/>
                <a:gd name="T16" fmla="+- 0 1799 1741"/>
                <a:gd name="T17" fmla="*/ T16 w 487"/>
                <a:gd name="T18" fmla="+- 0 1101 1015"/>
                <a:gd name="T19" fmla="*/ 1101 h 487"/>
                <a:gd name="T20" fmla="+- 0 1762 1741"/>
                <a:gd name="T21" fmla="*/ T20 w 487"/>
                <a:gd name="T22" fmla="+- 0 1159 1015"/>
                <a:gd name="T23" fmla="*/ 1159 h 487"/>
                <a:gd name="T24" fmla="+- 0 1743 1741"/>
                <a:gd name="T25" fmla="*/ T24 w 487"/>
                <a:gd name="T26" fmla="+- 0 1228 1015"/>
                <a:gd name="T27" fmla="*/ 1228 h 487"/>
                <a:gd name="T28" fmla="+- 0 1741 1741"/>
                <a:gd name="T29" fmla="*/ T28 w 487"/>
                <a:gd name="T30" fmla="+- 0 1248 1015"/>
                <a:gd name="T31" fmla="*/ 1248 h 487"/>
                <a:gd name="T32" fmla="+- 0 1741 1741"/>
                <a:gd name="T33" fmla="*/ T32 w 487"/>
                <a:gd name="T34" fmla="+- 0 1259 1015"/>
                <a:gd name="T35" fmla="*/ 1259 h 487"/>
                <a:gd name="T36" fmla="+- 0 1753 1741"/>
                <a:gd name="T37" fmla="*/ T36 w 487"/>
                <a:gd name="T38" fmla="+- 0 1336 1015"/>
                <a:gd name="T39" fmla="*/ 1336 h 487"/>
                <a:gd name="T40" fmla="+- 0 1788 1741"/>
                <a:gd name="T41" fmla="*/ T40 w 487"/>
                <a:gd name="T42" fmla="+- 0 1402 1015"/>
                <a:gd name="T43" fmla="*/ 1402 h 487"/>
                <a:gd name="T44" fmla="+- 0 1840 1741"/>
                <a:gd name="T45" fmla="*/ T44 w 487"/>
                <a:gd name="T46" fmla="+- 0 1455 1015"/>
                <a:gd name="T47" fmla="*/ 1455 h 487"/>
                <a:gd name="T48" fmla="+- 0 1907 1741"/>
                <a:gd name="T49" fmla="*/ T48 w 487"/>
                <a:gd name="T50" fmla="+- 0 1490 1015"/>
                <a:gd name="T51" fmla="*/ 1490 h 487"/>
                <a:gd name="T52" fmla="+- 0 1984 1741"/>
                <a:gd name="T53" fmla="*/ T52 w 487"/>
                <a:gd name="T54" fmla="+- 0 1502 1015"/>
                <a:gd name="T55" fmla="*/ 1502 h 487"/>
                <a:gd name="T56" fmla="+- 0 1995 1741"/>
                <a:gd name="T57" fmla="*/ T56 w 487"/>
                <a:gd name="T58" fmla="+- 0 1502 1015"/>
                <a:gd name="T59" fmla="*/ 1502 h 487"/>
                <a:gd name="T60" fmla="+- 0 2086 1741"/>
                <a:gd name="T61" fmla="*/ T60 w 487"/>
                <a:gd name="T62" fmla="+- 0 1480 1015"/>
                <a:gd name="T63" fmla="*/ 1480 h 487"/>
                <a:gd name="T64" fmla="+- 0 2146 1741"/>
                <a:gd name="T65" fmla="*/ T64 w 487"/>
                <a:gd name="T66" fmla="+- 0 1440 1015"/>
                <a:gd name="T67" fmla="*/ 1440 h 487"/>
                <a:gd name="T68" fmla="+- 0 2192 1741"/>
                <a:gd name="T69" fmla="*/ T68 w 487"/>
                <a:gd name="T70" fmla="+- 0 1385 1015"/>
                <a:gd name="T71" fmla="*/ 1385 h 487"/>
                <a:gd name="T72" fmla="+- 0 2220 1741"/>
                <a:gd name="T73" fmla="*/ T72 w 487"/>
                <a:gd name="T74" fmla="+- 0 1319 1015"/>
                <a:gd name="T75" fmla="*/ 1319 h 487"/>
                <a:gd name="T76" fmla="+- 0 2228 1741"/>
                <a:gd name="T77" fmla="*/ T76 w 487"/>
                <a:gd name="T78" fmla="+- 0 1259 1015"/>
                <a:gd name="T79" fmla="*/ 1259 h 487"/>
                <a:gd name="T80" fmla="+- 0 2227 1741"/>
                <a:gd name="T81" fmla="*/ T80 w 487"/>
                <a:gd name="T82" fmla="+- 0 1243 1015"/>
                <a:gd name="T83" fmla="*/ 1243 h 487"/>
                <a:gd name="T84" fmla="+- 0 2192 1741"/>
                <a:gd name="T85" fmla="*/ T84 w 487"/>
                <a:gd name="T86" fmla="+- 0 1132 1015"/>
                <a:gd name="T87" fmla="*/ 1132 h 487"/>
                <a:gd name="T88" fmla="+- 0 2146 1741"/>
                <a:gd name="T89" fmla="*/ T88 w 487"/>
                <a:gd name="T90" fmla="+- 0 1077 1015"/>
                <a:gd name="T91" fmla="*/ 1077 h 487"/>
                <a:gd name="T92" fmla="+- 0 2086 1741"/>
                <a:gd name="T93" fmla="*/ T92 w 487"/>
                <a:gd name="T94" fmla="+- 0 1037 1015"/>
                <a:gd name="T95" fmla="*/ 1037 h 487"/>
                <a:gd name="T96" fmla="+- 0 2015 1741"/>
                <a:gd name="T97" fmla="*/ T96 w 487"/>
                <a:gd name="T98" fmla="+- 0 1017 1015"/>
                <a:gd name="T99" fmla="*/ 1017 h 487"/>
                <a:gd name="T100" fmla="+- 0 1995 1741"/>
                <a:gd name="T101" fmla="*/ T100 w 487"/>
                <a:gd name="T102" fmla="+- 0 1015 1015"/>
                <a:gd name="T103" fmla="*/ 1015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Lst>
              <a:rect l="0" t="0" r="r" b="b"/>
              <a:pathLst>
                <a:path w="487" h="487">
                  <a:moveTo>
                    <a:pt x="254" y="0"/>
                  </a:moveTo>
                  <a:lnTo>
                    <a:pt x="243" y="0"/>
                  </a:lnTo>
                  <a:lnTo>
                    <a:pt x="172" y="11"/>
                  </a:lnTo>
                  <a:lnTo>
                    <a:pt x="109" y="40"/>
                  </a:lnTo>
                  <a:lnTo>
                    <a:pt x="58" y="86"/>
                  </a:lnTo>
                  <a:lnTo>
                    <a:pt x="21" y="144"/>
                  </a:lnTo>
                  <a:lnTo>
                    <a:pt x="2" y="213"/>
                  </a:lnTo>
                  <a:lnTo>
                    <a:pt x="0" y="233"/>
                  </a:lnTo>
                  <a:lnTo>
                    <a:pt x="0" y="244"/>
                  </a:lnTo>
                  <a:lnTo>
                    <a:pt x="12" y="321"/>
                  </a:lnTo>
                  <a:lnTo>
                    <a:pt x="47" y="387"/>
                  </a:lnTo>
                  <a:lnTo>
                    <a:pt x="99" y="440"/>
                  </a:lnTo>
                  <a:lnTo>
                    <a:pt x="166" y="475"/>
                  </a:lnTo>
                  <a:lnTo>
                    <a:pt x="243" y="487"/>
                  </a:lnTo>
                  <a:lnTo>
                    <a:pt x="254" y="487"/>
                  </a:lnTo>
                  <a:lnTo>
                    <a:pt x="345" y="465"/>
                  </a:lnTo>
                  <a:lnTo>
                    <a:pt x="405" y="425"/>
                  </a:lnTo>
                  <a:lnTo>
                    <a:pt x="451" y="370"/>
                  </a:lnTo>
                  <a:lnTo>
                    <a:pt x="479" y="304"/>
                  </a:lnTo>
                  <a:lnTo>
                    <a:pt x="487" y="244"/>
                  </a:lnTo>
                  <a:lnTo>
                    <a:pt x="486" y="228"/>
                  </a:lnTo>
                  <a:lnTo>
                    <a:pt x="451" y="117"/>
                  </a:lnTo>
                  <a:lnTo>
                    <a:pt x="405" y="62"/>
                  </a:lnTo>
                  <a:lnTo>
                    <a:pt x="345" y="22"/>
                  </a:lnTo>
                  <a:lnTo>
                    <a:pt x="274" y="2"/>
                  </a:lnTo>
                  <a:lnTo>
                    <a:pt x="254"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2301" y="144"/>
              <a:ext cx="257" cy="31"/>
            </a:xfrm>
            <a:custGeom>
              <a:avLst/>
              <a:gdLst>
                <a:gd name="T0" fmla="+- 0 2557 2301"/>
                <a:gd name="T1" fmla="*/ T0 w 257"/>
                <a:gd name="T2" fmla="+- 0 144 144"/>
                <a:gd name="T3" fmla="*/ 144 h 31"/>
                <a:gd name="T4" fmla="+- 0 2301 2301"/>
                <a:gd name="T5" fmla="*/ T4 w 257"/>
                <a:gd name="T6" fmla="+- 0 144 144"/>
                <a:gd name="T7" fmla="*/ 144 h 31"/>
                <a:gd name="T8" fmla="+- 0 2303 2301"/>
                <a:gd name="T9" fmla="*/ T8 w 257"/>
                <a:gd name="T10" fmla="+- 0 155 144"/>
                <a:gd name="T11" fmla="*/ 155 h 31"/>
                <a:gd name="T12" fmla="+- 0 2304 2301"/>
                <a:gd name="T13" fmla="*/ T12 w 257"/>
                <a:gd name="T14" fmla="+- 0 165 144"/>
                <a:gd name="T15" fmla="*/ 165 h 31"/>
                <a:gd name="T16" fmla="+- 0 2305 2301"/>
                <a:gd name="T17" fmla="*/ T16 w 257"/>
                <a:gd name="T18" fmla="+- 0 175 144"/>
                <a:gd name="T19" fmla="*/ 175 h 31"/>
                <a:gd name="T20" fmla="+- 0 2550 2301"/>
                <a:gd name="T21" fmla="*/ T20 w 257"/>
                <a:gd name="T22" fmla="+- 0 175 144"/>
                <a:gd name="T23" fmla="*/ 175 h 31"/>
                <a:gd name="T24" fmla="+- 0 2551 2301"/>
                <a:gd name="T25" fmla="*/ T24 w 257"/>
                <a:gd name="T26" fmla="+- 0 165 144"/>
                <a:gd name="T27" fmla="*/ 165 h 31"/>
                <a:gd name="T28" fmla="+- 0 2553 2301"/>
                <a:gd name="T29" fmla="*/ T28 w 257"/>
                <a:gd name="T30" fmla="+- 0 154 144"/>
                <a:gd name="T31" fmla="*/ 154 h 31"/>
                <a:gd name="T32" fmla="+- 0 2557 2301"/>
                <a:gd name="T33" fmla="*/ T32 w 257"/>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57" h="31">
                  <a:moveTo>
                    <a:pt x="256" y="0"/>
                  </a:moveTo>
                  <a:lnTo>
                    <a:pt x="0" y="0"/>
                  </a:lnTo>
                  <a:lnTo>
                    <a:pt x="2" y="11"/>
                  </a:lnTo>
                  <a:lnTo>
                    <a:pt x="3" y="21"/>
                  </a:lnTo>
                  <a:lnTo>
                    <a:pt x="4" y="31"/>
                  </a:lnTo>
                  <a:lnTo>
                    <a:pt x="249" y="31"/>
                  </a:lnTo>
                  <a:lnTo>
                    <a:pt x="250" y="21"/>
                  </a:lnTo>
                  <a:lnTo>
                    <a:pt x="252" y="10"/>
                  </a:lnTo>
                  <a:lnTo>
                    <a:pt x="256"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1546" y="144"/>
              <a:ext cx="121" cy="31"/>
            </a:xfrm>
            <a:custGeom>
              <a:avLst/>
              <a:gdLst>
                <a:gd name="T0" fmla="+- 0 1667 1546"/>
                <a:gd name="T1" fmla="*/ T0 w 121"/>
                <a:gd name="T2" fmla="+- 0 144 144"/>
                <a:gd name="T3" fmla="*/ 144 h 31"/>
                <a:gd name="T4" fmla="+- 0 1546 1546"/>
                <a:gd name="T5" fmla="*/ T4 w 121"/>
                <a:gd name="T6" fmla="+- 0 144 144"/>
                <a:gd name="T7" fmla="*/ 144 h 31"/>
                <a:gd name="T8" fmla="+- 0 1548 1546"/>
                <a:gd name="T9" fmla="*/ T8 w 121"/>
                <a:gd name="T10" fmla="+- 0 155 144"/>
                <a:gd name="T11" fmla="*/ 155 h 31"/>
                <a:gd name="T12" fmla="+- 0 1549 1546"/>
                <a:gd name="T13" fmla="*/ T12 w 121"/>
                <a:gd name="T14" fmla="+- 0 165 144"/>
                <a:gd name="T15" fmla="*/ 165 h 31"/>
                <a:gd name="T16" fmla="+- 0 1549 1546"/>
                <a:gd name="T17" fmla="*/ T16 w 121"/>
                <a:gd name="T18" fmla="+- 0 175 144"/>
                <a:gd name="T19" fmla="*/ 175 h 31"/>
                <a:gd name="T20" fmla="+- 0 1663 1546"/>
                <a:gd name="T21" fmla="*/ T20 w 121"/>
                <a:gd name="T22" fmla="+- 0 175 144"/>
                <a:gd name="T23" fmla="*/ 175 h 31"/>
                <a:gd name="T24" fmla="+- 0 1664 1546"/>
                <a:gd name="T25" fmla="*/ T24 w 121"/>
                <a:gd name="T26" fmla="+- 0 165 144"/>
                <a:gd name="T27" fmla="*/ 165 h 31"/>
                <a:gd name="T28" fmla="+- 0 1665 1546"/>
                <a:gd name="T29" fmla="*/ T28 w 121"/>
                <a:gd name="T30" fmla="+- 0 155 144"/>
                <a:gd name="T31" fmla="*/ 155 h 31"/>
                <a:gd name="T32" fmla="+- 0 1667 1546"/>
                <a:gd name="T33" fmla="*/ T32 w 121"/>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21" h="31">
                  <a:moveTo>
                    <a:pt x="121" y="0"/>
                  </a:moveTo>
                  <a:lnTo>
                    <a:pt x="0" y="0"/>
                  </a:lnTo>
                  <a:lnTo>
                    <a:pt x="2" y="11"/>
                  </a:lnTo>
                  <a:lnTo>
                    <a:pt x="3" y="21"/>
                  </a:lnTo>
                  <a:lnTo>
                    <a:pt x="3" y="31"/>
                  </a:lnTo>
                  <a:lnTo>
                    <a:pt x="117" y="31"/>
                  </a:lnTo>
                  <a:lnTo>
                    <a:pt x="118" y="21"/>
                  </a:lnTo>
                  <a:lnTo>
                    <a:pt x="119" y="11"/>
                  </a:lnTo>
                  <a:lnTo>
                    <a:pt x="12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662" y="0"/>
              <a:ext cx="643" cy="519"/>
            </a:xfrm>
            <a:custGeom>
              <a:avLst/>
              <a:gdLst>
                <a:gd name="T0" fmla="+- 0 2238 1663"/>
                <a:gd name="T1" fmla="*/ T0 w 643"/>
                <a:gd name="T2" fmla="*/ 0 h 519"/>
                <a:gd name="T3" fmla="+- 0 1731 1663"/>
                <a:gd name="T4" fmla="*/ T3 w 643"/>
                <a:gd name="T5" fmla="*/ 0 h 519"/>
                <a:gd name="T6" fmla="+- 0 1708 1663"/>
                <a:gd name="T7" fmla="*/ T6 w 643"/>
                <a:gd name="T8" fmla="*/ 32 h 519"/>
                <a:gd name="T9" fmla="+- 0 1676 1663"/>
                <a:gd name="T10" fmla="*/ T9 w 643"/>
                <a:gd name="T11" fmla="*/ 105 h 519"/>
                <a:gd name="T12" fmla="+- 0 1664 1663"/>
                <a:gd name="T13" fmla="*/ T12 w 643"/>
                <a:gd name="T14" fmla="*/ 165 h 519"/>
                <a:gd name="T15" fmla="+- 0 1663 1663"/>
                <a:gd name="T16" fmla="*/ T15 w 643"/>
                <a:gd name="T17" fmla="*/ 190 h 519"/>
                <a:gd name="T18" fmla="+- 0 1663 1663"/>
                <a:gd name="T19" fmla="*/ T18 w 643"/>
                <a:gd name="T20" fmla="*/ 197 h 519"/>
                <a:gd name="T21" fmla="+- 0 1671 1663"/>
                <a:gd name="T22" fmla="*/ T21 w 643"/>
                <a:gd name="T23" fmla="*/ 271 h 519"/>
                <a:gd name="T24" fmla="+- 0 1695 1663"/>
                <a:gd name="T25" fmla="*/ T24 w 643"/>
                <a:gd name="T26" fmla="*/ 339 h 519"/>
                <a:gd name="T27" fmla="+- 0 1733 1663"/>
                <a:gd name="T28" fmla="*/ T27 w 643"/>
                <a:gd name="T29" fmla="*/ 398 h 519"/>
                <a:gd name="T30" fmla="+- 0 1783 1663"/>
                <a:gd name="T31" fmla="*/ T30 w 643"/>
                <a:gd name="T32" fmla="*/ 448 h 519"/>
                <a:gd name="T33" fmla="+- 0 1843 1663"/>
                <a:gd name="T34" fmla="*/ T33 w 643"/>
                <a:gd name="T35" fmla="*/ 486 h 519"/>
                <a:gd name="T36" fmla="+- 0 1910 1663"/>
                <a:gd name="T37" fmla="*/ T36 w 643"/>
                <a:gd name="T38" fmla="*/ 510 h 519"/>
                <a:gd name="T39" fmla="+- 0 1984 1663"/>
                <a:gd name="T40" fmla="*/ T39 w 643"/>
                <a:gd name="T41" fmla="*/ 519 h 519"/>
                <a:gd name="T42" fmla="+- 0 1994 1663"/>
                <a:gd name="T43" fmla="*/ T42 w 643"/>
                <a:gd name="T44" fmla="*/ 519 h 519"/>
                <a:gd name="T45" fmla="+- 0 2093 1663"/>
                <a:gd name="T46" fmla="*/ T45 w 643"/>
                <a:gd name="T47" fmla="*/ 500 h 519"/>
                <a:gd name="T48" fmla="+- 0 2163 1663"/>
                <a:gd name="T49" fmla="*/ T48 w 643"/>
                <a:gd name="T50" fmla="*/ 465 h 519"/>
                <a:gd name="T51" fmla="+- 0 2221 1663"/>
                <a:gd name="T52" fmla="*/ T51 w 643"/>
                <a:gd name="T53" fmla="*/ 414 h 519"/>
                <a:gd name="T54" fmla="+- 0 2266 1663"/>
                <a:gd name="T55" fmla="*/ T54 w 643"/>
                <a:gd name="T56" fmla="*/ 351 h 519"/>
                <a:gd name="T57" fmla="+- 0 2295 1663"/>
                <a:gd name="T58" fmla="*/ T57 w 643"/>
                <a:gd name="T59" fmla="*/ 278 h 519"/>
                <a:gd name="T60" fmla="+- 0 2305 1663"/>
                <a:gd name="T61" fmla="*/ T60 w 643"/>
                <a:gd name="T62" fmla="*/ 197 h 519"/>
                <a:gd name="T63" fmla="+- 0 2305 1663"/>
                <a:gd name="T64" fmla="*/ T63 w 643"/>
                <a:gd name="T65" fmla="*/ 190 h 519"/>
                <a:gd name="T66" fmla="+- 0 2292 1663"/>
                <a:gd name="T67" fmla="*/ T66 w 643"/>
                <a:gd name="T68" fmla="*/ 105 h 519"/>
                <a:gd name="T69" fmla="+- 0 2260 1663"/>
                <a:gd name="T70" fmla="*/ T69 w 643"/>
                <a:gd name="T71" fmla="*/ 32 h 519"/>
                <a:gd name="T72" fmla="+- 0 2238 1663"/>
                <a:gd name="T73" fmla="*/ T72 w 643"/>
                <a:gd name="T74" fmla="*/ 0 h 5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 ang="0">
                  <a:pos x="T61" y="T62"/>
                </a:cxn>
                <a:cxn ang="0">
                  <a:pos x="T64" y="T65"/>
                </a:cxn>
                <a:cxn ang="0">
                  <a:pos x="T67" y="T68"/>
                </a:cxn>
                <a:cxn ang="0">
                  <a:pos x="T70" y="T71"/>
                </a:cxn>
                <a:cxn ang="0">
                  <a:pos x="T73" y="T74"/>
                </a:cxn>
              </a:cxnLst>
              <a:rect l="0" t="0" r="r" b="b"/>
              <a:pathLst>
                <a:path w="643" h="519">
                  <a:moveTo>
                    <a:pt x="575" y="0"/>
                  </a:moveTo>
                  <a:lnTo>
                    <a:pt x="68" y="0"/>
                  </a:lnTo>
                  <a:lnTo>
                    <a:pt x="45" y="32"/>
                  </a:lnTo>
                  <a:lnTo>
                    <a:pt x="13" y="105"/>
                  </a:lnTo>
                  <a:lnTo>
                    <a:pt x="1" y="165"/>
                  </a:lnTo>
                  <a:lnTo>
                    <a:pt x="0" y="190"/>
                  </a:lnTo>
                  <a:lnTo>
                    <a:pt x="0" y="197"/>
                  </a:lnTo>
                  <a:lnTo>
                    <a:pt x="8" y="271"/>
                  </a:lnTo>
                  <a:lnTo>
                    <a:pt x="32" y="339"/>
                  </a:lnTo>
                  <a:lnTo>
                    <a:pt x="70" y="398"/>
                  </a:lnTo>
                  <a:lnTo>
                    <a:pt x="120" y="448"/>
                  </a:lnTo>
                  <a:lnTo>
                    <a:pt x="180" y="486"/>
                  </a:lnTo>
                  <a:lnTo>
                    <a:pt x="247" y="510"/>
                  </a:lnTo>
                  <a:lnTo>
                    <a:pt x="321" y="519"/>
                  </a:lnTo>
                  <a:lnTo>
                    <a:pt x="331" y="519"/>
                  </a:lnTo>
                  <a:lnTo>
                    <a:pt x="430" y="500"/>
                  </a:lnTo>
                  <a:lnTo>
                    <a:pt x="500" y="465"/>
                  </a:lnTo>
                  <a:lnTo>
                    <a:pt x="558" y="414"/>
                  </a:lnTo>
                  <a:lnTo>
                    <a:pt x="603" y="351"/>
                  </a:lnTo>
                  <a:lnTo>
                    <a:pt x="632" y="278"/>
                  </a:lnTo>
                  <a:lnTo>
                    <a:pt x="642" y="197"/>
                  </a:lnTo>
                  <a:lnTo>
                    <a:pt x="642" y="190"/>
                  </a:lnTo>
                  <a:lnTo>
                    <a:pt x="629" y="105"/>
                  </a:lnTo>
                  <a:lnTo>
                    <a:pt x="597" y="32"/>
                  </a:lnTo>
                  <a:lnTo>
                    <a:pt x="575"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AutoShape 366"/>
            <p:cNvSpPr>
              <a:spLocks/>
            </p:cNvSpPr>
            <p:nvPr/>
          </p:nvSpPr>
          <p:spPr bwMode="auto">
            <a:xfrm>
              <a:off x="1984" y="2675"/>
              <a:ext cx="31" cy="587"/>
            </a:xfrm>
            <a:custGeom>
              <a:avLst/>
              <a:gdLst>
                <a:gd name="T0" fmla="+- 0 1984 1984"/>
                <a:gd name="T1" fmla="*/ T0 w 31"/>
                <a:gd name="T2" fmla="+- 0 2676 2676"/>
                <a:gd name="T3" fmla="*/ 2676 h 587"/>
                <a:gd name="T4" fmla="+- 0 1984 1984"/>
                <a:gd name="T5" fmla="*/ T4 w 31"/>
                <a:gd name="T6" fmla="+- 0 3259 2676"/>
                <a:gd name="T7" fmla="*/ 3259 h 587"/>
                <a:gd name="T8" fmla="+- 0 1995 1984"/>
                <a:gd name="T9" fmla="*/ T8 w 31"/>
                <a:gd name="T10" fmla="+- 0 3259 2676"/>
                <a:gd name="T11" fmla="*/ 3259 h 587"/>
                <a:gd name="T12" fmla="+- 0 2005 1984"/>
                <a:gd name="T13" fmla="*/ T12 w 31"/>
                <a:gd name="T14" fmla="+- 0 3260 2676"/>
                <a:gd name="T15" fmla="*/ 3260 h 587"/>
                <a:gd name="T16" fmla="+- 0 2015 1984"/>
                <a:gd name="T17" fmla="*/ T16 w 31"/>
                <a:gd name="T18" fmla="+- 0 3263 2676"/>
                <a:gd name="T19" fmla="*/ 3263 h 587"/>
                <a:gd name="T20" fmla="+- 0 2015 1984"/>
                <a:gd name="T21" fmla="*/ T20 w 31"/>
                <a:gd name="T22" fmla="+- 0 2677 2676"/>
                <a:gd name="T23" fmla="*/ 2677 h 587"/>
                <a:gd name="T24" fmla="+- 0 1994 1984"/>
                <a:gd name="T25" fmla="*/ T24 w 31"/>
                <a:gd name="T26" fmla="+- 0 2677 2676"/>
                <a:gd name="T27" fmla="*/ 2677 h 587"/>
                <a:gd name="T28" fmla="+- 0 1984 1984"/>
                <a:gd name="T29" fmla="*/ T28 w 31"/>
                <a:gd name="T30" fmla="+- 0 2676 2676"/>
                <a:gd name="T31" fmla="*/ 2676 h 587"/>
                <a:gd name="T32" fmla="+- 0 2015 1984"/>
                <a:gd name="T33" fmla="*/ T32 w 31"/>
                <a:gd name="T34" fmla="+- 0 2676 2676"/>
                <a:gd name="T35" fmla="*/ 2676 h 587"/>
                <a:gd name="T36" fmla="+- 0 2010 1984"/>
                <a:gd name="T37" fmla="*/ T36 w 31"/>
                <a:gd name="T38" fmla="+- 0 2676 2676"/>
                <a:gd name="T39" fmla="*/ 2676 h 587"/>
                <a:gd name="T40" fmla="+- 0 2004 1984"/>
                <a:gd name="T41" fmla="*/ T40 w 31"/>
                <a:gd name="T42" fmla="+- 0 2677 2676"/>
                <a:gd name="T43" fmla="*/ 2677 h 587"/>
                <a:gd name="T44" fmla="+- 0 2015 1984"/>
                <a:gd name="T45" fmla="*/ T44 w 31"/>
                <a:gd name="T46" fmla="+- 0 2677 2676"/>
                <a:gd name="T47" fmla="*/ 2677 h 587"/>
                <a:gd name="T48" fmla="+- 0 2015 1984"/>
                <a:gd name="T49" fmla="*/ T48 w 31"/>
                <a:gd name="T50" fmla="+- 0 2676 2676"/>
                <a:gd name="T51" fmla="*/ 2676 h 5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31" h="587">
                  <a:moveTo>
                    <a:pt x="0" y="0"/>
                  </a:moveTo>
                  <a:lnTo>
                    <a:pt x="0" y="583"/>
                  </a:lnTo>
                  <a:lnTo>
                    <a:pt x="11" y="583"/>
                  </a:lnTo>
                  <a:lnTo>
                    <a:pt x="21" y="584"/>
                  </a:lnTo>
                  <a:lnTo>
                    <a:pt x="31" y="587"/>
                  </a:lnTo>
                  <a:lnTo>
                    <a:pt x="31" y="1"/>
                  </a:lnTo>
                  <a:lnTo>
                    <a:pt x="10" y="1"/>
                  </a:lnTo>
                  <a:lnTo>
                    <a:pt x="0" y="0"/>
                  </a:lnTo>
                  <a:close/>
                  <a:moveTo>
                    <a:pt x="31" y="0"/>
                  </a:moveTo>
                  <a:lnTo>
                    <a:pt x="26" y="0"/>
                  </a:lnTo>
                  <a:lnTo>
                    <a:pt x="20" y="1"/>
                  </a:lnTo>
                  <a:lnTo>
                    <a:pt x="31" y="1"/>
                  </a:lnTo>
                  <a:lnTo>
                    <a:pt x="3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51" name="Picture 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19" y="2319"/>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5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1" y="3258"/>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3" name="Line 369"/>
            <p:cNvCxnSpPr>
              <a:cxnSpLocks noChangeShapeType="1"/>
            </p:cNvCxnSpPr>
            <p:nvPr/>
          </p:nvCxnSpPr>
          <p:spPr bwMode="auto">
            <a:xfrm>
              <a:off x="2687" y="306"/>
              <a:ext cx="0" cy="525"/>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4" name="Line 370"/>
            <p:cNvCxnSpPr>
              <a:cxnSpLocks noChangeShapeType="1"/>
            </p:cNvCxnSpPr>
            <p:nvPr/>
          </p:nvCxnSpPr>
          <p:spPr bwMode="auto">
            <a:xfrm>
              <a:off x="2687" y="2553"/>
              <a:ext cx="0" cy="49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5" name="Line 371"/>
            <p:cNvCxnSpPr>
              <a:cxnSpLocks noChangeShapeType="1"/>
            </p:cNvCxnSpPr>
            <p:nvPr/>
          </p:nvCxnSpPr>
          <p:spPr bwMode="auto">
            <a:xfrm>
              <a:off x="2691" y="2553"/>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6" name="Line 372"/>
            <p:cNvCxnSpPr>
              <a:cxnSpLocks noChangeShapeType="1"/>
            </p:cNvCxnSpPr>
            <p:nvPr/>
          </p:nvCxnSpPr>
          <p:spPr bwMode="auto">
            <a:xfrm>
              <a:off x="2691" y="1071"/>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7" name="Line 373"/>
            <p:cNvCxnSpPr>
              <a:cxnSpLocks noChangeShapeType="1"/>
            </p:cNvCxnSpPr>
            <p:nvPr/>
          </p:nvCxnSpPr>
          <p:spPr bwMode="auto">
            <a:xfrm>
              <a:off x="2687" y="863"/>
              <a:ext cx="0" cy="20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8" name="Line 374"/>
            <p:cNvCxnSpPr>
              <a:cxnSpLocks noChangeShapeType="1"/>
            </p:cNvCxnSpPr>
            <p:nvPr/>
          </p:nvCxnSpPr>
          <p:spPr bwMode="auto">
            <a:xfrm>
              <a:off x="2691" y="206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9" name="Line 375"/>
            <p:cNvCxnSpPr>
              <a:cxnSpLocks noChangeShapeType="1"/>
            </p:cNvCxnSpPr>
            <p:nvPr/>
          </p:nvCxnSpPr>
          <p:spPr bwMode="auto">
            <a:xfrm>
              <a:off x="2687" y="1427"/>
              <a:ext cx="0" cy="640"/>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0" name="Line 376"/>
            <p:cNvCxnSpPr>
              <a:cxnSpLocks noChangeShapeType="1"/>
            </p:cNvCxnSpPr>
            <p:nvPr/>
          </p:nvCxnSpPr>
          <p:spPr bwMode="auto">
            <a:xfrm>
              <a:off x="2691" y="142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sp>
          <p:nvSpPr>
            <p:cNvPr id="61" name="Freeform 60"/>
            <p:cNvSpPr>
              <a:spLocks/>
            </p:cNvSpPr>
            <p:nvPr/>
          </p:nvSpPr>
          <p:spPr bwMode="auto">
            <a:xfrm>
              <a:off x="2441" y="2066"/>
              <a:ext cx="487" cy="487"/>
            </a:xfrm>
            <a:custGeom>
              <a:avLst/>
              <a:gdLst>
                <a:gd name="T0" fmla="+- 0 2691 2442"/>
                <a:gd name="T1" fmla="*/ T0 w 487"/>
                <a:gd name="T2" fmla="+- 0 2066 2066"/>
                <a:gd name="T3" fmla="*/ 2066 h 487"/>
                <a:gd name="T4" fmla="+- 0 2681 2442"/>
                <a:gd name="T5" fmla="*/ T4 w 487"/>
                <a:gd name="T6" fmla="+- 0 2066 2066"/>
                <a:gd name="T7" fmla="*/ 2066 h 487"/>
                <a:gd name="T8" fmla="+- 0 2676 2442"/>
                <a:gd name="T9" fmla="*/ T8 w 487"/>
                <a:gd name="T10" fmla="+- 0 2067 2066"/>
                <a:gd name="T11" fmla="*/ 2067 h 487"/>
                <a:gd name="T12" fmla="+- 0 2671 2442"/>
                <a:gd name="T13" fmla="*/ T12 w 487"/>
                <a:gd name="T14" fmla="+- 0 2067 2066"/>
                <a:gd name="T15" fmla="*/ 2067 h 487"/>
                <a:gd name="T16" fmla="+- 0 2598 2442"/>
                <a:gd name="T17" fmla="*/ T16 w 487"/>
                <a:gd name="T18" fmla="+- 0 2083 2066"/>
                <a:gd name="T19" fmla="*/ 2083 h 487"/>
                <a:gd name="T20" fmla="+- 0 2535 2442"/>
                <a:gd name="T21" fmla="*/ T20 w 487"/>
                <a:gd name="T22" fmla="+- 0 2119 2066"/>
                <a:gd name="T23" fmla="*/ 2119 h 487"/>
                <a:gd name="T24" fmla="+- 0 2486 2442"/>
                <a:gd name="T25" fmla="*/ T24 w 487"/>
                <a:gd name="T26" fmla="+- 0 2171 2066"/>
                <a:gd name="T27" fmla="*/ 2171 h 487"/>
                <a:gd name="T28" fmla="+- 0 2454 2442"/>
                <a:gd name="T29" fmla="*/ T28 w 487"/>
                <a:gd name="T30" fmla="+- 0 2236 2066"/>
                <a:gd name="T31" fmla="*/ 2236 h 487"/>
                <a:gd name="T32" fmla="+- 0 2442 2442"/>
                <a:gd name="T33" fmla="*/ T32 w 487"/>
                <a:gd name="T34" fmla="+- 0 2310 2066"/>
                <a:gd name="T35" fmla="*/ 2310 h 487"/>
                <a:gd name="T36" fmla="+- 0 2454 2442"/>
                <a:gd name="T37" fmla="*/ T36 w 487"/>
                <a:gd name="T38" fmla="+- 0 2384 2066"/>
                <a:gd name="T39" fmla="*/ 2384 h 487"/>
                <a:gd name="T40" fmla="+- 0 2486 2442"/>
                <a:gd name="T41" fmla="*/ T40 w 487"/>
                <a:gd name="T42" fmla="+- 0 2449 2066"/>
                <a:gd name="T43" fmla="*/ 2449 h 487"/>
                <a:gd name="T44" fmla="+- 0 2535 2442"/>
                <a:gd name="T45" fmla="*/ T44 w 487"/>
                <a:gd name="T46" fmla="+- 0 2501 2066"/>
                <a:gd name="T47" fmla="*/ 2501 h 487"/>
                <a:gd name="T48" fmla="+- 0 2598 2442"/>
                <a:gd name="T49" fmla="*/ T48 w 487"/>
                <a:gd name="T50" fmla="+- 0 2537 2066"/>
                <a:gd name="T51" fmla="*/ 2537 h 487"/>
                <a:gd name="T52" fmla="+- 0 2671 2442"/>
                <a:gd name="T53" fmla="*/ T52 w 487"/>
                <a:gd name="T54" fmla="+- 0 2553 2066"/>
                <a:gd name="T55" fmla="*/ 2553 h 487"/>
                <a:gd name="T56" fmla="+- 0 2676 2442"/>
                <a:gd name="T57" fmla="*/ T56 w 487"/>
                <a:gd name="T58" fmla="+- 0 2553 2066"/>
                <a:gd name="T59" fmla="*/ 2553 h 487"/>
                <a:gd name="T60" fmla="+- 0 2681 2442"/>
                <a:gd name="T61" fmla="*/ T60 w 487"/>
                <a:gd name="T62" fmla="+- 0 2553 2066"/>
                <a:gd name="T63" fmla="*/ 2553 h 487"/>
                <a:gd name="T64" fmla="+- 0 2691 2442"/>
                <a:gd name="T65" fmla="*/ T64 w 487"/>
                <a:gd name="T66" fmla="+- 0 2553 2066"/>
                <a:gd name="T67" fmla="*/ 2553 h 487"/>
                <a:gd name="T68" fmla="+- 0 2697 2442"/>
                <a:gd name="T69" fmla="*/ T68 w 487"/>
                <a:gd name="T70" fmla="+- 0 2553 2066"/>
                <a:gd name="T71" fmla="*/ 2553 h 487"/>
                <a:gd name="T72" fmla="+- 0 2702 2442"/>
                <a:gd name="T73" fmla="*/ T72 w 487"/>
                <a:gd name="T74" fmla="+- 0 2553 2066"/>
                <a:gd name="T75" fmla="*/ 2553 h 487"/>
                <a:gd name="T76" fmla="+- 0 2774 2442"/>
                <a:gd name="T77" fmla="*/ T76 w 487"/>
                <a:gd name="T78" fmla="+- 0 2537 2066"/>
                <a:gd name="T79" fmla="*/ 2537 h 487"/>
                <a:gd name="T80" fmla="+- 0 2837 2442"/>
                <a:gd name="T81" fmla="*/ T80 w 487"/>
                <a:gd name="T82" fmla="+- 0 2501 2066"/>
                <a:gd name="T83" fmla="*/ 2501 h 487"/>
                <a:gd name="T84" fmla="+- 0 2886 2442"/>
                <a:gd name="T85" fmla="*/ T84 w 487"/>
                <a:gd name="T86" fmla="+- 0 2449 2066"/>
                <a:gd name="T87" fmla="*/ 2449 h 487"/>
                <a:gd name="T88" fmla="+- 0 2918 2442"/>
                <a:gd name="T89" fmla="*/ T88 w 487"/>
                <a:gd name="T90" fmla="+- 0 2384 2066"/>
                <a:gd name="T91" fmla="*/ 2384 h 487"/>
                <a:gd name="T92" fmla="+- 0 2929 2442"/>
                <a:gd name="T93" fmla="*/ T92 w 487"/>
                <a:gd name="T94" fmla="+- 0 2310 2066"/>
                <a:gd name="T95" fmla="*/ 2310 h 487"/>
                <a:gd name="T96" fmla="+- 0 2918 2442"/>
                <a:gd name="T97" fmla="*/ T96 w 487"/>
                <a:gd name="T98" fmla="+- 0 2236 2066"/>
                <a:gd name="T99" fmla="*/ 2236 h 487"/>
                <a:gd name="T100" fmla="+- 0 2886 2442"/>
                <a:gd name="T101" fmla="*/ T100 w 487"/>
                <a:gd name="T102" fmla="+- 0 2171 2066"/>
                <a:gd name="T103" fmla="*/ 2171 h 487"/>
                <a:gd name="T104" fmla="+- 0 2837 2442"/>
                <a:gd name="T105" fmla="*/ T104 w 487"/>
                <a:gd name="T106" fmla="+- 0 2119 2066"/>
                <a:gd name="T107" fmla="*/ 2119 h 487"/>
                <a:gd name="T108" fmla="+- 0 2774 2442"/>
                <a:gd name="T109" fmla="*/ T108 w 487"/>
                <a:gd name="T110" fmla="+- 0 2083 2066"/>
                <a:gd name="T111" fmla="*/ 2083 h 487"/>
                <a:gd name="T112" fmla="+- 0 2702 2442"/>
                <a:gd name="T113" fmla="*/ T112 w 487"/>
                <a:gd name="T114" fmla="+- 0 2067 2066"/>
                <a:gd name="T115" fmla="*/ 2067 h 487"/>
                <a:gd name="T116" fmla="+- 0 2697 2442"/>
                <a:gd name="T117" fmla="*/ T116 w 487"/>
                <a:gd name="T118" fmla="+- 0 2067 2066"/>
                <a:gd name="T119" fmla="*/ 2067 h 487"/>
                <a:gd name="T120" fmla="+- 0 2691 2442"/>
                <a:gd name="T121" fmla="*/ T120 w 487"/>
                <a:gd name="T122" fmla="+- 0 2066 2066"/>
                <a:gd name="T123" fmla="*/ 2066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7" h="487">
                  <a:moveTo>
                    <a:pt x="249" y="0"/>
                  </a:moveTo>
                  <a:lnTo>
                    <a:pt x="239" y="0"/>
                  </a:lnTo>
                  <a:lnTo>
                    <a:pt x="234" y="1"/>
                  </a:lnTo>
                  <a:lnTo>
                    <a:pt x="229" y="1"/>
                  </a:lnTo>
                  <a:lnTo>
                    <a:pt x="156" y="17"/>
                  </a:lnTo>
                  <a:lnTo>
                    <a:pt x="93" y="53"/>
                  </a:lnTo>
                  <a:lnTo>
                    <a:pt x="44" y="105"/>
                  </a:lnTo>
                  <a:lnTo>
                    <a:pt x="12" y="170"/>
                  </a:lnTo>
                  <a:lnTo>
                    <a:pt x="0" y="244"/>
                  </a:lnTo>
                  <a:lnTo>
                    <a:pt x="12" y="318"/>
                  </a:lnTo>
                  <a:lnTo>
                    <a:pt x="44" y="383"/>
                  </a:lnTo>
                  <a:lnTo>
                    <a:pt x="93" y="435"/>
                  </a:lnTo>
                  <a:lnTo>
                    <a:pt x="156" y="471"/>
                  </a:lnTo>
                  <a:lnTo>
                    <a:pt x="229" y="487"/>
                  </a:lnTo>
                  <a:lnTo>
                    <a:pt x="234" y="487"/>
                  </a:lnTo>
                  <a:lnTo>
                    <a:pt x="239" y="487"/>
                  </a:lnTo>
                  <a:lnTo>
                    <a:pt x="249" y="487"/>
                  </a:lnTo>
                  <a:lnTo>
                    <a:pt x="255" y="487"/>
                  </a:lnTo>
                  <a:lnTo>
                    <a:pt x="260" y="487"/>
                  </a:lnTo>
                  <a:lnTo>
                    <a:pt x="332" y="471"/>
                  </a:lnTo>
                  <a:lnTo>
                    <a:pt x="395" y="435"/>
                  </a:lnTo>
                  <a:lnTo>
                    <a:pt x="444" y="383"/>
                  </a:lnTo>
                  <a:lnTo>
                    <a:pt x="476" y="318"/>
                  </a:lnTo>
                  <a:lnTo>
                    <a:pt x="487" y="244"/>
                  </a:lnTo>
                  <a:lnTo>
                    <a:pt x="476" y="170"/>
                  </a:lnTo>
                  <a:lnTo>
                    <a:pt x="444" y="105"/>
                  </a:lnTo>
                  <a:lnTo>
                    <a:pt x="395" y="53"/>
                  </a:lnTo>
                  <a:lnTo>
                    <a:pt x="332" y="17"/>
                  </a:lnTo>
                  <a:lnTo>
                    <a:pt x="260" y="1"/>
                  </a:lnTo>
                  <a:lnTo>
                    <a:pt x="255" y="1"/>
                  </a:lnTo>
                  <a:lnTo>
                    <a:pt x="249"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2349" y="3049"/>
              <a:ext cx="643" cy="643"/>
            </a:xfrm>
            <a:custGeom>
              <a:avLst/>
              <a:gdLst>
                <a:gd name="T0" fmla="+- 0 2682 2350"/>
                <a:gd name="T1" fmla="*/ T0 w 643"/>
                <a:gd name="T2" fmla="+- 0 3050 3050"/>
                <a:gd name="T3" fmla="*/ 3050 h 643"/>
                <a:gd name="T4" fmla="+- 0 2671 2350"/>
                <a:gd name="T5" fmla="*/ T4 w 643"/>
                <a:gd name="T6" fmla="+- 0 3050 3050"/>
                <a:gd name="T7" fmla="*/ 3050 h 643"/>
                <a:gd name="T8" fmla="+- 0 2597 2350"/>
                <a:gd name="T9" fmla="*/ T8 w 643"/>
                <a:gd name="T10" fmla="+- 0 3058 3050"/>
                <a:gd name="T11" fmla="*/ 3058 h 643"/>
                <a:gd name="T12" fmla="+- 0 2530 2350"/>
                <a:gd name="T13" fmla="*/ T12 w 643"/>
                <a:gd name="T14" fmla="+- 0 3082 3050"/>
                <a:gd name="T15" fmla="*/ 3082 h 643"/>
                <a:gd name="T16" fmla="+- 0 2470 2350"/>
                <a:gd name="T17" fmla="*/ T16 w 643"/>
                <a:gd name="T18" fmla="+- 0 3120 3050"/>
                <a:gd name="T19" fmla="*/ 3120 h 643"/>
                <a:gd name="T20" fmla="+- 0 2420 2350"/>
                <a:gd name="T21" fmla="*/ T20 w 643"/>
                <a:gd name="T22" fmla="+- 0 3170 3050"/>
                <a:gd name="T23" fmla="*/ 3170 h 643"/>
                <a:gd name="T24" fmla="+- 0 2382 2350"/>
                <a:gd name="T25" fmla="*/ T24 w 643"/>
                <a:gd name="T26" fmla="+- 0 3230 3050"/>
                <a:gd name="T27" fmla="*/ 3230 h 643"/>
                <a:gd name="T28" fmla="+- 0 2358 2350"/>
                <a:gd name="T29" fmla="*/ T28 w 643"/>
                <a:gd name="T30" fmla="+- 0 3297 3050"/>
                <a:gd name="T31" fmla="*/ 3297 h 643"/>
                <a:gd name="T32" fmla="+- 0 2350 2350"/>
                <a:gd name="T33" fmla="*/ T32 w 643"/>
                <a:gd name="T34" fmla="+- 0 3371 3050"/>
                <a:gd name="T35" fmla="*/ 3371 h 643"/>
                <a:gd name="T36" fmla="+- 0 2358 2350"/>
                <a:gd name="T37" fmla="*/ T36 w 643"/>
                <a:gd name="T38" fmla="+- 0 3445 3050"/>
                <a:gd name="T39" fmla="*/ 3445 h 643"/>
                <a:gd name="T40" fmla="+- 0 2382 2350"/>
                <a:gd name="T41" fmla="*/ T40 w 643"/>
                <a:gd name="T42" fmla="+- 0 3512 3050"/>
                <a:gd name="T43" fmla="*/ 3512 h 643"/>
                <a:gd name="T44" fmla="+- 0 2420 2350"/>
                <a:gd name="T45" fmla="*/ T44 w 643"/>
                <a:gd name="T46" fmla="+- 0 3572 3050"/>
                <a:gd name="T47" fmla="*/ 3572 h 643"/>
                <a:gd name="T48" fmla="+- 0 2470 2350"/>
                <a:gd name="T49" fmla="*/ T48 w 643"/>
                <a:gd name="T50" fmla="+- 0 3622 3050"/>
                <a:gd name="T51" fmla="*/ 3622 h 643"/>
                <a:gd name="T52" fmla="+- 0 2530 2350"/>
                <a:gd name="T53" fmla="*/ T52 w 643"/>
                <a:gd name="T54" fmla="+- 0 3660 3050"/>
                <a:gd name="T55" fmla="*/ 3660 h 643"/>
                <a:gd name="T56" fmla="+- 0 2597 2350"/>
                <a:gd name="T57" fmla="*/ T56 w 643"/>
                <a:gd name="T58" fmla="+- 0 3684 3050"/>
                <a:gd name="T59" fmla="*/ 3684 h 643"/>
                <a:gd name="T60" fmla="+- 0 2671 2350"/>
                <a:gd name="T61" fmla="*/ T60 w 643"/>
                <a:gd name="T62" fmla="+- 0 3693 3050"/>
                <a:gd name="T63" fmla="*/ 3693 h 643"/>
                <a:gd name="T64" fmla="+- 0 2745 2350"/>
                <a:gd name="T65" fmla="*/ T64 w 643"/>
                <a:gd name="T66" fmla="+- 0 3684 3050"/>
                <a:gd name="T67" fmla="*/ 3684 h 643"/>
                <a:gd name="T68" fmla="+- 0 2812 2350"/>
                <a:gd name="T69" fmla="*/ T68 w 643"/>
                <a:gd name="T70" fmla="+- 0 3660 3050"/>
                <a:gd name="T71" fmla="*/ 3660 h 643"/>
                <a:gd name="T72" fmla="+- 0 2872 2350"/>
                <a:gd name="T73" fmla="*/ T72 w 643"/>
                <a:gd name="T74" fmla="+- 0 3622 3050"/>
                <a:gd name="T75" fmla="*/ 3622 h 643"/>
                <a:gd name="T76" fmla="+- 0 2922 2350"/>
                <a:gd name="T77" fmla="*/ T76 w 643"/>
                <a:gd name="T78" fmla="+- 0 3572 3050"/>
                <a:gd name="T79" fmla="*/ 3572 h 643"/>
                <a:gd name="T80" fmla="+- 0 2960 2350"/>
                <a:gd name="T81" fmla="*/ T80 w 643"/>
                <a:gd name="T82" fmla="+- 0 3512 3050"/>
                <a:gd name="T83" fmla="*/ 3512 h 643"/>
                <a:gd name="T84" fmla="+- 0 2984 2350"/>
                <a:gd name="T85" fmla="*/ T84 w 643"/>
                <a:gd name="T86" fmla="+- 0 3445 3050"/>
                <a:gd name="T87" fmla="*/ 3445 h 643"/>
                <a:gd name="T88" fmla="+- 0 2993 2350"/>
                <a:gd name="T89" fmla="*/ T88 w 643"/>
                <a:gd name="T90" fmla="+- 0 3371 3050"/>
                <a:gd name="T91" fmla="*/ 3371 h 643"/>
                <a:gd name="T92" fmla="+- 0 2982 2350"/>
                <a:gd name="T93" fmla="*/ T92 w 643"/>
                <a:gd name="T94" fmla="+- 0 3290 3050"/>
                <a:gd name="T95" fmla="*/ 3290 h 643"/>
                <a:gd name="T96" fmla="+- 0 2953 2350"/>
                <a:gd name="T97" fmla="*/ T96 w 643"/>
                <a:gd name="T98" fmla="+- 0 3217 3050"/>
                <a:gd name="T99" fmla="*/ 3217 h 643"/>
                <a:gd name="T100" fmla="+- 0 2908 2350"/>
                <a:gd name="T101" fmla="*/ T100 w 643"/>
                <a:gd name="T102" fmla="+- 0 3154 3050"/>
                <a:gd name="T103" fmla="*/ 3154 h 643"/>
                <a:gd name="T104" fmla="+- 0 2850 2350"/>
                <a:gd name="T105" fmla="*/ T104 w 643"/>
                <a:gd name="T106" fmla="+- 0 3104 3050"/>
                <a:gd name="T107" fmla="*/ 3104 h 643"/>
                <a:gd name="T108" fmla="+- 0 2780 2350"/>
                <a:gd name="T109" fmla="*/ T108 w 643"/>
                <a:gd name="T110" fmla="+- 0 3069 3050"/>
                <a:gd name="T111" fmla="*/ 3069 h 643"/>
                <a:gd name="T112" fmla="+- 0 2702 2350"/>
                <a:gd name="T113" fmla="*/ T112 w 643"/>
                <a:gd name="T114" fmla="+- 0 3051 3050"/>
                <a:gd name="T115" fmla="*/ 3051 h 643"/>
                <a:gd name="T116" fmla="+- 0 2682 2350"/>
                <a:gd name="T117" fmla="*/ T116 w 643"/>
                <a:gd name="T118" fmla="+- 0 3050 3050"/>
                <a:gd name="T119" fmla="*/ 3050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Lst>
              <a:rect l="0" t="0" r="r" b="b"/>
              <a:pathLst>
                <a:path w="643" h="643">
                  <a:moveTo>
                    <a:pt x="332" y="0"/>
                  </a:moveTo>
                  <a:lnTo>
                    <a:pt x="321" y="0"/>
                  </a:lnTo>
                  <a:lnTo>
                    <a:pt x="247" y="8"/>
                  </a:lnTo>
                  <a:lnTo>
                    <a:pt x="180" y="32"/>
                  </a:lnTo>
                  <a:lnTo>
                    <a:pt x="120" y="70"/>
                  </a:lnTo>
                  <a:lnTo>
                    <a:pt x="70" y="120"/>
                  </a:lnTo>
                  <a:lnTo>
                    <a:pt x="32" y="180"/>
                  </a:lnTo>
                  <a:lnTo>
                    <a:pt x="8" y="247"/>
                  </a:lnTo>
                  <a:lnTo>
                    <a:pt x="0" y="321"/>
                  </a:lnTo>
                  <a:lnTo>
                    <a:pt x="8" y="395"/>
                  </a:lnTo>
                  <a:lnTo>
                    <a:pt x="32" y="462"/>
                  </a:lnTo>
                  <a:lnTo>
                    <a:pt x="70" y="522"/>
                  </a:lnTo>
                  <a:lnTo>
                    <a:pt x="120" y="572"/>
                  </a:lnTo>
                  <a:lnTo>
                    <a:pt x="180" y="610"/>
                  </a:lnTo>
                  <a:lnTo>
                    <a:pt x="247" y="634"/>
                  </a:lnTo>
                  <a:lnTo>
                    <a:pt x="321" y="643"/>
                  </a:lnTo>
                  <a:lnTo>
                    <a:pt x="395" y="634"/>
                  </a:lnTo>
                  <a:lnTo>
                    <a:pt x="462" y="610"/>
                  </a:lnTo>
                  <a:lnTo>
                    <a:pt x="522" y="572"/>
                  </a:lnTo>
                  <a:lnTo>
                    <a:pt x="572" y="522"/>
                  </a:lnTo>
                  <a:lnTo>
                    <a:pt x="610" y="462"/>
                  </a:lnTo>
                  <a:lnTo>
                    <a:pt x="634" y="395"/>
                  </a:lnTo>
                  <a:lnTo>
                    <a:pt x="643" y="321"/>
                  </a:lnTo>
                  <a:lnTo>
                    <a:pt x="632" y="240"/>
                  </a:lnTo>
                  <a:lnTo>
                    <a:pt x="603" y="167"/>
                  </a:lnTo>
                  <a:lnTo>
                    <a:pt x="558" y="104"/>
                  </a:lnTo>
                  <a:lnTo>
                    <a:pt x="500" y="54"/>
                  </a:lnTo>
                  <a:lnTo>
                    <a:pt x="430" y="19"/>
                  </a:lnTo>
                  <a:lnTo>
                    <a:pt x="352" y="1"/>
                  </a:lnTo>
                  <a:lnTo>
                    <a:pt x="33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63" name="Picture 6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6" y="1070"/>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4" name="Line 380"/>
            <p:cNvCxnSpPr>
              <a:cxnSpLocks noChangeShapeType="1"/>
            </p:cNvCxnSpPr>
            <p:nvPr/>
          </p:nvCxnSpPr>
          <p:spPr bwMode="auto">
            <a:xfrm>
              <a:off x="2785" y="160"/>
              <a:ext cx="390"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65" name="Picture 6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8" y="65"/>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6" name="Line 382"/>
            <p:cNvCxnSpPr>
              <a:cxnSpLocks noChangeShapeType="1"/>
            </p:cNvCxnSpPr>
            <p:nvPr/>
          </p:nvCxnSpPr>
          <p:spPr bwMode="auto">
            <a:xfrm>
              <a:off x="2622" y="858"/>
              <a:ext cx="656"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7" name="Line 383"/>
            <p:cNvCxnSpPr>
              <a:cxnSpLocks noChangeShapeType="1"/>
            </p:cNvCxnSpPr>
            <p:nvPr/>
          </p:nvCxnSpPr>
          <p:spPr bwMode="auto">
            <a:xfrm>
              <a:off x="2622" y="853"/>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8" name="Line 384"/>
            <p:cNvCxnSpPr>
              <a:cxnSpLocks noChangeShapeType="1"/>
            </p:cNvCxnSpPr>
            <p:nvPr/>
          </p:nvCxnSpPr>
          <p:spPr bwMode="auto">
            <a:xfrm>
              <a:off x="2622" y="849"/>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9" name="Line 385"/>
            <p:cNvCxnSpPr>
              <a:cxnSpLocks noChangeShapeType="1"/>
            </p:cNvCxnSpPr>
            <p:nvPr/>
          </p:nvCxnSpPr>
          <p:spPr bwMode="auto">
            <a:xfrm>
              <a:off x="2621" y="844"/>
              <a:ext cx="65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0" name="Line 386"/>
            <p:cNvCxnSpPr>
              <a:cxnSpLocks noChangeShapeType="1"/>
            </p:cNvCxnSpPr>
            <p:nvPr/>
          </p:nvCxnSpPr>
          <p:spPr bwMode="auto">
            <a:xfrm>
              <a:off x="2621" y="839"/>
              <a:ext cx="65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1" name="Line 387"/>
            <p:cNvCxnSpPr>
              <a:cxnSpLocks noChangeShapeType="1"/>
            </p:cNvCxnSpPr>
            <p:nvPr/>
          </p:nvCxnSpPr>
          <p:spPr bwMode="auto">
            <a:xfrm>
              <a:off x="2620" y="836"/>
              <a:ext cx="65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2" name="Line 388"/>
            <p:cNvCxnSpPr>
              <a:cxnSpLocks noChangeShapeType="1"/>
            </p:cNvCxnSpPr>
            <p:nvPr/>
          </p:nvCxnSpPr>
          <p:spPr bwMode="auto">
            <a:xfrm>
              <a:off x="2620" y="833"/>
              <a:ext cx="65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3" name="Line 389"/>
            <p:cNvCxnSpPr>
              <a:cxnSpLocks noChangeShapeType="1"/>
            </p:cNvCxnSpPr>
            <p:nvPr/>
          </p:nvCxnSpPr>
          <p:spPr bwMode="auto">
            <a:xfrm>
              <a:off x="643" y="85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4" name="Line 390"/>
            <p:cNvCxnSpPr>
              <a:cxnSpLocks noChangeShapeType="1"/>
            </p:cNvCxnSpPr>
            <p:nvPr/>
          </p:nvCxnSpPr>
          <p:spPr bwMode="auto">
            <a:xfrm>
              <a:off x="643" y="84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5" name="Line 391"/>
            <p:cNvCxnSpPr>
              <a:cxnSpLocks noChangeShapeType="1"/>
            </p:cNvCxnSpPr>
            <p:nvPr/>
          </p:nvCxnSpPr>
          <p:spPr bwMode="auto">
            <a:xfrm>
              <a:off x="642" y="837"/>
              <a:ext cx="49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6" name="Line 392"/>
            <p:cNvCxnSpPr>
              <a:cxnSpLocks noChangeShapeType="1"/>
            </p:cNvCxnSpPr>
            <p:nvPr/>
          </p:nvCxnSpPr>
          <p:spPr bwMode="auto">
            <a:xfrm>
              <a:off x="1626" y="856"/>
              <a:ext cx="639"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7" name="Line 393"/>
            <p:cNvCxnSpPr>
              <a:cxnSpLocks noChangeShapeType="1"/>
            </p:cNvCxnSpPr>
            <p:nvPr/>
          </p:nvCxnSpPr>
          <p:spPr bwMode="auto">
            <a:xfrm>
              <a:off x="1626" y="846"/>
              <a:ext cx="640"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8" name="Line 394"/>
            <p:cNvCxnSpPr>
              <a:cxnSpLocks noChangeShapeType="1"/>
            </p:cNvCxnSpPr>
            <p:nvPr/>
          </p:nvCxnSpPr>
          <p:spPr bwMode="auto">
            <a:xfrm>
              <a:off x="1624" y="836"/>
              <a:ext cx="643"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sp>
          <p:nvSpPr>
            <p:cNvPr id="79" name="Freeform 78"/>
            <p:cNvSpPr>
              <a:spLocks/>
            </p:cNvSpPr>
            <p:nvPr/>
          </p:nvSpPr>
          <p:spPr bwMode="auto">
            <a:xfrm>
              <a:off x="1138" y="618"/>
              <a:ext cx="487" cy="487"/>
            </a:xfrm>
            <a:custGeom>
              <a:avLst/>
              <a:gdLst>
                <a:gd name="T0" fmla="+- 0 1383 1139"/>
                <a:gd name="T1" fmla="*/ T0 w 487"/>
                <a:gd name="T2" fmla="+- 0 619 619"/>
                <a:gd name="T3" fmla="*/ 619 h 487"/>
                <a:gd name="T4" fmla="+- 0 1311 1139"/>
                <a:gd name="T5" fmla="*/ T4 w 487"/>
                <a:gd name="T6" fmla="+- 0 629 619"/>
                <a:gd name="T7" fmla="*/ 629 h 487"/>
                <a:gd name="T8" fmla="+- 0 1248 1139"/>
                <a:gd name="T9" fmla="*/ T8 w 487"/>
                <a:gd name="T10" fmla="+- 0 659 619"/>
                <a:gd name="T11" fmla="*/ 659 h 487"/>
                <a:gd name="T12" fmla="+- 0 1197 1139"/>
                <a:gd name="T13" fmla="*/ T12 w 487"/>
                <a:gd name="T14" fmla="+- 0 705 619"/>
                <a:gd name="T15" fmla="*/ 705 h 487"/>
                <a:gd name="T16" fmla="+- 0 1160 1139"/>
                <a:gd name="T17" fmla="*/ T16 w 487"/>
                <a:gd name="T18" fmla="+- 0 763 619"/>
                <a:gd name="T19" fmla="*/ 763 h 487"/>
                <a:gd name="T20" fmla="+- 0 1141 1139"/>
                <a:gd name="T21" fmla="*/ T20 w 487"/>
                <a:gd name="T22" fmla="+- 0 831 619"/>
                <a:gd name="T23" fmla="*/ 831 h 487"/>
                <a:gd name="T24" fmla="+- 0 1139 1139"/>
                <a:gd name="T25" fmla="*/ T24 w 487"/>
                <a:gd name="T26" fmla="+- 0 852 619"/>
                <a:gd name="T27" fmla="*/ 852 h 487"/>
                <a:gd name="T28" fmla="+- 0 1139 1139"/>
                <a:gd name="T29" fmla="*/ T28 w 487"/>
                <a:gd name="T30" fmla="+- 0 862 619"/>
                <a:gd name="T31" fmla="*/ 862 h 487"/>
                <a:gd name="T32" fmla="+- 0 1151 1139"/>
                <a:gd name="T33" fmla="*/ T32 w 487"/>
                <a:gd name="T34" fmla="+- 0 939 619"/>
                <a:gd name="T35" fmla="*/ 939 h 487"/>
                <a:gd name="T36" fmla="+- 0 1186 1139"/>
                <a:gd name="T37" fmla="*/ T36 w 487"/>
                <a:gd name="T38" fmla="+- 0 1006 619"/>
                <a:gd name="T39" fmla="*/ 1006 h 487"/>
                <a:gd name="T40" fmla="+- 0 1239 1139"/>
                <a:gd name="T41" fmla="*/ T40 w 487"/>
                <a:gd name="T42" fmla="+- 0 1059 619"/>
                <a:gd name="T43" fmla="*/ 1059 h 487"/>
                <a:gd name="T44" fmla="+- 0 1306 1139"/>
                <a:gd name="T45" fmla="*/ T44 w 487"/>
                <a:gd name="T46" fmla="+- 0 1093 619"/>
                <a:gd name="T47" fmla="*/ 1093 h 487"/>
                <a:gd name="T48" fmla="+- 0 1383 1139"/>
                <a:gd name="T49" fmla="*/ T48 w 487"/>
                <a:gd name="T50" fmla="+- 0 1106 619"/>
                <a:gd name="T51" fmla="*/ 1106 h 487"/>
                <a:gd name="T52" fmla="+- 0 1459 1139"/>
                <a:gd name="T53" fmla="*/ T52 w 487"/>
                <a:gd name="T54" fmla="+- 0 1093 619"/>
                <a:gd name="T55" fmla="*/ 1093 h 487"/>
                <a:gd name="T56" fmla="+- 0 1526 1139"/>
                <a:gd name="T57" fmla="*/ T56 w 487"/>
                <a:gd name="T58" fmla="+- 0 1059 619"/>
                <a:gd name="T59" fmla="*/ 1059 h 487"/>
                <a:gd name="T60" fmla="+- 0 1579 1139"/>
                <a:gd name="T61" fmla="*/ T60 w 487"/>
                <a:gd name="T62" fmla="+- 0 1006 619"/>
                <a:gd name="T63" fmla="*/ 1006 h 487"/>
                <a:gd name="T64" fmla="+- 0 1614 1139"/>
                <a:gd name="T65" fmla="*/ T64 w 487"/>
                <a:gd name="T66" fmla="+- 0 939 619"/>
                <a:gd name="T67" fmla="*/ 939 h 487"/>
                <a:gd name="T68" fmla="+- 0 1626 1139"/>
                <a:gd name="T69" fmla="*/ T68 w 487"/>
                <a:gd name="T70" fmla="+- 0 862 619"/>
                <a:gd name="T71" fmla="*/ 862 h 487"/>
                <a:gd name="T72" fmla="+- 0 1626 1139"/>
                <a:gd name="T73" fmla="*/ T72 w 487"/>
                <a:gd name="T74" fmla="+- 0 852 619"/>
                <a:gd name="T75" fmla="*/ 852 h 487"/>
                <a:gd name="T76" fmla="+- 0 1605 1139"/>
                <a:gd name="T77" fmla="*/ T76 w 487"/>
                <a:gd name="T78" fmla="+- 0 763 619"/>
                <a:gd name="T79" fmla="*/ 763 h 487"/>
                <a:gd name="T80" fmla="+- 0 1568 1139"/>
                <a:gd name="T81" fmla="*/ T80 w 487"/>
                <a:gd name="T82" fmla="+- 0 705 619"/>
                <a:gd name="T83" fmla="*/ 705 h 487"/>
                <a:gd name="T84" fmla="+- 0 1517 1139"/>
                <a:gd name="T85" fmla="*/ T84 w 487"/>
                <a:gd name="T86" fmla="+- 0 659 619"/>
                <a:gd name="T87" fmla="*/ 659 h 487"/>
                <a:gd name="T88" fmla="+- 0 1454 1139"/>
                <a:gd name="T89" fmla="*/ T88 w 487"/>
                <a:gd name="T90" fmla="+- 0 629 619"/>
                <a:gd name="T91" fmla="*/ 629 h 487"/>
                <a:gd name="T92" fmla="+- 0 1383 1139"/>
                <a:gd name="T93" fmla="*/ T92 w 487"/>
                <a:gd name="T94" fmla="+- 0 619 619"/>
                <a:gd name="T95" fmla="*/ 619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487" h="487">
                  <a:moveTo>
                    <a:pt x="244" y="0"/>
                  </a:moveTo>
                  <a:lnTo>
                    <a:pt x="172" y="10"/>
                  </a:lnTo>
                  <a:lnTo>
                    <a:pt x="109" y="40"/>
                  </a:lnTo>
                  <a:lnTo>
                    <a:pt x="58" y="86"/>
                  </a:lnTo>
                  <a:lnTo>
                    <a:pt x="21" y="144"/>
                  </a:lnTo>
                  <a:lnTo>
                    <a:pt x="2" y="212"/>
                  </a:lnTo>
                  <a:lnTo>
                    <a:pt x="0" y="233"/>
                  </a:lnTo>
                  <a:lnTo>
                    <a:pt x="0" y="243"/>
                  </a:lnTo>
                  <a:lnTo>
                    <a:pt x="12" y="320"/>
                  </a:lnTo>
                  <a:lnTo>
                    <a:pt x="47" y="387"/>
                  </a:lnTo>
                  <a:lnTo>
                    <a:pt x="100" y="440"/>
                  </a:lnTo>
                  <a:lnTo>
                    <a:pt x="167" y="474"/>
                  </a:lnTo>
                  <a:lnTo>
                    <a:pt x="244" y="487"/>
                  </a:lnTo>
                  <a:lnTo>
                    <a:pt x="320" y="474"/>
                  </a:lnTo>
                  <a:lnTo>
                    <a:pt x="387" y="440"/>
                  </a:lnTo>
                  <a:lnTo>
                    <a:pt x="440" y="387"/>
                  </a:lnTo>
                  <a:lnTo>
                    <a:pt x="475" y="320"/>
                  </a:lnTo>
                  <a:lnTo>
                    <a:pt x="487" y="243"/>
                  </a:lnTo>
                  <a:lnTo>
                    <a:pt x="487" y="233"/>
                  </a:lnTo>
                  <a:lnTo>
                    <a:pt x="466" y="144"/>
                  </a:lnTo>
                  <a:lnTo>
                    <a:pt x="429" y="86"/>
                  </a:lnTo>
                  <a:lnTo>
                    <a:pt x="378" y="40"/>
                  </a:lnTo>
                  <a:lnTo>
                    <a:pt x="315" y="10"/>
                  </a:lnTo>
                  <a:lnTo>
                    <a:pt x="244"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0" y="540"/>
              <a:ext cx="643" cy="643"/>
            </a:xfrm>
            <a:custGeom>
              <a:avLst/>
              <a:gdLst>
                <a:gd name="T0" fmla="*/ 321 w 643"/>
                <a:gd name="T1" fmla="+- 0 541 541"/>
                <a:gd name="T2" fmla="*/ 541 h 643"/>
                <a:gd name="T3" fmla="*/ 248 w 643"/>
                <a:gd name="T4" fmla="+- 0 549 541"/>
                <a:gd name="T5" fmla="*/ 549 h 643"/>
                <a:gd name="T6" fmla="*/ 180 w 643"/>
                <a:gd name="T7" fmla="+- 0 574 541"/>
                <a:gd name="T8" fmla="*/ 574 h 643"/>
                <a:gd name="T9" fmla="*/ 120 w 643"/>
                <a:gd name="T10" fmla="+- 0 612 541"/>
                <a:gd name="T11" fmla="*/ 612 h 643"/>
                <a:gd name="T12" fmla="*/ 71 w 643"/>
                <a:gd name="T13" fmla="+- 0 661 541"/>
                <a:gd name="T14" fmla="*/ 661 h 643"/>
                <a:gd name="T15" fmla="*/ 33 w 643"/>
                <a:gd name="T16" fmla="+- 0 721 541"/>
                <a:gd name="T17" fmla="*/ 721 h 643"/>
                <a:gd name="T18" fmla="*/ 8 w 643"/>
                <a:gd name="T19" fmla="+- 0 789 541"/>
                <a:gd name="T20" fmla="*/ 789 h 643"/>
                <a:gd name="T21" fmla="*/ 0 w 643"/>
                <a:gd name="T22" fmla="+- 0 862 541"/>
                <a:gd name="T23" fmla="*/ 862 h 643"/>
                <a:gd name="T24" fmla="*/ 8 w 643"/>
                <a:gd name="T25" fmla="+- 0 936 541"/>
                <a:gd name="T26" fmla="*/ 936 h 643"/>
                <a:gd name="T27" fmla="*/ 33 w 643"/>
                <a:gd name="T28" fmla="+- 0 1004 541"/>
                <a:gd name="T29" fmla="*/ 1004 h 643"/>
                <a:gd name="T30" fmla="*/ 71 w 643"/>
                <a:gd name="T31" fmla="+- 0 1063 541"/>
                <a:gd name="T32" fmla="*/ 1063 h 643"/>
                <a:gd name="T33" fmla="*/ 120 w 643"/>
                <a:gd name="T34" fmla="+- 0 1113 541"/>
                <a:gd name="T35" fmla="*/ 1113 h 643"/>
                <a:gd name="T36" fmla="*/ 180 w 643"/>
                <a:gd name="T37" fmla="+- 0 1151 541"/>
                <a:gd name="T38" fmla="*/ 1151 h 643"/>
                <a:gd name="T39" fmla="*/ 248 w 643"/>
                <a:gd name="T40" fmla="+- 0 1175 541"/>
                <a:gd name="T41" fmla="*/ 1175 h 643"/>
                <a:gd name="T42" fmla="*/ 321 w 643"/>
                <a:gd name="T43" fmla="+- 0 1184 541"/>
                <a:gd name="T44" fmla="*/ 1184 h 643"/>
                <a:gd name="T45" fmla="*/ 395 w 643"/>
                <a:gd name="T46" fmla="+- 0 1175 541"/>
                <a:gd name="T47" fmla="*/ 1175 h 643"/>
                <a:gd name="T48" fmla="*/ 463 w 643"/>
                <a:gd name="T49" fmla="+- 0 1151 541"/>
                <a:gd name="T50" fmla="*/ 1151 h 643"/>
                <a:gd name="T51" fmla="*/ 522 w 643"/>
                <a:gd name="T52" fmla="+- 0 1113 541"/>
                <a:gd name="T53" fmla="*/ 1113 h 643"/>
                <a:gd name="T54" fmla="*/ 572 w 643"/>
                <a:gd name="T55" fmla="+- 0 1063 541"/>
                <a:gd name="T56" fmla="*/ 1063 h 643"/>
                <a:gd name="T57" fmla="*/ 610 w 643"/>
                <a:gd name="T58" fmla="+- 0 1004 541"/>
                <a:gd name="T59" fmla="*/ 1004 h 643"/>
                <a:gd name="T60" fmla="*/ 634 w 643"/>
                <a:gd name="T61" fmla="+- 0 936 541"/>
                <a:gd name="T62" fmla="*/ 936 h 643"/>
                <a:gd name="T63" fmla="*/ 643 w 643"/>
                <a:gd name="T64" fmla="+- 0 862 541"/>
                <a:gd name="T65" fmla="*/ 862 h 643"/>
                <a:gd name="T66" fmla="*/ 643 w 643"/>
                <a:gd name="T67" fmla="+- 0 852 541"/>
                <a:gd name="T68" fmla="*/ 852 h 643"/>
                <a:gd name="T69" fmla="*/ 624 w 643"/>
                <a:gd name="T70" fmla="+- 0 753 541"/>
                <a:gd name="T71" fmla="*/ 753 h 643"/>
                <a:gd name="T72" fmla="*/ 589 w 643"/>
                <a:gd name="T73" fmla="+- 0 684 541"/>
                <a:gd name="T74" fmla="*/ 684 h 643"/>
                <a:gd name="T75" fmla="*/ 538 w 643"/>
                <a:gd name="T76" fmla="+- 0 625 541"/>
                <a:gd name="T77" fmla="*/ 625 h 643"/>
                <a:gd name="T78" fmla="*/ 475 w 643"/>
                <a:gd name="T79" fmla="+- 0 580 541"/>
                <a:gd name="T80" fmla="*/ 580 h 643"/>
                <a:gd name="T81" fmla="*/ 402 w 643"/>
                <a:gd name="T82" fmla="+- 0 551 541"/>
                <a:gd name="T83" fmla="*/ 551 h 643"/>
                <a:gd name="T84" fmla="*/ 321 w 643"/>
                <a:gd name="T85" fmla="+- 0 541 541"/>
                <a:gd name="T86" fmla="*/ 541 h 643"/>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Lst>
              <a:rect l="0" t="0" r="r" b="b"/>
              <a:pathLst>
                <a:path w="643" h="643">
                  <a:moveTo>
                    <a:pt x="321" y="0"/>
                  </a:moveTo>
                  <a:lnTo>
                    <a:pt x="248" y="8"/>
                  </a:lnTo>
                  <a:lnTo>
                    <a:pt x="180" y="33"/>
                  </a:lnTo>
                  <a:lnTo>
                    <a:pt x="120" y="71"/>
                  </a:lnTo>
                  <a:lnTo>
                    <a:pt x="71" y="120"/>
                  </a:lnTo>
                  <a:lnTo>
                    <a:pt x="33" y="180"/>
                  </a:lnTo>
                  <a:lnTo>
                    <a:pt x="8" y="248"/>
                  </a:lnTo>
                  <a:lnTo>
                    <a:pt x="0" y="321"/>
                  </a:lnTo>
                  <a:lnTo>
                    <a:pt x="8" y="395"/>
                  </a:lnTo>
                  <a:lnTo>
                    <a:pt x="33" y="463"/>
                  </a:lnTo>
                  <a:lnTo>
                    <a:pt x="71" y="522"/>
                  </a:lnTo>
                  <a:lnTo>
                    <a:pt x="120" y="572"/>
                  </a:lnTo>
                  <a:lnTo>
                    <a:pt x="180" y="610"/>
                  </a:lnTo>
                  <a:lnTo>
                    <a:pt x="248" y="634"/>
                  </a:lnTo>
                  <a:lnTo>
                    <a:pt x="321" y="643"/>
                  </a:lnTo>
                  <a:lnTo>
                    <a:pt x="395" y="634"/>
                  </a:lnTo>
                  <a:lnTo>
                    <a:pt x="463" y="610"/>
                  </a:lnTo>
                  <a:lnTo>
                    <a:pt x="522" y="572"/>
                  </a:lnTo>
                  <a:lnTo>
                    <a:pt x="572" y="522"/>
                  </a:lnTo>
                  <a:lnTo>
                    <a:pt x="610" y="463"/>
                  </a:lnTo>
                  <a:lnTo>
                    <a:pt x="634" y="395"/>
                  </a:lnTo>
                  <a:lnTo>
                    <a:pt x="643" y="321"/>
                  </a:lnTo>
                  <a:lnTo>
                    <a:pt x="643" y="311"/>
                  </a:lnTo>
                  <a:lnTo>
                    <a:pt x="624" y="212"/>
                  </a:lnTo>
                  <a:lnTo>
                    <a:pt x="589" y="143"/>
                  </a:lnTo>
                  <a:lnTo>
                    <a:pt x="538" y="84"/>
                  </a:lnTo>
                  <a:lnTo>
                    <a:pt x="475" y="39"/>
                  </a:lnTo>
                  <a:lnTo>
                    <a:pt x="402" y="10"/>
                  </a:lnTo>
                  <a:lnTo>
                    <a:pt x="321"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81" name="Picture 8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65" y="683"/>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2" name="Line 398"/>
            <p:cNvCxnSpPr>
              <a:cxnSpLocks noChangeShapeType="1"/>
            </p:cNvCxnSpPr>
            <p:nvPr/>
          </p:nvCxnSpPr>
          <p:spPr bwMode="auto">
            <a:xfrm>
              <a:off x="430" y="160"/>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83" name="Picture 8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9" y="53"/>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Freeform 83"/>
            <p:cNvSpPr>
              <a:spLocks/>
            </p:cNvSpPr>
            <p:nvPr/>
          </p:nvSpPr>
          <p:spPr bwMode="auto">
            <a:xfrm>
              <a:off x="1061" y="0"/>
              <a:ext cx="487" cy="419"/>
            </a:xfrm>
            <a:custGeom>
              <a:avLst/>
              <a:gdLst>
                <a:gd name="T0" fmla="+- 0 1474 1062"/>
                <a:gd name="T1" fmla="*/ T0 w 487"/>
                <a:gd name="T2" fmla="*/ 0 h 419"/>
                <a:gd name="T3" fmla="+- 0 1136 1062"/>
                <a:gd name="T4" fmla="*/ T3 w 487"/>
                <a:gd name="T5" fmla="*/ 0 h 419"/>
                <a:gd name="T6" fmla="+- 0 1110 1062"/>
                <a:gd name="T7" fmla="*/ T6 w 487"/>
                <a:gd name="T8" fmla="*/ 30 h 419"/>
                <a:gd name="T9" fmla="+- 0 1073 1062"/>
                <a:gd name="T10" fmla="*/ T9 w 487"/>
                <a:gd name="T11" fmla="*/ 103 h 419"/>
                <a:gd name="T12" fmla="+- 0 1062 1062"/>
                <a:gd name="T13" fmla="*/ T12 w 487"/>
                <a:gd name="T14" fmla="*/ 165 h 419"/>
                <a:gd name="T15" fmla="+- 0 1062 1062"/>
                <a:gd name="T16" fmla="*/ T15 w 487"/>
                <a:gd name="T17" fmla="*/ 175 h 419"/>
                <a:gd name="T18" fmla="+- 0 1074 1062"/>
                <a:gd name="T19" fmla="*/ T18 w 487"/>
                <a:gd name="T20" fmla="*/ 252 h 419"/>
                <a:gd name="T21" fmla="+- 0 1109 1062"/>
                <a:gd name="T22" fmla="*/ T21 w 487"/>
                <a:gd name="T23" fmla="*/ 319 h 419"/>
                <a:gd name="T24" fmla="+- 0 1161 1062"/>
                <a:gd name="T25" fmla="*/ T24 w 487"/>
                <a:gd name="T26" fmla="*/ 372 h 419"/>
                <a:gd name="T27" fmla="+- 0 1228 1062"/>
                <a:gd name="T28" fmla="*/ T27 w 487"/>
                <a:gd name="T29" fmla="*/ 406 h 419"/>
                <a:gd name="T30" fmla="+- 0 1305 1062"/>
                <a:gd name="T31" fmla="*/ T30 w 487"/>
                <a:gd name="T32" fmla="*/ 419 h 419"/>
                <a:gd name="T33" fmla="+- 0 1382 1062"/>
                <a:gd name="T34" fmla="*/ T33 w 487"/>
                <a:gd name="T35" fmla="*/ 406 h 419"/>
                <a:gd name="T36" fmla="+- 0 1449 1062"/>
                <a:gd name="T37" fmla="*/ T36 w 487"/>
                <a:gd name="T38" fmla="*/ 372 h 419"/>
                <a:gd name="T39" fmla="+- 0 1502 1062"/>
                <a:gd name="T40" fmla="*/ T39 w 487"/>
                <a:gd name="T41" fmla="*/ 319 h 419"/>
                <a:gd name="T42" fmla="+- 0 1536 1062"/>
                <a:gd name="T43" fmla="*/ T42 w 487"/>
                <a:gd name="T44" fmla="*/ 252 h 419"/>
                <a:gd name="T45" fmla="+- 0 1549 1062"/>
                <a:gd name="T46" fmla="*/ T45 w 487"/>
                <a:gd name="T47" fmla="*/ 175 h 419"/>
                <a:gd name="T48" fmla="+- 0 1549 1062"/>
                <a:gd name="T49" fmla="*/ T48 w 487"/>
                <a:gd name="T50" fmla="*/ 165 h 419"/>
                <a:gd name="T51" fmla="+- 0 1538 1062"/>
                <a:gd name="T52" fmla="*/ T51 w 487"/>
                <a:gd name="T53" fmla="*/ 103 h 419"/>
                <a:gd name="T54" fmla="+- 0 1501 1062"/>
                <a:gd name="T55" fmla="*/ T54 w 487"/>
                <a:gd name="T56" fmla="*/ 30 h 419"/>
                <a:gd name="T57" fmla="+- 0 1474 1062"/>
                <a:gd name="T58" fmla="*/ T57 w 487"/>
                <a:gd name="T59" fmla="*/ 0 h 4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Lst>
              <a:rect l="0" t="0" r="r" b="b"/>
              <a:pathLst>
                <a:path w="487" h="419">
                  <a:moveTo>
                    <a:pt x="412" y="0"/>
                  </a:moveTo>
                  <a:lnTo>
                    <a:pt x="74" y="0"/>
                  </a:lnTo>
                  <a:lnTo>
                    <a:pt x="48" y="30"/>
                  </a:lnTo>
                  <a:lnTo>
                    <a:pt x="11" y="103"/>
                  </a:lnTo>
                  <a:lnTo>
                    <a:pt x="0" y="165"/>
                  </a:lnTo>
                  <a:lnTo>
                    <a:pt x="0" y="175"/>
                  </a:lnTo>
                  <a:lnTo>
                    <a:pt x="12" y="252"/>
                  </a:lnTo>
                  <a:lnTo>
                    <a:pt x="47" y="319"/>
                  </a:lnTo>
                  <a:lnTo>
                    <a:pt x="99" y="372"/>
                  </a:lnTo>
                  <a:lnTo>
                    <a:pt x="166" y="406"/>
                  </a:lnTo>
                  <a:lnTo>
                    <a:pt x="243" y="419"/>
                  </a:lnTo>
                  <a:lnTo>
                    <a:pt x="320" y="406"/>
                  </a:lnTo>
                  <a:lnTo>
                    <a:pt x="387" y="372"/>
                  </a:lnTo>
                  <a:lnTo>
                    <a:pt x="440" y="319"/>
                  </a:lnTo>
                  <a:lnTo>
                    <a:pt x="474" y="252"/>
                  </a:lnTo>
                  <a:lnTo>
                    <a:pt x="487" y="175"/>
                  </a:lnTo>
                  <a:lnTo>
                    <a:pt x="487" y="165"/>
                  </a:lnTo>
                  <a:lnTo>
                    <a:pt x="476" y="103"/>
                  </a:lnTo>
                  <a:lnTo>
                    <a:pt x="439" y="30"/>
                  </a:lnTo>
                  <a:lnTo>
                    <a:pt x="41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grpSp>
      <p:pic>
        <p:nvPicPr>
          <p:cNvPr id="85" name="Picture 84" descr="H:\Documents\Marketing\LOGO STATIONERY\Share Logo.jpg"/>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63" y="83132"/>
            <a:ext cx="2226527" cy="703628"/>
          </a:xfrm>
          <a:prstGeom prst="rect">
            <a:avLst/>
          </a:prstGeom>
          <a:noFill/>
          <a:ln>
            <a:noFill/>
          </a:ln>
        </p:spPr>
      </p:pic>
      <p:grpSp>
        <p:nvGrpSpPr>
          <p:cNvPr id="86" name="Group 85"/>
          <p:cNvGrpSpPr>
            <a:grpSpLocks/>
          </p:cNvGrpSpPr>
          <p:nvPr/>
        </p:nvGrpSpPr>
        <p:grpSpPr bwMode="auto">
          <a:xfrm rot="10800000">
            <a:off x="-27673" y="5349875"/>
            <a:ext cx="1551673" cy="1508124"/>
            <a:chOff x="0" y="0"/>
            <a:chExt cx="3371" cy="3692"/>
          </a:xfrm>
        </p:grpSpPr>
        <p:cxnSp>
          <p:nvCxnSpPr>
            <p:cNvPr id="87" name="Line 322"/>
            <p:cNvCxnSpPr>
              <a:cxnSpLocks noChangeShapeType="1"/>
            </p:cNvCxnSpPr>
            <p:nvPr/>
          </p:nvCxnSpPr>
          <p:spPr bwMode="auto">
            <a:xfrm>
              <a:off x="2000" y="1502"/>
              <a:ext cx="0" cy="18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8" name="Line 323"/>
            <p:cNvCxnSpPr>
              <a:cxnSpLocks noChangeShapeType="1"/>
            </p:cNvCxnSpPr>
            <p:nvPr/>
          </p:nvCxnSpPr>
          <p:spPr bwMode="auto">
            <a:xfrm>
              <a:off x="2004" y="1501"/>
              <a:ext cx="11"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9" name="Line 324"/>
            <p:cNvCxnSpPr>
              <a:cxnSpLocks noChangeShapeType="1"/>
            </p:cNvCxnSpPr>
            <p:nvPr/>
          </p:nvCxnSpPr>
          <p:spPr bwMode="auto">
            <a:xfrm>
              <a:off x="2008" y="1688"/>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0" name="Line 325"/>
            <p:cNvCxnSpPr>
              <a:cxnSpLocks noChangeShapeType="1"/>
            </p:cNvCxnSpPr>
            <p:nvPr/>
          </p:nvCxnSpPr>
          <p:spPr bwMode="auto">
            <a:xfrm>
              <a:off x="2004" y="2320"/>
              <a:ext cx="11" cy="0"/>
            </a:xfrm>
            <a:prstGeom prst="line">
              <a:avLst/>
            </a:prstGeom>
            <a:noFill/>
            <a:ln w="521">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1" name="Line 326"/>
            <p:cNvCxnSpPr>
              <a:cxnSpLocks noChangeShapeType="1"/>
            </p:cNvCxnSpPr>
            <p:nvPr/>
          </p:nvCxnSpPr>
          <p:spPr bwMode="auto">
            <a:xfrm>
              <a:off x="2000" y="2174"/>
              <a:ext cx="0" cy="14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2" name="Line 327"/>
            <p:cNvCxnSpPr>
              <a:cxnSpLocks noChangeShapeType="1"/>
            </p:cNvCxnSpPr>
            <p:nvPr/>
          </p:nvCxnSpPr>
          <p:spPr bwMode="auto">
            <a:xfrm>
              <a:off x="2008" y="2174"/>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3" name="Line 328"/>
            <p:cNvCxnSpPr>
              <a:cxnSpLocks noChangeShapeType="1"/>
            </p:cNvCxnSpPr>
            <p:nvPr/>
          </p:nvCxnSpPr>
          <p:spPr bwMode="auto">
            <a:xfrm>
              <a:off x="2702" y="1941"/>
              <a:ext cx="242" cy="0"/>
            </a:xfrm>
            <a:prstGeom prst="line">
              <a:avLst/>
            </a:prstGeom>
            <a:noFill/>
            <a:ln w="508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4" name="Line 329"/>
            <p:cNvCxnSpPr>
              <a:cxnSpLocks noChangeShapeType="1"/>
            </p:cNvCxnSpPr>
            <p:nvPr/>
          </p:nvCxnSpPr>
          <p:spPr bwMode="auto">
            <a:xfrm>
              <a:off x="2702" y="1931"/>
              <a:ext cx="242"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5" name="Line 330"/>
            <p:cNvCxnSpPr>
              <a:cxnSpLocks noChangeShapeType="1"/>
            </p:cNvCxnSpPr>
            <p:nvPr/>
          </p:nvCxnSpPr>
          <p:spPr bwMode="auto">
            <a:xfrm>
              <a:off x="2702" y="1923"/>
              <a:ext cx="242"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6" name="Line 331"/>
            <p:cNvCxnSpPr>
              <a:cxnSpLocks noChangeShapeType="1"/>
            </p:cNvCxnSpPr>
            <p:nvPr/>
          </p:nvCxnSpPr>
          <p:spPr bwMode="auto">
            <a:xfrm>
              <a:off x="2702" y="1918"/>
              <a:ext cx="243"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7" name="Line 332"/>
            <p:cNvCxnSpPr>
              <a:cxnSpLocks noChangeShapeType="1"/>
            </p:cNvCxnSpPr>
            <p:nvPr/>
          </p:nvCxnSpPr>
          <p:spPr bwMode="auto">
            <a:xfrm>
              <a:off x="2247" y="194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8" name="Line 333"/>
            <p:cNvCxnSpPr>
              <a:cxnSpLocks noChangeShapeType="1"/>
            </p:cNvCxnSpPr>
            <p:nvPr/>
          </p:nvCxnSpPr>
          <p:spPr bwMode="auto">
            <a:xfrm>
              <a:off x="2247" y="1939"/>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9" name="Line 334"/>
            <p:cNvCxnSpPr>
              <a:cxnSpLocks noChangeShapeType="1"/>
            </p:cNvCxnSpPr>
            <p:nvPr/>
          </p:nvCxnSpPr>
          <p:spPr bwMode="auto">
            <a:xfrm>
              <a:off x="2247" y="1931"/>
              <a:ext cx="424"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0" name="Line 335"/>
            <p:cNvCxnSpPr>
              <a:cxnSpLocks noChangeShapeType="1"/>
            </p:cNvCxnSpPr>
            <p:nvPr/>
          </p:nvCxnSpPr>
          <p:spPr bwMode="auto">
            <a:xfrm>
              <a:off x="2247" y="192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1" name="Line 336"/>
            <p:cNvCxnSpPr>
              <a:cxnSpLocks noChangeShapeType="1"/>
            </p:cNvCxnSpPr>
            <p:nvPr/>
          </p:nvCxnSpPr>
          <p:spPr bwMode="auto">
            <a:xfrm>
              <a:off x="2247" y="1918"/>
              <a:ext cx="424"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2" name="Line 337"/>
            <p:cNvCxnSpPr>
              <a:cxnSpLocks noChangeShapeType="1"/>
            </p:cNvCxnSpPr>
            <p:nvPr/>
          </p:nvCxnSpPr>
          <p:spPr bwMode="auto">
            <a:xfrm>
              <a:off x="1322" y="1944"/>
              <a:ext cx="439"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3" name="Line 338"/>
            <p:cNvCxnSpPr>
              <a:cxnSpLocks noChangeShapeType="1"/>
            </p:cNvCxnSpPr>
            <p:nvPr/>
          </p:nvCxnSpPr>
          <p:spPr bwMode="auto">
            <a:xfrm>
              <a:off x="1322" y="1939"/>
              <a:ext cx="439"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4" name="Line 339"/>
            <p:cNvCxnSpPr>
              <a:cxnSpLocks noChangeShapeType="1"/>
            </p:cNvCxnSpPr>
            <p:nvPr/>
          </p:nvCxnSpPr>
          <p:spPr bwMode="auto">
            <a:xfrm>
              <a:off x="1322" y="1931"/>
              <a:ext cx="43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5" name="Line 340"/>
            <p:cNvCxnSpPr>
              <a:cxnSpLocks noChangeShapeType="1"/>
            </p:cNvCxnSpPr>
            <p:nvPr/>
          </p:nvCxnSpPr>
          <p:spPr bwMode="auto">
            <a:xfrm>
              <a:off x="1321" y="1923"/>
              <a:ext cx="44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6" name="Line 341"/>
            <p:cNvCxnSpPr>
              <a:cxnSpLocks noChangeShapeType="1"/>
            </p:cNvCxnSpPr>
            <p:nvPr/>
          </p:nvCxnSpPr>
          <p:spPr bwMode="auto">
            <a:xfrm>
              <a:off x="1321" y="1918"/>
              <a:ext cx="440"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sp>
          <p:nvSpPr>
            <p:cNvPr id="107" name="Freeform 106"/>
            <p:cNvSpPr>
              <a:spLocks/>
            </p:cNvSpPr>
            <p:nvPr/>
          </p:nvSpPr>
          <p:spPr bwMode="auto">
            <a:xfrm>
              <a:off x="1760" y="1687"/>
              <a:ext cx="487" cy="487"/>
            </a:xfrm>
            <a:custGeom>
              <a:avLst/>
              <a:gdLst>
                <a:gd name="T0" fmla="+- 0 2008 1760"/>
                <a:gd name="T1" fmla="*/ T0 w 487"/>
                <a:gd name="T2" fmla="+- 0 1688 1688"/>
                <a:gd name="T3" fmla="*/ 1688 h 487"/>
                <a:gd name="T4" fmla="+- 0 1997 1760"/>
                <a:gd name="T5" fmla="*/ T4 w 487"/>
                <a:gd name="T6" fmla="+- 0 1688 1688"/>
                <a:gd name="T7" fmla="*/ 1688 h 487"/>
                <a:gd name="T8" fmla="+- 0 1984 1760"/>
                <a:gd name="T9" fmla="*/ T8 w 487"/>
                <a:gd name="T10" fmla="+- 0 1689 1688"/>
                <a:gd name="T11" fmla="*/ 1689 h 487"/>
                <a:gd name="T12" fmla="+- 0 1916 1760"/>
                <a:gd name="T13" fmla="*/ T12 w 487"/>
                <a:gd name="T14" fmla="+- 0 1704 1688"/>
                <a:gd name="T15" fmla="*/ 1704 h 487"/>
                <a:gd name="T16" fmla="+- 0 1856 1760"/>
                <a:gd name="T17" fmla="*/ T16 w 487"/>
                <a:gd name="T18" fmla="+- 0 1738 1688"/>
                <a:gd name="T19" fmla="*/ 1738 h 487"/>
                <a:gd name="T20" fmla="+- 0 1809 1760"/>
                <a:gd name="T21" fmla="*/ T20 w 487"/>
                <a:gd name="T22" fmla="+- 0 1786 1688"/>
                <a:gd name="T23" fmla="*/ 1786 h 487"/>
                <a:gd name="T24" fmla="+- 0 1776 1760"/>
                <a:gd name="T25" fmla="*/ T24 w 487"/>
                <a:gd name="T26" fmla="+- 0 1846 1688"/>
                <a:gd name="T27" fmla="*/ 1846 h 487"/>
                <a:gd name="T28" fmla="+- 0 1761 1760"/>
                <a:gd name="T29" fmla="*/ T28 w 487"/>
                <a:gd name="T30" fmla="+- 0 1915 1688"/>
                <a:gd name="T31" fmla="*/ 1915 h 487"/>
                <a:gd name="T32" fmla="+- 0 1761 1760"/>
                <a:gd name="T33" fmla="*/ T32 w 487"/>
                <a:gd name="T34" fmla="+- 0 1920 1688"/>
                <a:gd name="T35" fmla="*/ 1920 h 487"/>
                <a:gd name="T36" fmla="+- 0 1760 1760"/>
                <a:gd name="T37" fmla="*/ T36 w 487"/>
                <a:gd name="T38" fmla="+- 0 1926 1688"/>
                <a:gd name="T39" fmla="*/ 1926 h 487"/>
                <a:gd name="T40" fmla="+- 0 1760 1760"/>
                <a:gd name="T41" fmla="*/ T40 w 487"/>
                <a:gd name="T42" fmla="+- 0 1936 1688"/>
                <a:gd name="T43" fmla="*/ 1936 h 487"/>
                <a:gd name="T44" fmla="+- 0 1761 1760"/>
                <a:gd name="T45" fmla="*/ T44 w 487"/>
                <a:gd name="T46" fmla="+- 0 1941 1688"/>
                <a:gd name="T47" fmla="*/ 1941 h 487"/>
                <a:gd name="T48" fmla="+- 0 1761 1760"/>
                <a:gd name="T49" fmla="*/ T48 w 487"/>
                <a:gd name="T50" fmla="+- 0 1946 1688"/>
                <a:gd name="T51" fmla="*/ 1946 h 487"/>
                <a:gd name="T52" fmla="+- 0 1776 1760"/>
                <a:gd name="T53" fmla="*/ T52 w 487"/>
                <a:gd name="T54" fmla="+- 0 2015 1688"/>
                <a:gd name="T55" fmla="*/ 2015 h 487"/>
                <a:gd name="T56" fmla="+- 0 1808 1760"/>
                <a:gd name="T57" fmla="*/ T56 w 487"/>
                <a:gd name="T58" fmla="+- 0 2075 1688"/>
                <a:gd name="T59" fmla="*/ 2075 h 487"/>
                <a:gd name="T60" fmla="+- 0 1856 1760"/>
                <a:gd name="T61" fmla="*/ T60 w 487"/>
                <a:gd name="T62" fmla="+- 0 2124 1688"/>
                <a:gd name="T63" fmla="*/ 2124 h 487"/>
                <a:gd name="T64" fmla="+- 0 1915 1760"/>
                <a:gd name="T65" fmla="*/ T64 w 487"/>
                <a:gd name="T66" fmla="+- 0 2158 1688"/>
                <a:gd name="T67" fmla="*/ 2158 h 487"/>
                <a:gd name="T68" fmla="+- 0 1984 1760"/>
                <a:gd name="T69" fmla="*/ T68 w 487"/>
                <a:gd name="T70" fmla="+- 0 2174 1688"/>
                <a:gd name="T71" fmla="*/ 2174 h 487"/>
                <a:gd name="T72" fmla="+- 0 1997 1760"/>
                <a:gd name="T73" fmla="*/ T72 w 487"/>
                <a:gd name="T74" fmla="+- 0 2175 1688"/>
                <a:gd name="T75" fmla="*/ 2175 h 487"/>
                <a:gd name="T76" fmla="+- 0 2008 1760"/>
                <a:gd name="T77" fmla="*/ T76 w 487"/>
                <a:gd name="T78" fmla="+- 0 2175 1688"/>
                <a:gd name="T79" fmla="*/ 2175 h 487"/>
                <a:gd name="T80" fmla="+- 0 2011 1760"/>
                <a:gd name="T81" fmla="*/ T80 w 487"/>
                <a:gd name="T82" fmla="+- 0 2174 1688"/>
                <a:gd name="T83" fmla="*/ 2174 h 487"/>
                <a:gd name="T84" fmla="+- 0 2015 1760"/>
                <a:gd name="T85" fmla="*/ T84 w 487"/>
                <a:gd name="T86" fmla="+- 0 2174 1688"/>
                <a:gd name="T87" fmla="*/ 2174 h 487"/>
                <a:gd name="T88" fmla="+- 0 2086 1760"/>
                <a:gd name="T89" fmla="*/ T88 w 487"/>
                <a:gd name="T90" fmla="+- 0 2160 1688"/>
                <a:gd name="T91" fmla="*/ 2160 h 487"/>
                <a:gd name="T92" fmla="+- 0 2148 1760"/>
                <a:gd name="T93" fmla="*/ T92 w 487"/>
                <a:gd name="T94" fmla="+- 0 2127 1688"/>
                <a:gd name="T95" fmla="*/ 2127 h 487"/>
                <a:gd name="T96" fmla="+- 0 2198 1760"/>
                <a:gd name="T97" fmla="*/ T96 w 487"/>
                <a:gd name="T98" fmla="+- 0 2078 1688"/>
                <a:gd name="T99" fmla="*/ 2078 h 487"/>
                <a:gd name="T100" fmla="+- 0 2232 1760"/>
                <a:gd name="T101" fmla="*/ T100 w 487"/>
                <a:gd name="T102" fmla="+- 0 2016 1688"/>
                <a:gd name="T103" fmla="*/ 2016 h 487"/>
                <a:gd name="T104" fmla="+- 0 2247 1760"/>
                <a:gd name="T105" fmla="*/ T104 w 487"/>
                <a:gd name="T106" fmla="+- 0 1946 1688"/>
                <a:gd name="T107" fmla="*/ 1946 h 487"/>
                <a:gd name="T108" fmla="+- 0 2247 1760"/>
                <a:gd name="T109" fmla="*/ T108 w 487"/>
                <a:gd name="T110" fmla="+- 0 1941 1688"/>
                <a:gd name="T111" fmla="*/ 1941 h 487"/>
                <a:gd name="T112" fmla="+- 0 2247 1760"/>
                <a:gd name="T113" fmla="*/ T112 w 487"/>
                <a:gd name="T114" fmla="+- 0 1936 1688"/>
                <a:gd name="T115" fmla="*/ 1936 h 487"/>
                <a:gd name="T116" fmla="+- 0 2247 1760"/>
                <a:gd name="T117" fmla="*/ T116 w 487"/>
                <a:gd name="T118" fmla="+- 0 1926 1688"/>
                <a:gd name="T119" fmla="*/ 1926 h 487"/>
                <a:gd name="T120" fmla="+- 0 2247 1760"/>
                <a:gd name="T121" fmla="*/ T120 w 487"/>
                <a:gd name="T122" fmla="+- 0 1920 1688"/>
                <a:gd name="T123" fmla="*/ 1920 h 487"/>
                <a:gd name="T124" fmla="+- 0 2247 1760"/>
                <a:gd name="T125" fmla="*/ T124 w 487"/>
                <a:gd name="T126" fmla="+- 0 1915 1688"/>
                <a:gd name="T127" fmla="*/ 1915 h 487"/>
                <a:gd name="T128" fmla="+- 0 2231 1760"/>
                <a:gd name="T129" fmla="*/ T128 w 487"/>
                <a:gd name="T130" fmla="+- 0 1844 1688"/>
                <a:gd name="T131" fmla="*/ 1844 h 487"/>
                <a:gd name="T132" fmla="+- 0 2197 1760"/>
                <a:gd name="T133" fmla="*/ T132 w 487"/>
                <a:gd name="T134" fmla="+- 0 1783 1688"/>
                <a:gd name="T135" fmla="*/ 1783 h 487"/>
                <a:gd name="T136" fmla="+- 0 2148 1760"/>
                <a:gd name="T137" fmla="*/ T136 w 487"/>
                <a:gd name="T138" fmla="+- 0 1735 1688"/>
                <a:gd name="T139" fmla="*/ 1735 h 487"/>
                <a:gd name="T140" fmla="+- 0 2086 1760"/>
                <a:gd name="T141" fmla="*/ T140 w 487"/>
                <a:gd name="T142" fmla="+- 0 1702 1688"/>
                <a:gd name="T143" fmla="*/ 1702 h 487"/>
                <a:gd name="T144" fmla="+- 0 2015 1760"/>
                <a:gd name="T145" fmla="*/ T144 w 487"/>
                <a:gd name="T146" fmla="+- 0 1688 1688"/>
                <a:gd name="T147" fmla="*/ 1688 h 487"/>
                <a:gd name="T148" fmla="+- 0 2011 1760"/>
                <a:gd name="T149" fmla="*/ T148 w 487"/>
                <a:gd name="T150" fmla="+- 0 1688 1688"/>
                <a:gd name="T151" fmla="*/ 1688 h 487"/>
                <a:gd name="T152" fmla="+- 0 2008 1760"/>
                <a:gd name="T153" fmla="*/ T152 w 487"/>
                <a:gd name="T154" fmla="+- 0 1688 1688"/>
                <a:gd name="T155" fmla="*/ 1688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Lst>
              <a:rect l="0" t="0" r="r" b="b"/>
              <a:pathLst>
                <a:path w="487" h="487">
                  <a:moveTo>
                    <a:pt x="248" y="0"/>
                  </a:moveTo>
                  <a:lnTo>
                    <a:pt x="237" y="0"/>
                  </a:lnTo>
                  <a:lnTo>
                    <a:pt x="224" y="1"/>
                  </a:lnTo>
                  <a:lnTo>
                    <a:pt x="156" y="16"/>
                  </a:lnTo>
                  <a:lnTo>
                    <a:pt x="96" y="50"/>
                  </a:lnTo>
                  <a:lnTo>
                    <a:pt x="49" y="98"/>
                  </a:lnTo>
                  <a:lnTo>
                    <a:pt x="16" y="158"/>
                  </a:lnTo>
                  <a:lnTo>
                    <a:pt x="1" y="227"/>
                  </a:lnTo>
                  <a:lnTo>
                    <a:pt x="1" y="232"/>
                  </a:lnTo>
                  <a:lnTo>
                    <a:pt x="0" y="238"/>
                  </a:lnTo>
                  <a:lnTo>
                    <a:pt x="0" y="248"/>
                  </a:lnTo>
                  <a:lnTo>
                    <a:pt x="1" y="253"/>
                  </a:lnTo>
                  <a:lnTo>
                    <a:pt x="1" y="258"/>
                  </a:lnTo>
                  <a:lnTo>
                    <a:pt x="16" y="327"/>
                  </a:lnTo>
                  <a:lnTo>
                    <a:pt x="48" y="387"/>
                  </a:lnTo>
                  <a:lnTo>
                    <a:pt x="96" y="436"/>
                  </a:lnTo>
                  <a:lnTo>
                    <a:pt x="155" y="470"/>
                  </a:lnTo>
                  <a:lnTo>
                    <a:pt x="224" y="486"/>
                  </a:lnTo>
                  <a:lnTo>
                    <a:pt x="237" y="487"/>
                  </a:lnTo>
                  <a:lnTo>
                    <a:pt x="248" y="487"/>
                  </a:lnTo>
                  <a:lnTo>
                    <a:pt x="251" y="486"/>
                  </a:lnTo>
                  <a:lnTo>
                    <a:pt x="255" y="486"/>
                  </a:lnTo>
                  <a:lnTo>
                    <a:pt x="326" y="472"/>
                  </a:lnTo>
                  <a:lnTo>
                    <a:pt x="388" y="439"/>
                  </a:lnTo>
                  <a:lnTo>
                    <a:pt x="438" y="390"/>
                  </a:lnTo>
                  <a:lnTo>
                    <a:pt x="472" y="328"/>
                  </a:lnTo>
                  <a:lnTo>
                    <a:pt x="487" y="258"/>
                  </a:lnTo>
                  <a:lnTo>
                    <a:pt x="487" y="253"/>
                  </a:lnTo>
                  <a:lnTo>
                    <a:pt x="487" y="248"/>
                  </a:lnTo>
                  <a:lnTo>
                    <a:pt x="487" y="238"/>
                  </a:lnTo>
                  <a:lnTo>
                    <a:pt x="487" y="232"/>
                  </a:lnTo>
                  <a:lnTo>
                    <a:pt x="487" y="227"/>
                  </a:lnTo>
                  <a:lnTo>
                    <a:pt x="471" y="156"/>
                  </a:lnTo>
                  <a:lnTo>
                    <a:pt x="437" y="95"/>
                  </a:lnTo>
                  <a:lnTo>
                    <a:pt x="388" y="47"/>
                  </a:lnTo>
                  <a:lnTo>
                    <a:pt x="326" y="14"/>
                  </a:lnTo>
                  <a:lnTo>
                    <a:pt x="255" y="0"/>
                  </a:lnTo>
                  <a:lnTo>
                    <a:pt x="251" y="0"/>
                  </a:lnTo>
                  <a:lnTo>
                    <a:pt x="248" y="0"/>
                  </a:lnTo>
                  <a:close/>
                </a:path>
              </a:pathLst>
            </a:custGeom>
            <a:solidFill>
              <a:srgbClr val="FDCD5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8" name="Freeform 107"/>
            <p:cNvSpPr>
              <a:spLocks/>
            </p:cNvSpPr>
            <p:nvPr/>
          </p:nvSpPr>
          <p:spPr bwMode="auto">
            <a:xfrm>
              <a:off x="678" y="1624"/>
              <a:ext cx="643" cy="643"/>
            </a:xfrm>
            <a:custGeom>
              <a:avLst/>
              <a:gdLst>
                <a:gd name="T0" fmla="+- 0 1000 679"/>
                <a:gd name="T1" fmla="*/ T0 w 643"/>
                <a:gd name="T2" fmla="+- 0 1624 1624"/>
                <a:gd name="T3" fmla="*/ 1624 h 643"/>
                <a:gd name="T4" fmla="+- 0 927 679"/>
                <a:gd name="T5" fmla="*/ T4 w 643"/>
                <a:gd name="T6" fmla="+- 0 1633 1624"/>
                <a:gd name="T7" fmla="*/ 1633 h 643"/>
                <a:gd name="T8" fmla="+- 0 859 679"/>
                <a:gd name="T9" fmla="*/ T8 w 643"/>
                <a:gd name="T10" fmla="+- 0 1657 1624"/>
                <a:gd name="T11" fmla="*/ 1657 h 643"/>
                <a:gd name="T12" fmla="+- 0 799 679"/>
                <a:gd name="T13" fmla="*/ T12 w 643"/>
                <a:gd name="T14" fmla="+- 0 1695 1624"/>
                <a:gd name="T15" fmla="*/ 1695 h 643"/>
                <a:gd name="T16" fmla="+- 0 750 679"/>
                <a:gd name="T17" fmla="*/ T16 w 643"/>
                <a:gd name="T18" fmla="+- 0 1745 1624"/>
                <a:gd name="T19" fmla="*/ 1745 h 643"/>
                <a:gd name="T20" fmla="+- 0 712 679"/>
                <a:gd name="T21" fmla="*/ T20 w 643"/>
                <a:gd name="T22" fmla="+- 0 1804 1624"/>
                <a:gd name="T23" fmla="*/ 1804 h 643"/>
                <a:gd name="T24" fmla="+- 0 687 679"/>
                <a:gd name="T25" fmla="*/ T24 w 643"/>
                <a:gd name="T26" fmla="+- 0 1872 1624"/>
                <a:gd name="T27" fmla="*/ 1872 h 643"/>
                <a:gd name="T28" fmla="+- 0 679 679"/>
                <a:gd name="T29" fmla="*/ T28 w 643"/>
                <a:gd name="T30" fmla="+- 0 1946 1624"/>
                <a:gd name="T31" fmla="*/ 1946 h 643"/>
                <a:gd name="T32" fmla="+- 0 687 679"/>
                <a:gd name="T33" fmla="*/ T32 w 643"/>
                <a:gd name="T34" fmla="+- 0 2019 1624"/>
                <a:gd name="T35" fmla="*/ 2019 h 643"/>
                <a:gd name="T36" fmla="+- 0 712 679"/>
                <a:gd name="T37" fmla="*/ T36 w 643"/>
                <a:gd name="T38" fmla="+- 0 2087 1624"/>
                <a:gd name="T39" fmla="*/ 2087 h 643"/>
                <a:gd name="T40" fmla="+- 0 750 679"/>
                <a:gd name="T41" fmla="*/ T40 w 643"/>
                <a:gd name="T42" fmla="+- 0 2147 1624"/>
                <a:gd name="T43" fmla="*/ 2147 h 643"/>
                <a:gd name="T44" fmla="+- 0 799 679"/>
                <a:gd name="T45" fmla="*/ T44 w 643"/>
                <a:gd name="T46" fmla="+- 0 2196 1624"/>
                <a:gd name="T47" fmla="*/ 2196 h 643"/>
                <a:gd name="T48" fmla="+- 0 859 679"/>
                <a:gd name="T49" fmla="*/ T48 w 643"/>
                <a:gd name="T50" fmla="+- 0 2234 1624"/>
                <a:gd name="T51" fmla="*/ 2234 h 643"/>
                <a:gd name="T52" fmla="+- 0 927 679"/>
                <a:gd name="T53" fmla="*/ T52 w 643"/>
                <a:gd name="T54" fmla="+- 0 2259 1624"/>
                <a:gd name="T55" fmla="*/ 2259 h 643"/>
                <a:gd name="T56" fmla="+- 0 1000 679"/>
                <a:gd name="T57" fmla="*/ T56 w 643"/>
                <a:gd name="T58" fmla="+- 0 2267 1624"/>
                <a:gd name="T59" fmla="*/ 2267 h 643"/>
                <a:gd name="T60" fmla="+- 0 1074 679"/>
                <a:gd name="T61" fmla="*/ T60 w 643"/>
                <a:gd name="T62" fmla="+- 0 2259 1624"/>
                <a:gd name="T63" fmla="*/ 2259 h 643"/>
                <a:gd name="T64" fmla="+- 0 1142 679"/>
                <a:gd name="T65" fmla="*/ T64 w 643"/>
                <a:gd name="T66" fmla="+- 0 2234 1624"/>
                <a:gd name="T67" fmla="*/ 2234 h 643"/>
                <a:gd name="T68" fmla="+- 0 1201 679"/>
                <a:gd name="T69" fmla="*/ T68 w 643"/>
                <a:gd name="T70" fmla="+- 0 2196 1624"/>
                <a:gd name="T71" fmla="*/ 2196 h 643"/>
                <a:gd name="T72" fmla="+- 0 1251 679"/>
                <a:gd name="T73" fmla="*/ T72 w 643"/>
                <a:gd name="T74" fmla="+- 0 2147 1624"/>
                <a:gd name="T75" fmla="*/ 2147 h 643"/>
                <a:gd name="T76" fmla="+- 0 1289 679"/>
                <a:gd name="T77" fmla="*/ T76 w 643"/>
                <a:gd name="T78" fmla="+- 0 2087 1624"/>
                <a:gd name="T79" fmla="*/ 2087 h 643"/>
                <a:gd name="T80" fmla="+- 0 1313 679"/>
                <a:gd name="T81" fmla="*/ T80 w 643"/>
                <a:gd name="T82" fmla="+- 0 2019 1624"/>
                <a:gd name="T83" fmla="*/ 2019 h 643"/>
                <a:gd name="T84" fmla="+- 0 1322 679"/>
                <a:gd name="T85" fmla="*/ T84 w 643"/>
                <a:gd name="T86" fmla="+- 0 1946 1624"/>
                <a:gd name="T87" fmla="*/ 1946 h 643"/>
                <a:gd name="T88" fmla="+- 0 1322 679"/>
                <a:gd name="T89" fmla="*/ T88 w 643"/>
                <a:gd name="T90" fmla="+- 0 1935 1624"/>
                <a:gd name="T91" fmla="*/ 1935 h 643"/>
                <a:gd name="T92" fmla="+- 0 1303 679"/>
                <a:gd name="T93" fmla="*/ T92 w 643"/>
                <a:gd name="T94" fmla="+- 0 1837 1624"/>
                <a:gd name="T95" fmla="*/ 1837 h 643"/>
                <a:gd name="T96" fmla="+- 0 1268 679"/>
                <a:gd name="T97" fmla="*/ T96 w 643"/>
                <a:gd name="T98" fmla="+- 0 1767 1624"/>
                <a:gd name="T99" fmla="*/ 1767 h 643"/>
                <a:gd name="T100" fmla="+- 0 1217 679"/>
                <a:gd name="T101" fmla="*/ T100 w 643"/>
                <a:gd name="T102" fmla="+- 0 1708 1624"/>
                <a:gd name="T103" fmla="*/ 1708 h 643"/>
                <a:gd name="T104" fmla="+- 0 1154 679"/>
                <a:gd name="T105" fmla="*/ T104 w 643"/>
                <a:gd name="T106" fmla="+- 0 1663 1624"/>
                <a:gd name="T107" fmla="*/ 1663 h 643"/>
                <a:gd name="T108" fmla="+- 0 1081 679"/>
                <a:gd name="T109" fmla="*/ T108 w 643"/>
                <a:gd name="T110" fmla="+- 0 1634 1624"/>
                <a:gd name="T111" fmla="*/ 1634 h 643"/>
                <a:gd name="T112" fmla="+- 0 1000 679"/>
                <a:gd name="T113" fmla="*/ T112 w 643"/>
                <a:gd name="T114" fmla="+- 0 1624 1624"/>
                <a:gd name="T115" fmla="*/ 1624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Lst>
              <a:rect l="0" t="0" r="r" b="b"/>
              <a:pathLst>
                <a:path w="643" h="643">
                  <a:moveTo>
                    <a:pt x="321" y="0"/>
                  </a:moveTo>
                  <a:lnTo>
                    <a:pt x="248" y="9"/>
                  </a:lnTo>
                  <a:lnTo>
                    <a:pt x="180" y="33"/>
                  </a:lnTo>
                  <a:lnTo>
                    <a:pt x="120" y="71"/>
                  </a:lnTo>
                  <a:lnTo>
                    <a:pt x="71" y="121"/>
                  </a:lnTo>
                  <a:lnTo>
                    <a:pt x="33" y="180"/>
                  </a:lnTo>
                  <a:lnTo>
                    <a:pt x="8" y="248"/>
                  </a:lnTo>
                  <a:lnTo>
                    <a:pt x="0" y="322"/>
                  </a:lnTo>
                  <a:lnTo>
                    <a:pt x="8" y="395"/>
                  </a:lnTo>
                  <a:lnTo>
                    <a:pt x="33" y="463"/>
                  </a:lnTo>
                  <a:lnTo>
                    <a:pt x="71" y="523"/>
                  </a:lnTo>
                  <a:lnTo>
                    <a:pt x="120" y="572"/>
                  </a:lnTo>
                  <a:lnTo>
                    <a:pt x="180" y="610"/>
                  </a:lnTo>
                  <a:lnTo>
                    <a:pt x="248" y="635"/>
                  </a:lnTo>
                  <a:lnTo>
                    <a:pt x="321" y="643"/>
                  </a:lnTo>
                  <a:lnTo>
                    <a:pt x="395" y="635"/>
                  </a:lnTo>
                  <a:lnTo>
                    <a:pt x="463" y="610"/>
                  </a:lnTo>
                  <a:lnTo>
                    <a:pt x="522" y="572"/>
                  </a:lnTo>
                  <a:lnTo>
                    <a:pt x="572" y="523"/>
                  </a:lnTo>
                  <a:lnTo>
                    <a:pt x="610" y="463"/>
                  </a:lnTo>
                  <a:lnTo>
                    <a:pt x="634" y="395"/>
                  </a:lnTo>
                  <a:lnTo>
                    <a:pt x="643" y="322"/>
                  </a:lnTo>
                  <a:lnTo>
                    <a:pt x="643" y="311"/>
                  </a:lnTo>
                  <a:lnTo>
                    <a:pt x="624" y="213"/>
                  </a:lnTo>
                  <a:lnTo>
                    <a:pt x="589" y="143"/>
                  </a:lnTo>
                  <a:lnTo>
                    <a:pt x="538" y="84"/>
                  </a:lnTo>
                  <a:lnTo>
                    <a:pt x="475" y="39"/>
                  </a:lnTo>
                  <a:lnTo>
                    <a:pt x="402" y="10"/>
                  </a:lnTo>
                  <a:lnTo>
                    <a:pt x="321"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9" name="Freeform 108"/>
            <p:cNvSpPr>
              <a:spLocks/>
            </p:cNvSpPr>
            <p:nvPr/>
          </p:nvSpPr>
          <p:spPr bwMode="auto">
            <a:xfrm>
              <a:off x="3300" y="1914"/>
              <a:ext cx="43" cy="31"/>
            </a:xfrm>
            <a:custGeom>
              <a:avLst/>
              <a:gdLst>
                <a:gd name="T0" fmla="+- 0 3343 3300"/>
                <a:gd name="T1" fmla="*/ T0 w 43"/>
                <a:gd name="T2" fmla="+- 0 1915 1915"/>
                <a:gd name="T3" fmla="*/ 1915 h 31"/>
                <a:gd name="T4" fmla="+- 0 3300 3300"/>
                <a:gd name="T5" fmla="*/ T4 w 43"/>
                <a:gd name="T6" fmla="+- 0 1915 1915"/>
                <a:gd name="T7" fmla="*/ 1915 h 31"/>
                <a:gd name="T8" fmla="+- 0 3301 3300"/>
                <a:gd name="T9" fmla="*/ T8 w 43"/>
                <a:gd name="T10" fmla="+- 0 1920 1915"/>
                <a:gd name="T11" fmla="*/ 1920 h 31"/>
                <a:gd name="T12" fmla="+- 0 3301 3300"/>
                <a:gd name="T13" fmla="*/ T12 w 43"/>
                <a:gd name="T14" fmla="+- 0 1938 1915"/>
                <a:gd name="T15" fmla="*/ 1938 h 31"/>
                <a:gd name="T16" fmla="+- 0 3300 3300"/>
                <a:gd name="T17" fmla="*/ T16 w 43"/>
                <a:gd name="T18" fmla="+- 0 1946 1915"/>
                <a:gd name="T19" fmla="*/ 1946 h 31"/>
                <a:gd name="T20" fmla="+- 0 3342 3300"/>
                <a:gd name="T21" fmla="*/ T20 w 43"/>
                <a:gd name="T22" fmla="+- 0 1946 1915"/>
                <a:gd name="T23" fmla="*/ 1946 h 31"/>
                <a:gd name="T24" fmla="+- 0 3342 3300"/>
                <a:gd name="T25" fmla="*/ T24 w 43"/>
                <a:gd name="T26" fmla="+- 0 1942 1915"/>
                <a:gd name="T27" fmla="*/ 1942 h 31"/>
                <a:gd name="T28" fmla="+- 0 3342 3300"/>
                <a:gd name="T29" fmla="*/ T28 w 43"/>
                <a:gd name="T30" fmla="+- 0 1938 1915"/>
                <a:gd name="T31" fmla="*/ 1938 h 31"/>
                <a:gd name="T32" fmla="+- 0 3342 3300"/>
                <a:gd name="T33" fmla="*/ T32 w 43"/>
                <a:gd name="T34" fmla="+- 0 1926 1915"/>
                <a:gd name="T35" fmla="*/ 1926 h 31"/>
                <a:gd name="T36" fmla="+- 0 3342 3300"/>
                <a:gd name="T37" fmla="*/ T36 w 43"/>
                <a:gd name="T38" fmla="+- 0 1921 1915"/>
                <a:gd name="T39" fmla="*/ 1921 h 31"/>
                <a:gd name="T40" fmla="+- 0 3343 3300"/>
                <a:gd name="T41" fmla="*/ T40 w 43"/>
                <a:gd name="T42" fmla="+- 0 1915 1915"/>
                <a:gd name="T43" fmla="*/ 1915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43" h="31">
                  <a:moveTo>
                    <a:pt x="43" y="0"/>
                  </a:moveTo>
                  <a:lnTo>
                    <a:pt x="0" y="0"/>
                  </a:lnTo>
                  <a:lnTo>
                    <a:pt x="1" y="5"/>
                  </a:lnTo>
                  <a:lnTo>
                    <a:pt x="1" y="23"/>
                  </a:lnTo>
                  <a:lnTo>
                    <a:pt x="0" y="31"/>
                  </a:lnTo>
                  <a:lnTo>
                    <a:pt x="42" y="31"/>
                  </a:lnTo>
                  <a:lnTo>
                    <a:pt x="42" y="27"/>
                  </a:lnTo>
                  <a:lnTo>
                    <a:pt x="42" y="23"/>
                  </a:lnTo>
                  <a:lnTo>
                    <a:pt x="42" y="11"/>
                  </a:lnTo>
                  <a:lnTo>
                    <a:pt x="42" y="6"/>
                  </a:lnTo>
                  <a:lnTo>
                    <a:pt x="43"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10" name="Picture 109"/>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43" y="1752"/>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 name="Freeform 110"/>
            <p:cNvSpPr>
              <a:spLocks/>
            </p:cNvSpPr>
            <p:nvPr/>
          </p:nvSpPr>
          <p:spPr bwMode="auto">
            <a:xfrm>
              <a:off x="2862" y="1227"/>
              <a:ext cx="22" cy="31"/>
            </a:xfrm>
            <a:custGeom>
              <a:avLst/>
              <a:gdLst>
                <a:gd name="T0" fmla="+- 0 2885 2863"/>
                <a:gd name="T1" fmla="*/ T0 w 22"/>
                <a:gd name="T2" fmla="+- 0 1228 1228"/>
                <a:gd name="T3" fmla="*/ 1228 h 31"/>
                <a:gd name="T4" fmla="+- 0 2863 2863"/>
                <a:gd name="T5" fmla="*/ T4 w 22"/>
                <a:gd name="T6" fmla="+- 0 1228 1228"/>
                <a:gd name="T7" fmla="*/ 1228 h 31"/>
                <a:gd name="T8" fmla="+- 0 2863 2863"/>
                <a:gd name="T9" fmla="*/ T8 w 22"/>
                <a:gd name="T10" fmla="+- 0 1235 1228"/>
                <a:gd name="T11" fmla="*/ 1235 h 31"/>
                <a:gd name="T12" fmla="+- 0 2864 2863"/>
                <a:gd name="T13" fmla="*/ T12 w 22"/>
                <a:gd name="T14" fmla="+- 0 1239 1228"/>
                <a:gd name="T15" fmla="*/ 1239 h 31"/>
                <a:gd name="T16" fmla="+- 0 2864 2863"/>
                <a:gd name="T17" fmla="*/ T16 w 22"/>
                <a:gd name="T18" fmla="+- 0 1254 1228"/>
                <a:gd name="T19" fmla="*/ 1254 h 31"/>
                <a:gd name="T20" fmla="+- 0 2864 2863"/>
                <a:gd name="T21" fmla="*/ T20 w 22"/>
                <a:gd name="T22" fmla="+- 0 1255 1228"/>
                <a:gd name="T23" fmla="*/ 1255 h 31"/>
                <a:gd name="T24" fmla="+- 0 2864 2863"/>
                <a:gd name="T25" fmla="*/ T24 w 22"/>
                <a:gd name="T26" fmla="+- 0 1259 1228"/>
                <a:gd name="T27" fmla="*/ 1259 h 31"/>
                <a:gd name="T28" fmla="+- 0 2885 2863"/>
                <a:gd name="T29" fmla="*/ T28 w 22"/>
                <a:gd name="T30" fmla="+- 0 1259 1228"/>
                <a:gd name="T31" fmla="*/ 1259 h 31"/>
                <a:gd name="T32" fmla="+- 0 2884 2863"/>
                <a:gd name="T33" fmla="*/ T32 w 22"/>
                <a:gd name="T34" fmla="+- 0 1254 1228"/>
                <a:gd name="T35" fmla="*/ 1254 h 31"/>
                <a:gd name="T36" fmla="+- 0 2884 2863"/>
                <a:gd name="T37" fmla="*/ T36 w 22"/>
                <a:gd name="T38" fmla="+- 0 1249 1228"/>
                <a:gd name="T39" fmla="*/ 1249 h 31"/>
                <a:gd name="T40" fmla="+- 0 2884 2863"/>
                <a:gd name="T41" fmla="*/ T40 w 22"/>
                <a:gd name="T42" fmla="+- 0 1239 1228"/>
                <a:gd name="T43" fmla="*/ 1239 h 31"/>
                <a:gd name="T44" fmla="+- 0 2884 2863"/>
                <a:gd name="T45" fmla="*/ T44 w 22"/>
                <a:gd name="T46" fmla="+- 0 1233 1228"/>
                <a:gd name="T47" fmla="*/ 1233 h 31"/>
                <a:gd name="T48" fmla="+- 0 2885 2863"/>
                <a:gd name="T49" fmla="*/ T48 w 22"/>
                <a:gd name="T50" fmla="+- 0 1228 1228"/>
                <a:gd name="T51" fmla="*/ 1228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22" h="31">
                  <a:moveTo>
                    <a:pt x="22" y="0"/>
                  </a:moveTo>
                  <a:lnTo>
                    <a:pt x="0" y="0"/>
                  </a:lnTo>
                  <a:lnTo>
                    <a:pt x="0" y="7"/>
                  </a:lnTo>
                  <a:lnTo>
                    <a:pt x="1" y="11"/>
                  </a:lnTo>
                  <a:lnTo>
                    <a:pt x="1" y="26"/>
                  </a:lnTo>
                  <a:lnTo>
                    <a:pt x="1" y="27"/>
                  </a:lnTo>
                  <a:lnTo>
                    <a:pt x="1" y="31"/>
                  </a:lnTo>
                  <a:lnTo>
                    <a:pt x="22" y="31"/>
                  </a:lnTo>
                  <a:lnTo>
                    <a:pt x="21" y="26"/>
                  </a:lnTo>
                  <a:lnTo>
                    <a:pt x="21" y="21"/>
                  </a:lnTo>
                  <a:lnTo>
                    <a:pt x="21" y="11"/>
                  </a:lnTo>
                  <a:lnTo>
                    <a:pt x="21" y="5"/>
                  </a:lnTo>
                  <a:lnTo>
                    <a:pt x="22"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2" name="Freeform 111"/>
            <p:cNvSpPr>
              <a:spLocks/>
            </p:cNvSpPr>
            <p:nvPr/>
          </p:nvSpPr>
          <p:spPr bwMode="auto">
            <a:xfrm>
              <a:off x="2883" y="1000"/>
              <a:ext cx="488" cy="487"/>
            </a:xfrm>
            <a:custGeom>
              <a:avLst/>
              <a:gdLst>
                <a:gd name="T0" fmla="+- 0 3127 2884"/>
                <a:gd name="T1" fmla="*/ T0 w 488"/>
                <a:gd name="T2" fmla="+- 0 1001 1001"/>
                <a:gd name="T3" fmla="*/ 1001 h 487"/>
                <a:gd name="T4" fmla="+- 0 3053 2884"/>
                <a:gd name="T5" fmla="*/ T4 w 488"/>
                <a:gd name="T6" fmla="+- 0 1012 1001"/>
                <a:gd name="T7" fmla="*/ 1012 h 487"/>
                <a:gd name="T8" fmla="+- 0 2989 2884"/>
                <a:gd name="T9" fmla="*/ T8 w 488"/>
                <a:gd name="T10" fmla="+- 0 1044 1001"/>
                <a:gd name="T11" fmla="*/ 1044 h 487"/>
                <a:gd name="T12" fmla="+- 0 2937 2884"/>
                <a:gd name="T13" fmla="*/ T12 w 488"/>
                <a:gd name="T14" fmla="+- 0 1093 1001"/>
                <a:gd name="T15" fmla="*/ 1093 h 487"/>
                <a:gd name="T16" fmla="+- 0 2901 2884"/>
                <a:gd name="T17" fmla="*/ T16 w 488"/>
                <a:gd name="T18" fmla="+- 0 1155 1001"/>
                <a:gd name="T19" fmla="*/ 1155 h 487"/>
                <a:gd name="T20" fmla="+- 0 2885 2884"/>
                <a:gd name="T21" fmla="*/ T20 w 488"/>
                <a:gd name="T22" fmla="+- 0 1228 1001"/>
                <a:gd name="T23" fmla="*/ 1228 h 487"/>
                <a:gd name="T24" fmla="+- 0 2884 2884"/>
                <a:gd name="T25" fmla="*/ T24 w 488"/>
                <a:gd name="T26" fmla="+- 0 1233 1001"/>
                <a:gd name="T27" fmla="*/ 1233 h 487"/>
                <a:gd name="T28" fmla="+- 0 2884 2884"/>
                <a:gd name="T29" fmla="*/ T28 w 488"/>
                <a:gd name="T30" fmla="+- 0 1239 1001"/>
                <a:gd name="T31" fmla="*/ 1239 h 487"/>
                <a:gd name="T32" fmla="+- 0 2884 2884"/>
                <a:gd name="T33" fmla="*/ T32 w 488"/>
                <a:gd name="T34" fmla="+- 0 1249 1001"/>
                <a:gd name="T35" fmla="*/ 1249 h 487"/>
                <a:gd name="T36" fmla="+- 0 2884 2884"/>
                <a:gd name="T37" fmla="*/ T36 w 488"/>
                <a:gd name="T38" fmla="+- 0 1254 1001"/>
                <a:gd name="T39" fmla="*/ 1254 h 487"/>
                <a:gd name="T40" fmla="+- 0 2885 2884"/>
                <a:gd name="T41" fmla="*/ T40 w 488"/>
                <a:gd name="T42" fmla="+- 0 1259 1001"/>
                <a:gd name="T43" fmla="*/ 1259 h 487"/>
                <a:gd name="T44" fmla="+- 0 2900 2884"/>
                <a:gd name="T45" fmla="*/ T44 w 488"/>
                <a:gd name="T46" fmla="+- 0 1331 1001"/>
                <a:gd name="T47" fmla="*/ 1331 h 487"/>
                <a:gd name="T48" fmla="+- 0 2936 2884"/>
                <a:gd name="T49" fmla="*/ T48 w 488"/>
                <a:gd name="T50" fmla="+- 0 1394 1001"/>
                <a:gd name="T51" fmla="*/ 1394 h 487"/>
                <a:gd name="T52" fmla="+- 0 2988 2884"/>
                <a:gd name="T53" fmla="*/ T52 w 488"/>
                <a:gd name="T54" fmla="+- 0 1444 1001"/>
                <a:gd name="T55" fmla="*/ 1444 h 487"/>
                <a:gd name="T56" fmla="+- 0 3053 2884"/>
                <a:gd name="T57" fmla="*/ T56 w 488"/>
                <a:gd name="T58" fmla="+- 0 1476 1001"/>
                <a:gd name="T59" fmla="*/ 1476 h 487"/>
                <a:gd name="T60" fmla="+- 0 3127 2884"/>
                <a:gd name="T61" fmla="*/ T60 w 488"/>
                <a:gd name="T62" fmla="+- 0 1488 1001"/>
                <a:gd name="T63" fmla="*/ 1488 h 487"/>
                <a:gd name="T64" fmla="+- 0 3202 2884"/>
                <a:gd name="T65" fmla="*/ T64 w 488"/>
                <a:gd name="T66" fmla="+- 0 1476 1001"/>
                <a:gd name="T67" fmla="*/ 1476 h 487"/>
                <a:gd name="T68" fmla="+- 0 3267 2884"/>
                <a:gd name="T69" fmla="*/ T68 w 488"/>
                <a:gd name="T70" fmla="+- 0 1444 1001"/>
                <a:gd name="T71" fmla="*/ 1444 h 487"/>
                <a:gd name="T72" fmla="+- 0 3319 2884"/>
                <a:gd name="T73" fmla="*/ T72 w 488"/>
                <a:gd name="T74" fmla="+- 0 1394 1001"/>
                <a:gd name="T75" fmla="*/ 1394 h 487"/>
                <a:gd name="T76" fmla="+- 0 3354 2884"/>
                <a:gd name="T77" fmla="*/ T76 w 488"/>
                <a:gd name="T78" fmla="+- 0 1331 1001"/>
                <a:gd name="T79" fmla="*/ 1331 h 487"/>
                <a:gd name="T80" fmla="+- 0 3370 2884"/>
                <a:gd name="T81" fmla="*/ T80 w 488"/>
                <a:gd name="T82" fmla="+- 0 1259 1001"/>
                <a:gd name="T83" fmla="*/ 1259 h 487"/>
                <a:gd name="T84" fmla="+- 0 3370 2884"/>
                <a:gd name="T85" fmla="*/ T84 w 488"/>
                <a:gd name="T86" fmla="+- 0 1254 1001"/>
                <a:gd name="T87" fmla="*/ 1254 h 487"/>
                <a:gd name="T88" fmla="+- 0 3371 2884"/>
                <a:gd name="T89" fmla="*/ T88 w 488"/>
                <a:gd name="T90" fmla="+- 0 1249 1001"/>
                <a:gd name="T91" fmla="*/ 1249 h 487"/>
                <a:gd name="T92" fmla="+- 0 3371 2884"/>
                <a:gd name="T93" fmla="*/ T92 w 488"/>
                <a:gd name="T94" fmla="+- 0 1239 1001"/>
                <a:gd name="T95" fmla="*/ 1239 h 487"/>
                <a:gd name="T96" fmla="+- 0 3370 2884"/>
                <a:gd name="T97" fmla="*/ T96 w 488"/>
                <a:gd name="T98" fmla="+- 0 1233 1001"/>
                <a:gd name="T99" fmla="*/ 1233 h 487"/>
                <a:gd name="T100" fmla="+- 0 3370 2884"/>
                <a:gd name="T101" fmla="*/ T100 w 488"/>
                <a:gd name="T102" fmla="+- 0 1228 1001"/>
                <a:gd name="T103" fmla="*/ 1228 h 487"/>
                <a:gd name="T104" fmla="+- 0 3354 2884"/>
                <a:gd name="T105" fmla="*/ T104 w 488"/>
                <a:gd name="T106" fmla="+- 0 1155 1001"/>
                <a:gd name="T107" fmla="*/ 1155 h 487"/>
                <a:gd name="T108" fmla="+- 0 3318 2884"/>
                <a:gd name="T109" fmla="*/ T108 w 488"/>
                <a:gd name="T110" fmla="+- 0 1093 1001"/>
                <a:gd name="T111" fmla="*/ 1093 h 487"/>
                <a:gd name="T112" fmla="+- 0 3266 2884"/>
                <a:gd name="T113" fmla="*/ T112 w 488"/>
                <a:gd name="T114" fmla="+- 0 1044 1001"/>
                <a:gd name="T115" fmla="*/ 1044 h 487"/>
                <a:gd name="T116" fmla="+- 0 3201 2884"/>
                <a:gd name="T117" fmla="*/ T116 w 488"/>
                <a:gd name="T118" fmla="+- 0 1012 1001"/>
                <a:gd name="T119" fmla="*/ 1012 h 487"/>
                <a:gd name="T120" fmla="+- 0 3127 2884"/>
                <a:gd name="T121" fmla="*/ T120 w 488"/>
                <a:gd name="T122" fmla="+- 0 1001 1001"/>
                <a:gd name="T123" fmla="*/ 1001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8" h="487">
                  <a:moveTo>
                    <a:pt x="243" y="0"/>
                  </a:moveTo>
                  <a:lnTo>
                    <a:pt x="169" y="11"/>
                  </a:lnTo>
                  <a:lnTo>
                    <a:pt x="105" y="43"/>
                  </a:lnTo>
                  <a:lnTo>
                    <a:pt x="53" y="92"/>
                  </a:lnTo>
                  <a:lnTo>
                    <a:pt x="17" y="154"/>
                  </a:lnTo>
                  <a:lnTo>
                    <a:pt x="1" y="227"/>
                  </a:lnTo>
                  <a:lnTo>
                    <a:pt x="0" y="232"/>
                  </a:lnTo>
                  <a:lnTo>
                    <a:pt x="0" y="238"/>
                  </a:lnTo>
                  <a:lnTo>
                    <a:pt x="0" y="248"/>
                  </a:lnTo>
                  <a:lnTo>
                    <a:pt x="0" y="253"/>
                  </a:lnTo>
                  <a:lnTo>
                    <a:pt x="1" y="258"/>
                  </a:lnTo>
                  <a:lnTo>
                    <a:pt x="16" y="330"/>
                  </a:lnTo>
                  <a:lnTo>
                    <a:pt x="52" y="393"/>
                  </a:lnTo>
                  <a:lnTo>
                    <a:pt x="104" y="443"/>
                  </a:lnTo>
                  <a:lnTo>
                    <a:pt x="169" y="475"/>
                  </a:lnTo>
                  <a:lnTo>
                    <a:pt x="243" y="487"/>
                  </a:lnTo>
                  <a:lnTo>
                    <a:pt x="318" y="475"/>
                  </a:lnTo>
                  <a:lnTo>
                    <a:pt x="383" y="443"/>
                  </a:lnTo>
                  <a:lnTo>
                    <a:pt x="435" y="393"/>
                  </a:lnTo>
                  <a:lnTo>
                    <a:pt x="470" y="330"/>
                  </a:lnTo>
                  <a:lnTo>
                    <a:pt x="486" y="258"/>
                  </a:lnTo>
                  <a:lnTo>
                    <a:pt x="486" y="253"/>
                  </a:lnTo>
                  <a:lnTo>
                    <a:pt x="487" y="248"/>
                  </a:lnTo>
                  <a:lnTo>
                    <a:pt x="487" y="238"/>
                  </a:lnTo>
                  <a:lnTo>
                    <a:pt x="486" y="232"/>
                  </a:lnTo>
                  <a:lnTo>
                    <a:pt x="486" y="227"/>
                  </a:lnTo>
                  <a:lnTo>
                    <a:pt x="470" y="154"/>
                  </a:lnTo>
                  <a:lnTo>
                    <a:pt x="434" y="92"/>
                  </a:lnTo>
                  <a:lnTo>
                    <a:pt x="382" y="43"/>
                  </a:lnTo>
                  <a:lnTo>
                    <a:pt x="317" y="11"/>
                  </a:lnTo>
                  <a:lnTo>
                    <a:pt x="243"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cxnSp>
          <p:nvCxnSpPr>
            <p:cNvPr id="113" name="Line 348"/>
            <p:cNvCxnSpPr>
              <a:cxnSpLocks noChangeShapeType="1"/>
            </p:cNvCxnSpPr>
            <p:nvPr/>
          </p:nvCxnSpPr>
          <p:spPr bwMode="auto">
            <a:xfrm>
              <a:off x="2230" y="1257"/>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4" name="Line 349"/>
            <p:cNvCxnSpPr>
              <a:cxnSpLocks noChangeShapeType="1"/>
            </p:cNvCxnSpPr>
            <p:nvPr/>
          </p:nvCxnSpPr>
          <p:spPr bwMode="auto">
            <a:xfrm>
              <a:off x="2230" y="1254"/>
              <a:ext cx="277"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5" name="Line 350"/>
            <p:cNvCxnSpPr>
              <a:cxnSpLocks noChangeShapeType="1"/>
            </p:cNvCxnSpPr>
            <p:nvPr/>
          </p:nvCxnSpPr>
          <p:spPr bwMode="auto">
            <a:xfrm>
              <a:off x="2230" y="125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6" name="Line 351"/>
            <p:cNvCxnSpPr>
              <a:cxnSpLocks noChangeShapeType="1"/>
            </p:cNvCxnSpPr>
            <p:nvPr/>
          </p:nvCxnSpPr>
          <p:spPr bwMode="auto">
            <a:xfrm>
              <a:off x="2230" y="1246"/>
              <a:ext cx="27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7" name="Line 352"/>
            <p:cNvCxnSpPr>
              <a:cxnSpLocks noChangeShapeType="1"/>
            </p:cNvCxnSpPr>
            <p:nvPr/>
          </p:nvCxnSpPr>
          <p:spPr bwMode="auto">
            <a:xfrm>
              <a:off x="2230" y="124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8" name="Line 353"/>
            <p:cNvCxnSpPr>
              <a:cxnSpLocks noChangeShapeType="1"/>
            </p:cNvCxnSpPr>
            <p:nvPr/>
          </p:nvCxnSpPr>
          <p:spPr bwMode="auto">
            <a:xfrm>
              <a:off x="2229" y="1237"/>
              <a:ext cx="27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9" name="Line 354"/>
            <p:cNvCxnSpPr>
              <a:cxnSpLocks noChangeShapeType="1"/>
            </p:cNvCxnSpPr>
            <p:nvPr/>
          </p:nvCxnSpPr>
          <p:spPr bwMode="auto">
            <a:xfrm>
              <a:off x="2228" y="1232"/>
              <a:ext cx="28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0" name="Line 355"/>
            <p:cNvCxnSpPr>
              <a:cxnSpLocks noChangeShapeType="1"/>
            </p:cNvCxnSpPr>
            <p:nvPr/>
          </p:nvCxnSpPr>
          <p:spPr bwMode="auto">
            <a:xfrm>
              <a:off x="2225" y="1199"/>
              <a:ext cx="0" cy="120"/>
            </a:xfrm>
            <a:prstGeom prst="line">
              <a:avLst/>
            </a:prstGeom>
            <a:noFill/>
            <a:ln w="6693">
              <a:solidFill>
                <a:srgbClr val="599B4E"/>
              </a:solidFill>
              <a:prstDash val="solid"/>
              <a:round/>
              <a:headEnd/>
              <a:tailEnd/>
            </a:ln>
            <a:extLst>
              <a:ext uri="{909E8E84-426E-40DD-AFC4-6F175D3DCCD1}">
                <a14:hiddenFill xmlns:a14="http://schemas.microsoft.com/office/drawing/2010/main">
                  <a:noFill/>
                </a14:hiddenFill>
              </a:ext>
            </a:extLst>
          </p:spPr>
        </p:cxnSp>
        <p:cxnSp>
          <p:nvCxnSpPr>
            <p:cNvPr id="121" name="Line 356"/>
            <p:cNvCxnSpPr>
              <a:cxnSpLocks noChangeShapeType="1"/>
            </p:cNvCxnSpPr>
            <p:nvPr/>
          </p:nvCxnSpPr>
          <p:spPr bwMode="auto">
            <a:xfrm>
              <a:off x="1109" y="1243"/>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22" name="Picture 12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68" y="1136"/>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3" name="Line 358"/>
            <p:cNvCxnSpPr>
              <a:cxnSpLocks noChangeShapeType="1"/>
            </p:cNvCxnSpPr>
            <p:nvPr/>
          </p:nvCxnSpPr>
          <p:spPr bwMode="auto">
            <a:xfrm>
              <a:off x="2000" y="519"/>
              <a:ext cx="0" cy="31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4" name="Line 359"/>
            <p:cNvCxnSpPr>
              <a:cxnSpLocks noChangeShapeType="1"/>
            </p:cNvCxnSpPr>
            <p:nvPr/>
          </p:nvCxnSpPr>
          <p:spPr bwMode="auto">
            <a:xfrm>
              <a:off x="2003" y="518"/>
              <a:ext cx="12"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5" name="Line 360"/>
            <p:cNvCxnSpPr>
              <a:cxnSpLocks noChangeShapeType="1"/>
            </p:cNvCxnSpPr>
            <p:nvPr/>
          </p:nvCxnSpPr>
          <p:spPr bwMode="auto">
            <a:xfrm>
              <a:off x="2007" y="1016"/>
              <a:ext cx="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6" name="Line 361"/>
            <p:cNvCxnSpPr>
              <a:cxnSpLocks noChangeShapeType="1"/>
            </p:cNvCxnSpPr>
            <p:nvPr/>
          </p:nvCxnSpPr>
          <p:spPr bwMode="auto">
            <a:xfrm>
              <a:off x="2000" y="863"/>
              <a:ext cx="0" cy="15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sp>
          <p:nvSpPr>
            <p:cNvPr id="127" name="Freeform 126"/>
            <p:cNvSpPr>
              <a:spLocks/>
            </p:cNvSpPr>
            <p:nvPr/>
          </p:nvSpPr>
          <p:spPr bwMode="auto">
            <a:xfrm>
              <a:off x="1740" y="1015"/>
              <a:ext cx="487" cy="487"/>
            </a:xfrm>
            <a:custGeom>
              <a:avLst/>
              <a:gdLst>
                <a:gd name="T0" fmla="+- 0 1995 1741"/>
                <a:gd name="T1" fmla="*/ T0 w 487"/>
                <a:gd name="T2" fmla="+- 0 1015 1015"/>
                <a:gd name="T3" fmla="*/ 1015 h 487"/>
                <a:gd name="T4" fmla="+- 0 1984 1741"/>
                <a:gd name="T5" fmla="*/ T4 w 487"/>
                <a:gd name="T6" fmla="+- 0 1015 1015"/>
                <a:gd name="T7" fmla="*/ 1015 h 487"/>
                <a:gd name="T8" fmla="+- 0 1913 1741"/>
                <a:gd name="T9" fmla="*/ T8 w 487"/>
                <a:gd name="T10" fmla="+- 0 1026 1015"/>
                <a:gd name="T11" fmla="*/ 1026 h 487"/>
                <a:gd name="T12" fmla="+- 0 1850 1741"/>
                <a:gd name="T13" fmla="*/ T12 w 487"/>
                <a:gd name="T14" fmla="+- 0 1055 1015"/>
                <a:gd name="T15" fmla="*/ 1055 h 487"/>
                <a:gd name="T16" fmla="+- 0 1799 1741"/>
                <a:gd name="T17" fmla="*/ T16 w 487"/>
                <a:gd name="T18" fmla="+- 0 1101 1015"/>
                <a:gd name="T19" fmla="*/ 1101 h 487"/>
                <a:gd name="T20" fmla="+- 0 1762 1741"/>
                <a:gd name="T21" fmla="*/ T20 w 487"/>
                <a:gd name="T22" fmla="+- 0 1159 1015"/>
                <a:gd name="T23" fmla="*/ 1159 h 487"/>
                <a:gd name="T24" fmla="+- 0 1743 1741"/>
                <a:gd name="T25" fmla="*/ T24 w 487"/>
                <a:gd name="T26" fmla="+- 0 1228 1015"/>
                <a:gd name="T27" fmla="*/ 1228 h 487"/>
                <a:gd name="T28" fmla="+- 0 1741 1741"/>
                <a:gd name="T29" fmla="*/ T28 w 487"/>
                <a:gd name="T30" fmla="+- 0 1248 1015"/>
                <a:gd name="T31" fmla="*/ 1248 h 487"/>
                <a:gd name="T32" fmla="+- 0 1741 1741"/>
                <a:gd name="T33" fmla="*/ T32 w 487"/>
                <a:gd name="T34" fmla="+- 0 1259 1015"/>
                <a:gd name="T35" fmla="*/ 1259 h 487"/>
                <a:gd name="T36" fmla="+- 0 1753 1741"/>
                <a:gd name="T37" fmla="*/ T36 w 487"/>
                <a:gd name="T38" fmla="+- 0 1336 1015"/>
                <a:gd name="T39" fmla="*/ 1336 h 487"/>
                <a:gd name="T40" fmla="+- 0 1788 1741"/>
                <a:gd name="T41" fmla="*/ T40 w 487"/>
                <a:gd name="T42" fmla="+- 0 1402 1015"/>
                <a:gd name="T43" fmla="*/ 1402 h 487"/>
                <a:gd name="T44" fmla="+- 0 1840 1741"/>
                <a:gd name="T45" fmla="*/ T44 w 487"/>
                <a:gd name="T46" fmla="+- 0 1455 1015"/>
                <a:gd name="T47" fmla="*/ 1455 h 487"/>
                <a:gd name="T48" fmla="+- 0 1907 1741"/>
                <a:gd name="T49" fmla="*/ T48 w 487"/>
                <a:gd name="T50" fmla="+- 0 1490 1015"/>
                <a:gd name="T51" fmla="*/ 1490 h 487"/>
                <a:gd name="T52" fmla="+- 0 1984 1741"/>
                <a:gd name="T53" fmla="*/ T52 w 487"/>
                <a:gd name="T54" fmla="+- 0 1502 1015"/>
                <a:gd name="T55" fmla="*/ 1502 h 487"/>
                <a:gd name="T56" fmla="+- 0 1995 1741"/>
                <a:gd name="T57" fmla="*/ T56 w 487"/>
                <a:gd name="T58" fmla="+- 0 1502 1015"/>
                <a:gd name="T59" fmla="*/ 1502 h 487"/>
                <a:gd name="T60" fmla="+- 0 2086 1741"/>
                <a:gd name="T61" fmla="*/ T60 w 487"/>
                <a:gd name="T62" fmla="+- 0 1480 1015"/>
                <a:gd name="T63" fmla="*/ 1480 h 487"/>
                <a:gd name="T64" fmla="+- 0 2146 1741"/>
                <a:gd name="T65" fmla="*/ T64 w 487"/>
                <a:gd name="T66" fmla="+- 0 1440 1015"/>
                <a:gd name="T67" fmla="*/ 1440 h 487"/>
                <a:gd name="T68" fmla="+- 0 2192 1741"/>
                <a:gd name="T69" fmla="*/ T68 w 487"/>
                <a:gd name="T70" fmla="+- 0 1385 1015"/>
                <a:gd name="T71" fmla="*/ 1385 h 487"/>
                <a:gd name="T72" fmla="+- 0 2220 1741"/>
                <a:gd name="T73" fmla="*/ T72 w 487"/>
                <a:gd name="T74" fmla="+- 0 1319 1015"/>
                <a:gd name="T75" fmla="*/ 1319 h 487"/>
                <a:gd name="T76" fmla="+- 0 2228 1741"/>
                <a:gd name="T77" fmla="*/ T76 w 487"/>
                <a:gd name="T78" fmla="+- 0 1259 1015"/>
                <a:gd name="T79" fmla="*/ 1259 h 487"/>
                <a:gd name="T80" fmla="+- 0 2227 1741"/>
                <a:gd name="T81" fmla="*/ T80 w 487"/>
                <a:gd name="T82" fmla="+- 0 1243 1015"/>
                <a:gd name="T83" fmla="*/ 1243 h 487"/>
                <a:gd name="T84" fmla="+- 0 2192 1741"/>
                <a:gd name="T85" fmla="*/ T84 w 487"/>
                <a:gd name="T86" fmla="+- 0 1132 1015"/>
                <a:gd name="T87" fmla="*/ 1132 h 487"/>
                <a:gd name="T88" fmla="+- 0 2146 1741"/>
                <a:gd name="T89" fmla="*/ T88 w 487"/>
                <a:gd name="T90" fmla="+- 0 1077 1015"/>
                <a:gd name="T91" fmla="*/ 1077 h 487"/>
                <a:gd name="T92" fmla="+- 0 2086 1741"/>
                <a:gd name="T93" fmla="*/ T92 w 487"/>
                <a:gd name="T94" fmla="+- 0 1037 1015"/>
                <a:gd name="T95" fmla="*/ 1037 h 487"/>
                <a:gd name="T96" fmla="+- 0 2015 1741"/>
                <a:gd name="T97" fmla="*/ T96 w 487"/>
                <a:gd name="T98" fmla="+- 0 1017 1015"/>
                <a:gd name="T99" fmla="*/ 1017 h 487"/>
                <a:gd name="T100" fmla="+- 0 1995 1741"/>
                <a:gd name="T101" fmla="*/ T100 w 487"/>
                <a:gd name="T102" fmla="+- 0 1015 1015"/>
                <a:gd name="T103" fmla="*/ 1015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Lst>
              <a:rect l="0" t="0" r="r" b="b"/>
              <a:pathLst>
                <a:path w="487" h="487">
                  <a:moveTo>
                    <a:pt x="254" y="0"/>
                  </a:moveTo>
                  <a:lnTo>
                    <a:pt x="243" y="0"/>
                  </a:lnTo>
                  <a:lnTo>
                    <a:pt x="172" y="11"/>
                  </a:lnTo>
                  <a:lnTo>
                    <a:pt x="109" y="40"/>
                  </a:lnTo>
                  <a:lnTo>
                    <a:pt x="58" y="86"/>
                  </a:lnTo>
                  <a:lnTo>
                    <a:pt x="21" y="144"/>
                  </a:lnTo>
                  <a:lnTo>
                    <a:pt x="2" y="213"/>
                  </a:lnTo>
                  <a:lnTo>
                    <a:pt x="0" y="233"/>
                  </a:lnTo>
                  <a:lnTo>
                    <a:pt x="0" y="244"/>
                  </a:lnTo>
                  <a:lnTo>
                    <a:pt x="12" y="321"/>
                  </a:lnTo>
                  <a:lnTo>
                    <a:pt x="47" y="387"/>
                  </a:lnTo>
                  <a:lnTo>
                    <a:pt x="99" y="440"/>
                  </a:lnTo>
                  <a:lnTo>
                    <a:pt x="166" y="475"/>
                  </a:lnTo>
                  <a:lnTo>
                    <a:pt x="243" y="487"/>
                  </a:lnTo>
                  <a:lnTo>
                    <a:pt x="254" y="487"/>
                  </a:lnTo>
                  <a:lnTo>
                    <a:pt x="345" y="465"/>
                  </a:lnTo>
                  <a:lnTo>
                    <a:pt x="405" y="425"/>
                  </a:lnTo>
                  <a:lnTo>
                    <a:pt x="451" y="370"/>
                  </a:lnTo>
                  <a:lnTo>
                    <a:pt x="479" y="304"/>
                  </a:lnTo>
                  <a:lnTo>
                    <a:pt x="487" y="244"/>
                  </a:lnTo>
                  <a:lnTo>
                    <a:pt x="486" y="228"/>
                  </a:lnTo>
                  <a:lnTo>
                    <a:pt x="451" y="117"/>
                  </a:lnTo>
                  <a:lnTo>
                    <a:pt x="405" y="62"/>
                  </a:lnTo>
                  <a:lnTo>
                    <a:pt x="345" y="22"/>
                  </a:lnTo>
                  <a:lnTo>
                    <a:pt x="274" y="2"/>
                  </a:lnTo>
                  <a:lnTo>
                    <a:pt x="254"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8" name="Freeform 127"/>
            <p:cNvSpPr>
              <a:spLocks/>
            </p:cNvSpPr>
            <p:nvPr/>
          </p:nvSpPr>
          <p:spPr bwMode="auto">
            <a:xfrm>
              <a:off x="2301" y="144"/>
              <a:ext cx="257" cy="31"/>
            </a:xfrm>
            <a:custGeom>
              <a:avLst/>
              <a:gdLst>
                <a:gd name="T0" fmla="+- 0 2557 2301"/>
                <a:gd name="T1" fmla="*/ T0 w 257"/>
                <a:gd name="T2" fmla="+- 0 144 144"/>
                <a:gd name="T3" fmla="*/ 144 h 31"/>
                <a:gd name="T4" fmla="+- 0 2301 2301"/>
                <a:gd name="T5" fmla="*/ T4 w 257"/>
                <a:gd name="T6" fmla="+- 0 144 144"/>
                <a:gd name="T7" fmla="*/ 144 h 31"/>
                <a:gd name="T8" fmla="+- 0 2303 2301"/>
                <a:gd name="T9" fmla="*/ T8 w 257"/>
                <a:gd name="T10" fmla="+- 0 155 144"/>
                <a:gd name="T11" fmla="*/ 155 h 31"/>
                <a:gd name="T12" fmla="+- 0 2304 2301"/>
                <a:gd name="T13" fmla="*/ T12 w 257"/>
                <a:gd name="T14" fmla="+- 0 165 144"/>
                <a:gd name="T15" fmla="*/ 165 h 31"/>
                <a:gd name="T16" fmla="+- 0 2305 2301"/>
                <a:gd name="T17" fmla="*/ T16 w 257"/>
                <a:gd name="T18" fmla="+- 0 175 144"/>
                <a:gd name="T19" fmla="*/ 175 h 31"/>
                <a:gd name="T20" fmla="+- 0 2550 2301"/>
                <a:gd name="T21" fmla="*/ T20 w 257"/>
                <a:gd name="T22" fmla="+- 0 175 144"/>
                <a:gd name="T23" fmla="*/ 175 h 31"/>
                <a:gd name="T24" fmla="+- 0 2551 2301"/>
                <a:gd name="T25" fmla="*/ T24 w 257"/>
                <a:gd name="T26" fmla="+- 0 165 144"/>
                <a:gd name="T27" fmla="*/ 165 h 31"/>
                <a:gd name="T28" fmla="+- 0 2553 2301"/>
                <a:gd name="T29" fmla="*/ T28 w 257"/>
                <a:gd name="T30" fmla="+- 0 154 144"/>
                <a:gd name="T31" fmla="*/ 154 h 31"/>
                <a:gd name="T32" fmla="+- 0 2557 2301"/>
                <a:gd name="T33" fmla="*/ T32 w 257"/>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57" h="31">
                  <a:moveTo>
                    <a:pt x="256" y="0"/>
                  </a:moveTo>
                  <a:lnTo>
                    <a:pt x="0" y="0"/>
                  </a:lnTo>
                  <a:lnTo>
                    <a:pt x="2" y="11"/>
                  </a:lnTo>
                  <a:lnTo>
                    <a:pt x="3" y="21"/>
                  </a:lnTo>
                  <a:lnTo>
                    <a:pt x="4" y="31"/>
                  </a:lnTo>
                  <a:lnTo>
                    <a:pt x="249" y="31"/>
                  </a:lnTo>
                  <a:lnTo>
                    <a:pt x="250" y="21"/>
                  </a:lnTo>
                  <a:lnTo>
                    <a:pt x="252" y="10"/>
                  </a:lnTo>
                  <a:lnTo>
                    <a:pt x="256"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9" name="Freeform 128"/>
            <p:cNvSpPr>
              <a:spLocks/>
            </p:cNvSpPr>
            <p:nvPr/>
          </p:nvSpPr>
          <p:spPr bwMode="auto">
            <a:xfrm>
              <a:off x="1546" y="144"/>
              <a:ext cx="121" cy="31"/>
            </a:xfrm>
            <a:custGeom>
              <a:avLst/>
              <a:gdLst>
                <a:gd name="T0" fmla="+- 0 1667 1546"/>
                <a:gd name="T1" fmla="*/ T0 w 121"/>
                <a:gd name="T2" fmla="+- 0 144 144"/>
                <a:gd name="T3" fmla="*/ 144 h 31"/>
                <a:gd name="T4" fmla="+- 0 1546 1546"/>
                <a:gd name="T5" fmla="*/ T4 w 121"/>
                <a:gd name="T6" fmla="+- 0 144 144"/>
                <a:gd name="T7" fmla="*/ 144 h 31"/>
                <a:gd name="T8" fmla="+- 0 1548 1546"/>
                <a:gd name="T9" fmla="*/ T8 w 121"/>
                <a:gd name="T10" fmla="+- 0 155 144"/>
                <a:gd name="T11" fmla="*/ 155 h 31"/>
                <a:gd name="T12" fmla="+- 0 1549 1546"/>
                <a:gd name="T13" fmla="*/ T12 w 121"/>
                <a:gd name="T14" fmla="+- 0 165 144"/>
                <a:gd name="T15" fmla="*/ 165 h 31"/>
                <a:gd name="T16" fmla="+- 0 1549 1546"/>
                <a:gd name="T17" fmla="*/ T16 w 121"/>
                <a:gd name="T18" fmla="+- 0 175 144"/>
                <a:gd name="T19" fmla="*/ 175 h 31"/>
                <a:gd name="T20" fmla="+- 0 1663 1546"/>
                <a:gd name="T21" fmla="*/ T20 w 121"/>
                <a:gd name="T22" fmla="+- 0 175 144"/>
                <a:gd name="T23" fmla="*/ 175 h 31"/>
                <a:gd name="T24" fmla="+- 0 1664 1546"/>
                <a:gd name="T25" fmla="*/ T24 w 121"/>
                <a:gd name="T26" fmla="+- 0 165 144"/>
                <a:gd name="T27" fmla="*/ 165 h 31"/>
                <a:gd name="T28" fmla="+- 0 1665 1546"/>
                <a:gd name="T29" fmla="*/ T28 w 121"/>
                <a:gd name="T30" fmla="+- 0 155 144"/>
                <a:gd name="T31" fmla="*/ 155 h 31"/>
                <a:gd name="T32" fmla="+- 0 1667 1546"/>
                <a:gd name="T33" fmla="*/ T32 w 121"/>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21" h="31">
                  <a:moveTo>
                    <a:pt x="121" y="0"/>
                  </a:moveTo>
                  <a:lnTo>
                    <a:pt x="0" y="0"/>
                  </a:lnTo>
                  <a:lnTo>
                    <a:pt x="2" y="11"/>
                  </a:lnTo>
                  <a:lnTo>
                    <a:pt x="3" y="21"/>
                  </a:lnTo>
                  <a:lnTo>
                    <a:pt x="3" y="31"/>
                  </a:lnTo>
                  <a:lnTo>
                    <a:pt x="117" y="31"/>
                  </a:lnTo>
                  <a:lnTo>
                    <a:pt x="118" y="21"/>
                  </a:lnTo>
                  <a:lnTo>
                    <a:pt x="119" y="11"/>
                  </a:lnTo>
                  <a:lnTo>
                    <a:pt x="12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0" name="Freeform 129"/>
            <p:cNvSpPr>
              <a:spLocks/>
            </p:cNvSpPr>
            <p:nvPr/>
          </p:nvSpPr>
          <p:spPr bwMode="auto">
            <a:xfrm>
              <a:off x="1662" y="0"/>
              <a:ext cx="643" cy="519"/>
            </a:xfrm>
            <a:custGeom>
              <a:avLst/>
              <a:gdLst>
                <a:gd name="T0" fmla="+- 0 2238 1663"/>
                <a:gd name="T1" fmla="*/ T0 w 643"/>
                <a:gd name="T2" fmla="*/ 0 h 519"/>
                <a:gd name="T3" fmla="+- 0 1731 1663"/>
                <a:gd name="T4" fmla="*/ T3 w 643"/>
                <a:gd name="T5" fmla="*/ 0 h 519"/>
                <a:gd name="T6" fmla="+- 0 1708 1663"/>
                <a:gd name="T7" fmla="*/ T6 w 643"/>
                <a:gd name="T8" fmla="*/ 32 h 519"/>
                <a:gd name="T9" fmla="+- 0 1676 1663"/>
                <a:gd name="T10" fmla="*/ T9 w 643"/>
                <a:gd name="T11" fmla="*/ 105 h 519"/>
                <a:gd name="T12" fmla="+- 0 1664 1663"/>
                <a:gd name="T13" fmla="*/ T12 w 643"/>
                <a:gd name="T14" fmla="*/ 165 h 519"/>
                <a:gd name="T15" fmla="+- 0 1663 1663"/>
                <a:gd name="T16" fmla="*/ T15 w 643"/>
                <a:gd name="T17" fmla="*/ 190 h 519"/>
                <a:gd name="T18" fmla="+- 0 1663 1663"/>
                <a:gd name="T19" fmla="*/ T18 w 643"/>
                <a:gd name="T20" fmla="*/ 197 h 519"/>
                <a:gd name="T21" fmla="+- 0 1671 1663"/>
                <a:gd name="T22" fmla="*/ T21 w 643"/>
                <a:gd name="T23" fmla="*/ 271 h 519"/>
                <a:gd name="T24" fmla="+- 0 1695 1663"/>
                <a:gd name="T25" fmla="*/ T24 w 643"/>
                <a:gd name="T26" fmla="*/ 339 h 519"/>
                <a:gd name="T27" fmla="+- 0 1733 1663"/>
                <a:gd name="T28" fmla="*/ T27 w 643"/>
                <a:gd name="T29" fmla="*/ 398 h 519"/>
                <a:gd name="T30" fmla="+- 0 1783 1663"/>
                <a:gd name="T31" fmla="*/ T30 w 643"/>
                <a:gd name="T32" fmla="*/ 448 h 519"/>
                <a:gd name="T33" fmla="+- 0 1843 1663"/>
                <a:gd name="T34" fmla="*/ T33 w 643"/>
                <a:gd name="T35" fmla="*/ 486 h 519"/>
                <a:gd name="T36" fmla="+- 0 1910 1663"/>
                <a:gd name="T37" fmla="*/ T36 w 643"/>
                <a:gd name="T38" fmla="*/ 510 h 519"/>
                <a:gd name="T39" fmla="+- 0 1984 1663"/>
                <a:gd name="T40" fmla="*/ T39 w 643"/>
                <a:gd name="T41" fmla="*/ 519 h 519"/>
                <a:gd name="T42" fmla="+- 0 1994 1663"/>
                <a:gd name="T43" fmla="*/ T42 w 643"/>
                <a:gd name="T44" fmla="*/ 519 h 519"/>
                <a:gd name="T45" fmla="+- 0 2093 1663"/>
                <a:gd name="T46" fmla="*/ T45 w 643"/>
                <a:gd name="T47" fmla="*/ 500 h 519"/>
                <a:gd name="T48" fmla="+- 0 2163 1663"/>
                <a:gd name="T49" fmla="*/ T48 w 643"/>
                <a:gd name="T50" fmla="*/ 465 h 519"/>
                <a:gd name="T51" fmla="+- 0 2221 1663"/>
                <a:gd name="T52" fmla="*/ T51 w 643"/>
                <a:gd name="T53" fmla="*/ 414 h 519"/>
                <a:gd name="T54" fmla="+- 0 2266 1663"/>
                <a:gd name="T55" fmla="*/ T54 w 643"/>
                <a:gd name="T56" fmla="*/ 351 h 519"/>
                <a:gd name="T57" fmla="+- 0 2295 1663"/>
                <a:gd name="T58" fmla="*/ T57 w 643"/>
                <a:gd name="T59" fmla="*/ 278 h 519"/>
                <a:gd name="T60" fmla="+- 0 2305 1663"/>
                <a:gd name="T61" fmla="*/ T60 w 643"/>
                <a:gd name="T62" fmla="*/ 197 h 519"/>
                <a:gd name="T63" fmla="+- 0 2305 1663"/>
                <a:gd name="T64" fmla="*/ T63 w 643"/>
                <a:gd name="T65" fmla="*/ 190 h 519"/>
                <a:gd name="T66" fmla="+- 0 2292 1663"/>
                <a:gd name="T67" fmla="*/ T66 w 643"/>
                <a:gd name="T68" fmla="*/ 105 h 519"/>
                <a:gd name="T69" fmla="+- 0 2260 1663"/>
                <a:gd name="T70" fmla="*/ T69 w 643"/>
                <a:gd name="T71" fmla="*/ 32 h 519"/>
                <a:gd name="T72" fmla="+- 0 2238 1663"/>
                <a:gd name="T73" fmla="*/ T72 w 643"/>
                <a:gd name="T74" fmla="*/ 0 h 5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 ang="0">
                  <a:pos x="T61" y="T62"/>
                </a:cxn>
                <a:cxn ang="0">
                  <a:pos x="T64" y="T65"/>
                </a:cxn>
                <a:cxn ang="0">
                  <a:pos x="T67" y="T68"/>
                </a:cxn>
                <a:cxn ang="0">
                  <a:pos x="T70" y="T71"/>
                </a:cxn>
                <a:cxn ang="0">
                  <a:pos x="T73" y="T74"/>
                </a:cxn>
              </a:cxnLst>
              <a:rect l="0" t="0" r="r" b="b"/>
              <a:pathLst>
                <a:path w="643" h="519">
                  <a:moveTo>
                    <a:pt x="575" y="0"/>
                  </a:moveTo>
                  <a:lnTo>
                    <a:pt x="68" y="0"/>
                  </a:lnTo>
                  <a:lnTo>
                    <a:pt x="45" y="32"/>
                  </a:lnTo>
                  <a:lnTo>
                    <a:pt x="13" y="105"/>
                  </a:lnTo>
                  <a:lnTo>
                    <a:pt x="1" y="165"/>
                  </a:lnTo>
                  <a:lnTo>
                    <a:pt x="0" y="190"/>
                  </a:lnTo>
                  <a:lnTo>
                    <a:pt x="0" y="197"/>
                  </a:lnTo>
                  <a:lnTo>
                    <a:pt x="8" y="271"/>
                  </a:lnTo>
                  <a:lnTo>
                    <a:pt x="32" y="339"/>
                  </a:lnTo>
                  <a:lnTo>
                    <a:pt x="70" y="398"/>
                  </a:lnTo>
                  <a:lnTo>
                    <a:pt x="120" y="448"/>
                  </a:lnTo>
                  <a:lnTo>
                    <a:pt x="180" y="486"/>
                  </a:lnTo>
                  <a:lnTo>
                    <a:pt x="247" y="510"/>
                  </a:lnTo>
                  <a:lnTo>
                    <a:pt x="321" y="519"/>
                  </a:lnTo>
                  <a:lnTo>
                    <a:pt x="331" y="519"/>
                  </a:lnTo>
                  <a:lnTo>
                    <a:pt x="430" y="500"/>
                  </a:lnTo>
                  <a:lnTo>
                    <a:pt x="500" y="465"/>
                  </a:lnTo>
                  <a:lnTo>
                    <a:pt x="558" y="414"/>
                  </a:lnTo>
                  <a:lnTo>
                    <a:pt x="603" y="351"/>
                  </a:lnTo>
                  <a:lnTo>
                    <a:pt x="632" y="278"/>
                  </a:lnTo>
                  <a:lnTo>
                    <a:pt x="642" y="197"/>
                  </a:lnTo>
                  <a:lnTo>
                    <a:pt x="642" y="190"/>
                  </a:lnTo>
                  <a:lnTo>
                    <a:pt x="629" y="105"/>
                  </a:lnTo>
                  <a:lnTo>
                    <a:pt x="597" y="32"/>
                  </a:lnTo>
                  <a:lnTo>
                    <a:pt x="575"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1" name="AutoShape 366"/>
            <p:cNvSpPr>
              <a:spLocks/>
            </p:cNvSpPr>
            <p:nvPr/>
          </p:nvSpPr>
          <p:spPr bwMode="auto">
            <a:xfrm>
              <a:off x="1984" y="2675"/>
              <a:ext cx="31" cy="587"/>
            </a:xfrm>
            <a:custGeom>
              <a:avLst/>
              <a:gdLst>
                <a:gd name="T0" fmla="+- 0 1984 1984"/>
                <a:gd name="T1" fmla="*/ T0 w 31"/>
                <a:gd name="T2" fmla="+- 0 2676 2676"/>
                <a:gd name="T3" fmla="*/ 2676 h 587"/>
                <a:gd name="T4" fmla="+- 0 1984 1984"/>
                <a:gd name="T5" fmla="*/ T4 w 31"/>
                <a:gd name="T6" fmla="+- 0 3259 2676"/>
                <a:gd name="T7" fmla="*/ 3259 h 587"/>
                <a:gd name="T8" fmla="+- 0 1995 1984"/>
                <a:gd name="T9" fmla="*/ T8 w 31"/>
                <a:gd name="T10" fmla="+- 0 3259 2676"/>
                <a:gd name="T11" fmla="*/ 3259 h 587"/>
                <a:gd name="T12" fmla="+- 0 2005 1984"/>
                <a:gd name="T13" fmla="*/ T12 w 31"/>
                <a:gd name="T14" fmla="+- 0 3260 2676"/>
                <a:gd name="T15" fmla="*/ 3260 h 587"/>
                <a:gd name="T16" fmla="+- 0 2015 1984"/>
                <a:gd name="T17" fmla="*/ T16 w 31"/>
                <a:gd name="T18" fmla="+- 0 3263 2676"/>
                <a:gd name="T19" fmla="*/ 3263 h 587"/>
                <a:gd name="T20" fmla="+- 0 2015 1984"/>
                <a:gd name="T21" fmla="*/ T20 w 31"/>
                <a:gd name="T22" fmla="+- 0 2677 2676"/>
                <a:gd name="T23" fmla="*/ 2677 h 587"/>
                <a:gd name="T24" fmla="+- 0 1994 1984"/>
                <a:gd name="T25" fmla="*/ T24 w 31"/>
                <a:gd name="T26" fmla="+- 0 2677 2676"/>
                <a:gd name="T27" fmla="*/ 2677 h 587"/>
                <a:gd name="T28" fmla="+- 0 1984 1984"/>
                <a:gd name="T29" fmla="*/ T28 w 31"/>
                <a:gd name="T30" fmla="+- 0 2676 2676"/>
                <a:gd name="T31" fmla="*/ 2676 h 587"/>
                <a:gd name="T32" fmla="+- 0 2015 1984"/>
                <a:gd name="T33" fmla="*/ T32 w 31"/>
                <a:gd name="T34" fmla="+- 0 2676 2676"/>
                <a:gd name="T35" fmla="*/ 2676 h 587"/>
                <a:gd name="T36" fmla="+- 0 2010 1984"/>
                <a:gd name="T37" fmla="*/ T36 w 31"/>
                <a:gd name="T38" fmla="+- 0 2676 2676"/>
                <a:gd name="T39" fmla="*/ 2676 h 587"/>
                <a:gd name="T40" fmla="+- 0 2004 1984"/>
                <a:gd name="T41" fmla="*/ T40 w 31"/>
                <a:gd name="T42" fmla="+- 0 2677 2676"/>
                <a:gd name="T43" fmla="*/ 2677 h 587"/>
                <a:gd name="T44" fmla="+- 0 2015 1984"/>
                <a:gd name="T45" fmla="*/ T44 w 31"/>
                <a:gd name="T46" fmla="+- 0 2677 2676"/>
                <a:gd name="T47" fmla="*/ 2677 h 587"/>
                <a:gd name="T48" fmla="+- 0 2015 1984"/>
                <a:gd name="T49" fmla="*/ T48 w 31"/>
                <a:gd name="T50" fmla="+- 0 2676 2676"/>
                <a:gd name="T51" fmla="*/ 2676 h 5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31" h="587">
                  <a:moveTo>
                    <a:pt x="0" y="0"/>
                  </a:moveTo>
                  <a:lnTo>
                    <a:pt x="0" y="583"/>
                  </a:lnTo>
                  <a:lnTo>
                    <a:pt x="11" y="583"/>
                  </a:lnTo>
                  <a:lnTo>
                    <a:pt x="21" y="584"/>
                  </a:lnTo>
                  <a:lnTo>
                    <a:pt x="31" y="587"/>
                  </a:lnTo>
                  <a:lnTo>
                    <a:pt x="31" y="1"/>
                  </a:lnTo>
                  <a:lnTo>
                    <a:pt x="10" y="1"/>
                  </a:lnTo>
                  <a:lnTo>
                    <a:pt x="0" y="0"/>
                  </a:lnTo>
                  <a:close/>
                  <a:moveTo>
                    <a:pt x="31" y="0"/>
                  </a:moveTo>
                  <a:lnTo>
                    <a:pt x="26" y="0"/>
                  </a:lnTo>
                  <a:lnTo>
                    <a:pt x="20" y="1"/>
                  </a:lnTo>
                  <a:lnTo>
                    <a:pt x="31" y="1"/>
                  </a:lnTo>
                  <a:lnTo>
                    <a:pt x="3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32" name="Picture 13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819" y="2319"/>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 name="Picture 132"/>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861" y="3258"/>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4" name="Line 369"/>
            <p:cNvCxnSpPr>
              <a:cxnSpLocks noChangeShapeType="1"/>
            </p:cNvCxnSpPr>
            <p:nvPr/>
          </p:nvCxnSpPr>
          <p:spPr bwMode="auto">
            <a:xfrm>
              <a:off x="2687" y="306"/>
              <a:ext cx="0" cy="525"/>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5" name="Line 370"/>
            <p:cNvCxnSpPr>
              <a:cxnSpLocks noChangeShapeType="1"/>
            </p:cNvCxnSpPr>
            <p:nvPr/>
          </p:nvCxnSpPr>
          <p:spPr bwMode="auto">
            <a:xfrm>
              <a:off x="2687" y="2553"/>
              <a:ext cx="0" cy="49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6" name="Line 371"/>
            <p:cNvCxnSpPr>
              <a:cxnSpLocks noChangeShapeType="1"/>
            </p:cNvCxnSpPr>
            <p:nvPr/>
          </p:nvCxnSpPr>
          <p:spPr bwMode="auto">
            <a:xfrm>
              <a:off x="2691" y="2553"/>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7" name="Line 372"/>
            <p:cNvCxnSpPr>
              <a:cxnSpLocks noChangeShapeType="1"/>
            </p:cNvCxnSpPr>
            <p:nvPr/>
          </p:nvCxnSpPr>
          <p:spPr bwMode="auto">
            <a:xfrm>
              <a:off x="2691" y="1071"/>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8" name="Line 373"/>
            <p:cNvCxnSpPr>
              <a:cxnSpLocks noChangeShapeType="1"/>
            </p:cNvCxnSpPr>
            <p:nvPr/>
          </p:nvCxnSpPr>
          <p:spPr bwMode="auto">
            <a:xfrm>
              <a:off x="2687" y="863"/>
              <a:ext cx="0" cy="20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9" name="Line 374"/>
            <p:cNvCxnSpPr>
              <a:cxnSpLocks noChangeShapeType="1"/>
            </p:cNvCxnSpPr>
            <p:nvPr/>
          </p:nvCxnSpPr>
          <p:spPr bwMode="auto">
            <a:xfrm>
              <a:off x="2691" y="206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0" name="Line 375"/>
            <p:cNvCxnSpPr>
              <a:cxnSpLocks noChangeShapeType="1"/>
            </p:cNvCxnSpPr>
            <p:nvPr/>
          </p:nvCxnSpPr>
          <p:spPr bwMode="auto">
            <a:xfrm>
              <a:off x="2687" y="1427"/>
              <a:ext cx="0" cy="640"/>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1" name="Line 376"/>
            <p:cNvCxnSpPr>
              <a:cxnSpLocks noChangeShapeType="1"/>
            </p:cNvCxnSpPr>
            <p:nvPr/>
          </p:nvCxnSpPr>
          <p:spPr bwMode="auto">
            <a:xfrm>
              <a:off x="2691" y="142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sp>
          <p:nvSpPr>
            <p:cNvPr id="142" name="Freeform 141"/>
            <p:cNvSpPr>
              <a:spLocks/>
            </p:cNvSpPr>
            <p:nvPr/>
          </p:nvSpPr>
          <p:spPr bwMode="auto">
            <a:xfrm>
              <a:off x="2441" y="2066"/>
              <a:ext cx="487" cy="487"/>
            </a:xfrm>
            <a:custGeom>
              <a:avLst/>
              <a:gdLst>
                <a:gd name="T0" fmla="+- 0 2691 2442"/>
                <a:gd name="T1" fmla="*/ T0 w 487"/>
                <a:gd name="T2" fmla="+- 0 2066 2066"/>
                <a:gd name="T3" fmla="*/ 2066 h 487"/>
                <a:gd name="T4" fmla="+- 0 2681 2442"/>
                <a:gd name="T5" fmla="*/ T4 w 487"/>
                <a:gd name="T6" fmla="+- 0 2066 2066"/>
                <a:gd name="T7" fmla="*/ 2066 h 487"/>
                <a:gd name="T8" fmla="+- 0 2676 2442"/>
                <a:gd name="T9" fmla="*/ T8 w 487"/>
                <a:gd name="T10" fmla="+- 0 2067 2066"/>
                <a:gd name="T11" fmla="*/ 2067 h 487"/>
                <a:gd name="T12" fmla="+- 0 2671 2442"/>
                <a:gd name="T13" fmla="*/ T12 w 487"/>
                <a:gd name="T14" fmla="+- 0 2067 2066"/>
                <a:gd name="T15" fmla="*/ 2067 h 487"/>
                <a:gd name="T16" fmla="+- 0 2598 2442"/>
                <a:gd name="T17" fmla="*/ T16 w 487"/>
                <a:gd name="T18" fmla="+- 0 2083 2066"/>
                <a:gd name="T19" fmla="*/ 2083 h 487"/>
                <a:gd name="T20" fmla="+- 0 2535 2442"/>
                <a:gd name="T21" fmla="*/ T20 w 487"/>
                <a:gd name="T22" fmla="+- 0 2119 2066"/>
                <a:gd name="T23" fmla="*/ 2119 h 487"/>
                <a:gd name="T24" fmla="+- 0 2486 2442"/>
                <a:gd name="T25" fmla="*/ T24 w 487"/>
                <a:gd name="T26" fmla="+- 0 2171 2066"/>
                <a:gd name="T27" fmla="*/ 2171 h 487"/>
                <a:gd name="T28" fmla="+- 0 2454 2442"/>
                <a:gd name="T29" fmla="*/ T28 w 487"/>
                <a:gd name="T30" fmla="+- 0 2236 2066"/>
                <a:gd name="T31" fmla="*/ 2236 h 487"/>
                <a:gd name="T32" fmla="+- 0 2442 2442"/>
                <a:gd name="T33" fmla="*/ T32 w 487"/>
                <a:gd name="T34" fmla="+- 0 2310 2066"/>
                <a:gd name="T35" fmla="*/ 2310 h 487"/>
                <a:gd name="T36" fmla="+- 0 2454 2442"/>
                <a:gd name="T37" fmla="*/ T36 w 487"/>
                <a:gd name="T38" fmla="+- 0 2384 2066"/>
                <a:gd name="T39" fmla="*/ 2384 h 487"/>
                <a:gd name="T40" fmla="+- 0 2486 2442"/>
                <a:gd name="T41" fmla="*/ T40 w 487"/>
                <a:gd name="T42" fmla="+- 0 2449 2066"/>
                <a:gd name="T43" fmla="*/ 2449 h 487"/>
                <a:gd name="T44" fmla="+- 0 2535 2442"/>
                <a:gd name="T45" fmla="*/ T44 w 487"/>
                <a:gd name="T46" fmla="+- 0 2501 2066"/>
                <a:gd name="T47" fmla="*/ 2501 h 487"/>
                <a:gd name="T48" fmla="+- 0 2598 2442"/>
                <a:gd name="T49" fmla="*/ T48 w 487"/>
                <a:gd name="T50" fmla="+- 0 2537 2066"/>
                <a:gd name="T51" fmla="*/ 2537 h 487"/>
                <a:gd name="T52" fmla="+- 0 2671 2442"/>
                <a:gd name="T53" fmla="*/ T52 w 487"/>
                <a:gd name="T54" fmla="+- 0 2553 2066"/>
                <a:gd name="T55" fmla="*/ 2553 h 487"/>
                <a:gd name="T56" fmla="+- 0 2676 2442"/>
                <a:gd name="T57" fmla="*/ T56 w 487"/>
                <a:gd name="T58" fmla="+- 0 2553 2066"/>
                <a:gd name="T59" fmla="*/ 2553 h 487"/>
                <a:gd name="T60" fmla="+- 0 2681 2442"/>
                <a:gd name="T61" fmla="*/ T60 w 487"/>
                <a:gd name="T62" fmla="+- 0 2553 2066"/>
                <a:gd name="T63" fmla="*/ 2553 h 487"/>
                <a:gd name="T64" fmla="+- 0 2691 2442"/>
                <a:gd name="T65" fmla="*/ T64 w 487"/>
                <a:gd name="T66" fmla="+- 0 2553 2066"/>
                <a:gd name="T67" fmla="*/ 2553 h 487"/>
                <a:gd name="T68" fmla="+- 0 2697 2442"/>
                <a:gd name="T69" fmla="*/ T68 w 487"/>
                <a:gd name="T70" fmla="+- 0 2553 2066"/>
                <a:gd name="T71" fmla="*/ 2553 h 487"/>
                <a:gd name="T72" fmla="+- 0 2702 2442"/>
                <a:gd name="T73" fmla="*/ T72 w 487"/>
                <a:gd name="T74" fmla="+- 0 2553 2066"/>
                <a:gd name="T75" fmla="*/ 2553 h 487"/>
                <a:gd name="T76" fmla="+- 0 2774 2442"/>
                <a:gd name="T77" fmla="*/ T76 w 487"/>
                <a:gd name="T78" fmla="+- 0 2537 2066"/>
                <a:gd name="T79" fmla="*/ 2537 h 487"/>
                <a:gd name="T80" fmla="+- 0 2837 2442"/>
                <a:gd name="T81" fmla="*/ T80 w 487"/>
                <a:gd name="T82" fmla="+- 0 2501 2066"/>
                <a:gd name="T83" fmla="*/ 2501 h 487"/>
                <a:gd name="T84" fmla="+- 0 2886 2442"/>
                <a:gd name="T85" fmla="*/ T84 w 487"/>
                <a:gd name="T86" fmla="+- 0 2449 2066"/>
                <a:gd name="T87" fmla="*/ 2449 h 487"/>
                <a:gd name="T88" fmla="+- 0 2918 2442"/>
                <a:gd name="T89" fmla="*/ T88 w 487"/>
                <a:gd name="T90" fmla="+- 0 2384 2066"/>
                <a:gd name="T91" fmla="*/ 2384 h 487"/>
                <a:gd name="T92" fmla="+- 0 2929 2442"/>
                <a:gd name="T93" fmla="*/ T92 w 487"/>
                <a:gd name="T94" fmla="+- 0 2310 2066"/>
                <a:gd name="T95" fmla="*/ 2310 h 487"/>
                <a:gd name="T96" fmla="+- 0 2918 2442"/>
                <a:gd name="T97" fmla="*/ T96 w 487"/>
                <a:gd name="T98" fmla="+- 0 2236 2066"/>
                <a:gd name="T99" fmla="*/ 2236 h 487"/>
                <a:gd name="T100" fmla="+- 0 2886 2442"/>
                <a:gd name="T101" fmla="*/ T100 w 487"/>
                <a:gd name="T102" fmla="+- 0 2171 2066"/>
                <a:gd name="T103" fmla="*/ 2171 h 487"/>
                <a:gd name="T104" fmla="+- 0 2837 2442"/>
                <a:gd name="T105" fmla="*/ T104 w 487"/>
                <a:gd name="T106" fmla="+- 0 2119 2066"/>
                <a:gd name="T107" fmla="*/ 2119 h 487"/>
                <a:gd name="T108" fmla="+- 0 2774 2442"/>
                <a:gd name="T109" fmla="*/ T108 w 487"/>
                <a:gd name="T110" fmla="+- 0 2083 2066"/>
                <a:gd name="T111" fmla="*/ 2083 h 487"/>
                <a:gd name="T112" fmla="+- 0 2702 2442"/>
                <a:gd name="T113" fmla="*/ T112 w 487"/>
                <a:gd name="T114" fmla="+- 0 2067 2066"/>
                <a:gd name="T115" fmla="*/ 2067 h 487"/>
                <a:gd name="T116" fmla="+- 0 2697 2442"/>
                <a:gd name="T117" fmla="*/ T116 w 487"/>
                <a:gd name="T118" fmla="+- 0 2067 2066"/>
                <a:gd name="T119" fmla="*/ 2067 h 487"/>
                <a:gd name="T120" fmla="+- 0 2691 2442"/>
                <a:gd name="T121" fmla="*/ T120 w 487"/>
                <a:gd name="T122" fmla="+- 0 2066 2066"/>
                <a:gd name="T123" fmla="*/ 2066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7" h="487">
                  <a:moveTo>
                    <a:pt x="249" y="0"/>
                  </a:moveTo>
                  <a:lnTo>
                    <a:pt x="239" y="0"/>
                  </a:lnTo>
                  <a:lnTo>
                    <a:pt x="234" y="1"/>
                  </a:lnTo>
                  <a:lnTo>
                    <a:pt x="229" y="1"/>
                  </a:lnTo>
                  <a:lnTo>
                    <a:pt x="156" y="17"/>
                  </a:lnTo>
                  <a:lnTo>
                    <a:pt x="93" y="53"/>
                  </a:lnTo>
                  <a:lnTo>
                    <a:pt x="44" y="105"/>
                  </a:lnTo>
                  <a:lnTo>
                    <a:pt x="12" y="170"/>
                  </a:lnTo>
                  <a:lnTo>
                    <a:pt x="0" y="244"/>
                  </a:lnTo>
                  <a:lnTo>
                    <a:pt x="12" y="318"/>
                  </a:lnTo>
                  <a:lnTo>
                    <a:pt x="44" y="383"/>
                  </a:lnTo>
                  <a:lnTo>
                    <a:pt x="93" y="435"/>
                  </a:lnTo>
                  <a:lnTo>
                    <a:pt x="156" y="471"/>
                  </a:lnTo>
                  <a:lnTo>
                    <a:pt x="229" y="487"/>
                  </a:lnTo>
                  <a:lnTo>
                    <a:pt x="234" y="487"/>
                  </a:lnTo>
                  <a:lnTo>
                    <a:pt x="239" y="487"/>
                  </a:lnTo>
                  <a:lnTo>
                    <a:pt x="249" y="487"/>
                  </a:lnTo>
                  <a:lnTo>
                    <a:pt x="255" y="487"/>
                  </a:lnTo>
                  <a:lnTo>
                    <a:pt x="260" y="487"/>
                  </a:lnTo>
                  <a:lnTo>
                    <a:pt x="332" y="471"/>
                  </a:lnTo>
                  <a:lnTo>
                    <a:pt x="395" y="435"/>
                  </a:lnTo>
                  <a:lnTo>
                    <a:pt x="444" y="383"/>
                  </a:lnTo>
                  <a:lnTo>
                    <a:pt x="476" y="318"/>
                  </a:lnTo>
                  <a:lnTo>
                    <a:pt x="487" y="244"/>
                  </a:lnTo>
                  <a:lnTo>
                    <a:pt x="476" y="170"/>
                  </a:lnTo>
                  <a:lnTo>
                    <a:pt x="444" y="105"/>
                  </a:lnTo>
                  <a:lnTo>
                    <a:pt x="395" y="53"/>
                  </a:lnTo>
                  <a:lnTo>
                    <a:pt x="332" y="17"/>
                  </a:lnTo>
                  <a:lnTo>
                    <a:pt x="260" y="1"/>
                  </a:lnTo>
                  <a:lnTo>
                    <a:pt x="255" y="1"/>
                  </a:lnTo>
                  <a:lnTo>
                    <a:pt x="249"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3" name="Freeform 142"/>
            <p:cNvSpPr>
              <a:spLocks/>
            </p:cNvSpPr>
            <p:nvPr/>
          </p:nvSpPr>
          <p:spPr bwMode="auto">
            <a:xfrm>
              <a:off x="2349" y="3049"/>
              <a:ext cx="643" cy="643"/>
            </a:xfrm>
            <a:custGeom>
              <a:avLst/>
              <a:gdLst>
                <a:gd name="T0" fmla="+- 0 2682 2350"/>
                <a:gd name="T1" fmla="*/ T0 w 643"/>
                <a:gd name="T2" fmla="+- 0 3050 3050"/>
                <a:gd name="T3" fmla="*/ 3050 h 643"/>
                <a:gd name="T4" fmla="+- 0 2671 2350"/>
                <a:gd name="T5" fmla="*/ T4 w 643"/>
                <a:gd name="T6" fmla="+- 0 3050 3050"/>
                <a:gd name="T7" fmla="*/ 3050 h 643"/>
                <a:gd name="T8" fmla="+- 0 2597 2350"/>
                <a:gd name="T9" fmla="*/ T8 w 643"/>
                <a:gd name="T10" fmla="+- 0 3058 3050"/>
                <a:gd name="T11" fmla="*/ 3058 h 643"/>
                <a:gd name="T12" fmla="+- 0 2530 2350"/>
                <a:gd name="T13" fmla="*/ T12 w 643"/>
                <a:gd name="T14" fmla="+- 0 3082 3050"/>
                <a:gd name="T15" fmla="*/ 3082 h 643"/>
                <a:gd name="T16" fmla="+- 0 2470 2350"/>
                <a:gd name="T17" fmla="*/ T16 w 643"/>
                <a:gd name="T18" fmla="+- 0 3120 3050"/>
                <a:gd name="T19" fmla="*/ 3120 h 643"/>
                <a:gd name="T20" fmla="+- 0 2420 2350"/>
                <a:gd name="T21" fmla="*/ T20 w 643"/>
                <a:gd name="T22" fmla="+- 0 3170 3050"/>
                <a:gd name="T23" fmla="*/ 3170 h 643"/>
                <a:gd name="T24" fmla="+- 0 2382 2350"/>
                <a:gd name="T25" fmla="*/ T24 w 643"/>
                <a:gd name="T26" fmla="+- 0 3230 3050"/>
                <a:gd name="T27" fmla="*/ 3230 h 643"/>
                <a:gd name="T28" fmla="+- 0 2358 2350"/>
                <a:gd name="T29" fmla="*/ T28 w 643"/>
                <a:gd name="T30" fmla="+- 0 3297 3050"/>
                <a:gd name="T31" fmla="*/ 3297 h 643"/>
                <a:gd name="T32" fmla="+- 0 2350 2350"/>
                <a:gd name="T33" fmla="*/ T32 w 643"/>
                <a:gd name="T34" fmla="+- 0 3371 3050"/>
                <a:gd name="T35" fmla="*/ 3371 h 643"/>
                <a:gd name="T36" fmla="+- 0 2358 2350"/>
                <a:gd name="T37" fmla="*/ T36 w 643"/>
                <a:gd name="T38" fmla="+- 0 3445 3050"/>
                <a:gd name="T39" fmla="*/ 3445 h 643"/>
                <a:gd name="T40" fmla="+- 0 2382 2350"/>
                <a:gd name="T41" fmla="*/ T40 w 643"/>
                <a:gd name="T42" fmla="+- 0 3512 3050"/>
                <a:gd name="T43" fmla="*/ 3512 h 643"/>
                <a:gd name="T44" fmla="+- 0 2420 2350"/>
                <a:gd name="T45" fmla="*/ T44 w 643"/>
                <a:gd name="T46" fmla="+- 0 3572 3050"/>
                <a:gd name="T47" fmla="*/ 3572 h 643"/>
                <a:gd name="T48" fmla="+- 0 2470 2350"/>
                <a:gd name="T49" fmla="*/ T48 w 643"/>
                <a:gd name="T50" fmla="+- 0 3622 3050"/>
                <a:gd name="T51" fmla="*/ 3622 h 643"/>
                <a:gd name="T52" fmla="+- 0 2530 2350"/>
                <a:gd name="T53" fmla="*/ T52 w 643"/>
                <a:gd name="T54" fmla="+- 0 3660 3050"/>
                <a:gd name="T55" fmla="*/ 3660 h 643"/>
                <a:gd name="T56" fmla="+- 0 2597 2350"/>
                <a:gd name="T57" fmla="*/ T56 w 643"/>
                <a:gd name="T58" fmla="+- 0 3684 3050"/>
                <a:gd name="T59" fmla="*/ 3684 h 643"/>
                <a:gd name="T60" fmla="+- 0 2671 2350"/>
                <a:gd name="T61" fmla="*/ T60 w 643"/>
                <a:gd name="T62" fmla="+- 0 3693 3050"/>
                <a:gd name="T63" fmla="*/ 3693 h 643"/>
                <a:gd name="T64" fmla="+- 0 2745 2350"/>
                <a:gd name="T65" fmla="*/ T64 w 643"/>
                <a:gd name="T66" fmla="+- 0 3684 3050"/>
                <a:gd name="T67" fmla="*/ 3684 h 643"/>
                <a:gd name="T68" fmla="+- 0 2812 2350"/>
                <a:gd name="T69" fmla="*/ T68 w 643"/>
                <a:gd name="T70" fmla="+- 0 3660 3050"/>
                <a:gd name="T71" fmla="*/ 3660 h 643"/>
                <a:gd name="T72" fmla="+- 0 2872 2350"/>
                <a:gd name="T73" fmla="*/ T72 w 643"/>
                <a:gd name="T74" fmla="+- 0 3622 3050"/>
                <a:gd name="T75" fmla="*/ 3622 h 643"/>
                <a:gd name="T76" fmla="+- 0 2922 2350"/>
                <a:gd name="T77" fmla="*/ T76 w 643"/>
                <a:gd name="T78" fmla="+- 0 3572 3050"/>
                <a:gd name="T79" fmla="*/ 3572 h 643"/>
                <a:gd name="T80" fmla="+- 0 2960 2350"/>
                <a:gd name="T81" fmla="*/ T80 w 643"/>
                <a:gd name="T82" fmla="+- 0 3512 3050"/>
                <a:gd name="T83" fmla="*/ 3512 h 643"/>
                <a:gd name="T84" fmla="+- 0 2984 2350"/>
                <a:gd name="T85" fmla="*/ T84 w 643"/>
                <a:gd name="T86" fmla="+- 0 3445 3050"/>
                <a:gd name="T87" fmla="*/ 3445 h 643"/>
                <a:gd name="T88" fmla="+- 0 2993 2350"/>
                <a:gd name="T89" fmla="*/ T88 w 643"/>
                <a:gd name="T90" fmla="+- 0 3371 3050"/>
                <a:gd name="T91" fmla="*/ 3371 h 643"/>
                <a:gd name="T92" fmla="+- 0 2982 2350"/>
                <a:gd name="T93" fmla="*/ T92 w 643"/>
                <a:gd name="T94" fmla="+- 0 3290 3050"/>
                <a:gd name="T95" fmla="*/ 3290 h 643"/>
                <a:gd name="T96" fmla="+- 0 2953 2350"/>
                <a:gd name="T97" fmla="*/ T96 w 643"/>
                <a:gd name="T98" fmla="+- 0 3217 3050"/>
                <a:gd name="T99" fmla="*/ 3217 h 643"/>
                <a:gd name="T100" fmla="+- 0 2908 2350"/>
                <a:gd name="T101" fmla="*/ T100 w 643"/>
                <a:gd name="T102" fmla="+- 0 3154 3050"/>
                <a:gd name="T103" fmla="*/ 3154 h 643"/>
                <a:gd name="T104" fmla="+- 0 2850 2350"/>
                <a:gd name="T105" fmla="*/ T104 w 643"/>
                <a:gd name="T106" fmla="+- 0 3104 3050"/>
                <a:gd name="T107" fmla="*/ 3104 h 643"/>
                <a:gd name="T108" fmla="+- 0 2780 2350"/>
                <a:gd name="T109" fmla="*/ T108 w 643"/>
                <a:gd name="T110" fmla="+- 0 3069 3050"/>
                <a:gd name="T111" fmla="*/ 3069 h 643"/>
                <a:gd name="T112" fmla="+- 0 2702 2350"/>
                <a:gd name="T113" fmla="*/ T112 w 643"/>
                <a:gd name="T114" fmla="+- 0 3051 3050"/>
                <a:gd name="T115" fmla="*/ 3051 h 643"/>
                <a:gd name="T116" fmla="+- 0 2682 2350"/>
                <a:gd name="T117" fmla="*/ T116 w 643"/>
                <a:gd name="T118" fmla="+- 0 3050 3050"/>
                <a:gd name="T119" fmla="*/ 3050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Lst>
              <a:rect l="0" t="0" r="r" b="b"/>
              <a:pathLst>
                <a:path w="643" h="643">
                  <a:moveTo>
                    <a:pt x="332" y="0"/>
                  </a:moveTo>
                  <a:lnTo>
                    <a:pt x="321" y="0"/>
                  </a:lnTo>
                  <a:lnTo>
                    <a:pt x="247" y="8"/>
                  </a:lnTo>
                  <a:lnTo>
                    <a:pt x="180" y="32"/>
                  </a:lnTo>
                  <a:lnTo>
                    <a:pt x="120" y="70"/>
                  </a:lnTo>
                  <a:lnTo>
                    <a:pt x="70" y="120"/>
                  </a:lnTo>
                  <a:lnTo>
                    <a:pt x="32" y="180"/>
                  </a:lnTo>
                  <a:lnTo>
                    <a:pt x="8" y="247"/>
                  </a:lnTo>
                  <a:lnTo>
                    <a:pt x="0" y="321"/>
                  </a:lnTo>
                  <a:lnTo>
                    <a:pt x="8" y="395"/>
                  </a:lnTo>
                  <a:lnTo>
                    <a:pt x="32" y="462"/>
                  </a:lnTo>
                  <a:lnTo>
                    <a:pt x="70" y="522"/>
                  </a:lnTo>
                  <a:lnTo>
                    <a:pt x="120" y="572"/>
                  </a:lnTo>
                  <a:lnTo>
                    <a:pt x="180" y="610"/>
                  </a:lnTo>
                  <a:lnTo>
                    <a:pt x="247" y="634"/>
                  </a:lnTo>
                  <a:lnTo>
                    <a:pt x="321" y="643"/>
                  </a:lnTo>
                  <a:lnTo>
                    <a:pt x="395" y="634"/>
                  </a:lnTo>
                  <a:lnTo>
                    <a:pt x="462" y="610"/>
                  </a:lnTo>
                  <a:lnTo>
                    <a:pt x="522" y="572"/>
                  </a:lnTo>
                  <a:lnTo>
                    <a:pt x="572" y="522"/>
                  </a:lnTo>
                  <a:lnTo>
                    <a:pt x="610" y="462"/>
                  </a:lnTo>
                  <a:lnTo>
                    <a:pt x="634" y="395"/>
                  </a:lnTo>
                  <a:lnTo>
                    <a:pt x="643" y="321"/>
                  </a:lnTo>
                  <a:lnTo>
                    <a:pt x="632" y="240"/>
                  </a:lnTo>
                  <a:lnTo>
                    <a:pt x="603" y="167"/>
                  </a:lnTo>
                  <a:lnTo>
                    <a:pt x="558" y="104"/>
                  </a:lnTo>
                  <a:lnTo>
                    <a:pt x="500" y="54"/>
                  </a:lnTo>
                  <a:lnTo>
                    <a:pt x="430" y="19"/>
                  </a:lnTo>
                  <a:lnTo>
                    <a:pt x="352" y="1"/>
                  </a:lnTo>
                  <a:lnTo>
                    <a:pt x="33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44" name="Picture 143"/>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506" y="1070"/>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5" name="Line 380"/>
            <p:cNvCxnSpPr>
              <a:cxnSpLocks noChangeShapeType="1"/>
            </p:cNvCxnSpPr>
            <p:nvPr/>
          </p:nvCxnSpPr>
          <p:spPr bwMode="auto">
            <a:xfrm>
              <a:off x="2785" y="160"/>
              <a:ext cx="390"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46" name="Picture 145"/>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548" y="65"/>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7" name="Line 382"/>
            <p:cNvCxnSpPr>
              <a:cxnSpLocks noChangeShapeType="1"/>
            </p:cNvCxnSpPr>
            <p:nvPr/>
          </p:nvCxnSpPr>
          <p:spPr bwMode="auto">
            <a:xfrm>
              <a:off x="2622" y="858"/>
              <a:ext cx="656"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8" name="Line 383"/>
            <p:cNvCxnSpPr>
              <a:cxnSpLocks noChangeShapeType="1"/>
            </p:cNvCxnSpPr>
            <p:nvPr/>
          </p:nvCxnSpPr>
          <p:spPr bwMode="auto">
            <a:xfrm>
              <a:off x="2622" y="853"/>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9" name="Line 384"/>
            <p:cNvCxnSpPr>
              <a:cxnSpLocks noChangeShapeType="1"/>
            </p:cNvCxnSpPr>
            <p:nvPr/>
          </p:nvCxnSpPr>
          <p:spPr bwMode="auto">
            <a:xfrm>
              <a:off x="2622" y="849"/>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0" name="Line 385"/>
            <p:cNvCxnSpPr>
              <a:cxnSpLocks noChangeShapeType="1"/>
            </p:cNvCxnSpPr>
            <p:nvPr/>
          </p:nvCxnSpPr>
          <p:spPr bwMode="auto">
            <a:xfrm>
              <a:off x="2621" y="844"/>
              <a:ext cx="65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1" name="Line 386"/>
            <p:cNvCxnSpPr>
              <a:cxnSpLocks noChangeShapeType="1"/>
            </p:cNvCxnSpPr>
            <p:nvPr/>
          </p:nvCxnSpPr>
          <p:spPr bwMode="auto">
            <a:xfrm>
              <a:off x="2621" y="839"/>
              <a:ext cx="65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2" name="Line 387"/>
            <p:cNvCxnSpPr>
              <a:cxnSpLocks noChangeShapeType="1"/>
            </p:cNvCxnSpPr>
            <p:nvPr/>
          </p:nvCxnSpPr>
          <p:spPr bwMode="auto">
            <a:xfrm>
              <a:off x="2620" y="836"/>
              <a:ext cx="65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3" name="Line 388"/>
            <p:cNvCxnSpPr>
              <a:cxnSpLocks noChangeShapeType="1"/>
            </p:cNvCxnSpPr>
            <p:nvPr/>
          </p:nvCxnSpPr>
          <p:spPr bwMode="auto">
            <a:xfrm>
              <a:off x="2620" y="833"/>
              <a:ext cx="65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4" name="Line 389"/>
            <p:cNvCxnSpPr>
              <a:cxnSpLocks noChangeShapeType="1"/>
            </p:cNvCxnSpPr>
            <p:nvPr/>
          </p:nvCxnSpPr>
          <p:spPr bwMode="auto">
            <a:xfrm>
              <a:off x="643" y="85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5" name="Line 390"/>
            <p:cNvCxnSpPr>
              <a:cxnSpLocks noChangeShapeType="1"/>
            </p:cNvCxnSpPr>
            <p:nvPr/>
          </p:nvCxnSpPr>
          <p:spPr bwMode="auto">
            <a:xfrm>
              <a:off x="643" y="84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6" name="Line 391"/>
            <p:cNvCxnSpPr>
              <a:cxnSpLocks noChangeShapeType="1"/>
            </p:cNvCxnSpPr>
            <p:nvPr/>
          </p:nvCxnSpPr>
          <p:spPr bwMode="auto">
            <a:xfrm>
              <a:off x="642" y="837"/>
              <a:ext cx="49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7" name="Line 392"/>
            <p:cNvCxnSpPr>
              <a:cxnSpLocks noChangeShapeType="1"/>
            </p:cNvCxnSpPr>
            <p:nvPr/>
          </p:nvCxnSpPr>
          <p:spPr bwMode="auto">
            <a:xfrm>
              <a:off x="1626" y="856"/>
              <a:ext cx="639"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8" name="Line 393"/>
            <p:cNvCxnSpPr>
              <a:cxnSpLocks noChangeShapeType="1"/>
            </p:cNvCxnSpPr>
            <p:nvPr/>
          </p:nvCxnSpPr>
          <p:spPr bwMode="auto">
            <a:xfrm>
              <a:off x="1626" y="846"/>
              <a:ext cx="640"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9" name="Line 394"/>
            <p:cNvCxnSpPr>
              <a:cxnSpLocks noChangeShapeType="1"/>
            </p:cNvCxnSpPr>
            <p:nvPr/>
          </p:nvCxnSpPr>
          <p:spPr bwMode="auto">
            <a:xfrm>
              <a:off x="1624" y="836"/>
              <a:ext cx="643"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sp>
          <p:nvSpPr>
            <p:cNvPr id="160" name="Freeform 159"/>
            <p:cNvSpPr>
              <a:spLocks/>
            </p:cNvSpPr>
            <p:nvPr/>
          </p:nvSpPr>
          <p:spPr bwMode="auto">
            <a:xfrm>
              <a:off x="1138" y="618"/>
              <a:ext cx="487" cy="487"/>
            </a:xfrm>
            <a:custGeom>
              <a:avLst/>
              <a:gdLst>
                <a:gd name="T0" fmla="+- 0 1383 1139"/>
                <a:gd name="T1" fmla="*/ T0 w 487"/>
                <a:gd name="T2" fmla="+- 0 619 619"/>
                <a:gd name="T3" fmla="*/ 619 h 487"/>
                <a:gd name="T4" fmla="+- 0 1311 1139"/>
                <a:gd name="T5" fmla="*/ T4 w 487"/>
                <a:gd name="T6" fmla="+- 0 629 619"/>
                <a:gd name="T7" fmla="*/ 629 h 487"/>
                <a:gd name="T8" fmla="+- 0 1248 1139"/>
                <a:gd name="T9" fmla="*/ T8 w 487"/>
                <a:gd name="T10" fmla="+- 0 659 619"/>
                <a:gd name="T11" fmla="*/ 659 h 487"/>
                <a:gd name="T12" fmla="+- 0 1197 1139"/>
                <a:gd name="T13" fmla="*/ T12 w 487"/>
                <a:gd name="T14" fmla="+- 0 705 619"/>
                <a:gd name="T15" fmla="*/ 705 h 487"/>
                <a:gd name="T16" fmla="+- 0 1160 1139"/>
                <a:gd name="T17" fmla="*/ T16 w 487"/>
                <a:gd name="T18" fmla="+- 0 763 619"/>
                <a:gd name="T19" fmla="*/ 763 h 487"/>
                <a:gd name="T20" fmla="+- 0 1141 1139"/>
                <a:gd name="T21" fmla="*/ T20 w 487"/>
                <a:gd name="T22" fmla="+- 0 831 619"/>
                <a:gd name="T23" fmla="*/ 831 h 487"/>
                <a:gd name="T24" fmla="+- 0 1139 1139"/>
                <a:gd name="T25" fmla="*/ T24 w 487"/>
                <a:gd name="T26" fmla="+- 0 852 619"/>
                <a:gd name="T27" fmla="*/ 852 h 487"/>
                <a:gd name="T28" fmla="+- 0 1139 1139"/>
                <a:gd name="T29" fmla="*/ T28 w 487"/>
                <a:gd name="T30" fmla="+- 0 862 619"/>
                <a:gd name="T31" fmla="*/ 862 h 487"/>
                <a:gd name="T32" fmla="+- 0 1151 1139"/>
                <a:gd name="T33" fmla="*/ T32 w 487"/>
                <a:gd name="T34" fmla="+- 0 939 619"/>
                <a:gd name="T35" fmla="*/ 939 h 487"/>
                <a:gd name="T36" fmla="+- 0 1186 1139"/>
                <a:gd name="T37" fmla="*/ T36 w 487"/>
                <a:gd name="T38" fmla="+- 0 1006 619"/>
                <a:gd name="T39" fmla="*/ 1006 h 487"/>
                <a:gd name="T40" fmla="+- 0 1239 1139"/>
                <a:gd name="T41" fmla="*/ T40 w 487"/>
                <a:gd name="T42" fmla="+- 0 1059 619"/>
                <a:gd name="T43" fmla="*/ 1059 h 487"/>
                <a:gd name="T44" fmla="+- 0 1306 1139"/>
                <a:gd name="T45" fmla="*/ T44 w 487"/>
                <a:gd name="T46" fmla="+- 0 1093 619"/>
                <a:gd name="T47" fmla="*/ 1093 h 487"/>
                <a:gd name="T48" fmla="+- 0 1383 1139"/>
                <a:gd name="T49" fmla="*/ T48 w 487"/>
                <a:gd name="T50" fmla="+- 0 1106 619"/>
                <a:gd name="T51" fmla="*/ 1106 h 487"/>
                <a:gd name="T52" fmla="+- 0 1459 1139"/>
                <a:gd name="T53" fmla="*/ T52 w 487"/>
                <a:gd name="T54" fmla="+- 0 1093 619"/>
                <a:gd name="T55" fmla="*/ 1093 h 487"/>
                <a:gd name="T56" fmla="+- 0 1526 1139"/>
                <a:gd name="T57" fmla="*/ T56 w 487"/>
                <a:gd name="T58" fmla="+- 0 1059 619"/>
                <a:gd name="T59" fmla="*/ 1059 h 487"/>
                <a:gd name="T60" fmla="+- 0 1579 1139"/>
                <a:gd name="T61" fmla="*/ T60 w 487"/>
                <a:gd name="T62" fmla="+- 0 1006 619"/>
                <a:gd name="T63" fmla="*/ 1006 h 487"/>
                <a:gd name="T64" fmla="+- 0 1614 1139"/>
                <a:gd name="T65" fmla="*/ T64 w 487"/>
                <a:gd name="T66" fmla="+- 0 939 619"/>
                <a:gd name="T67" fmla="*/ 939 h 487"/>
                <a:gd name="T68" fmla="+- 0 1626 1139"/>
                <a:gd name="T69" fmla="*/ T68 w 487"/>
                <a:gd name="T70" fmla="+- 0 862 619"/>
                <a:gd name="T71" fmla="*/ 862 h 487"/>
                <a:gd name="T72" fmla="+- 0 1626 1139"/>
                <a:gd name="T73" fmla="*/ T72 w 487"/>
                <a:gd name="T74" fmla="+- 0 852 619"/>
                <a:gd name="T75" fmla="*/ 852 h 487"/>
                <a:gd name="T76" fmla="+- 0 1605 1139"/>
                <a:gd name="T77" fmla="*/ T76 w 487"/>
                <a:gd name="T78" fmla="+- 0 763 619"/>
                <a:gd name="T79" fmla="*/ 763 h 487"/>
                <a:gd name="T80" fmla="+- 0 1568 1139"/>
                <a:gd name="T81" fmla="*/ T80 w 487"/>
                <a:gd name="T82" fmla="+- 0 705 619"/>
                <a:gd name="T83" fmla="*/ 705 h 487"/>
                <a:gd name="T84" fmla="+- 0 1517 1139"/>
                <a:gd name="T85" fmla="*/ T84 w 487"/>
                <a:gd name="T86" fmla="+- 0 659 619"/>
                <a:gd name="T87" fmla="*/ 659 h 487"/>
                <a:gd name="T88" fmla="+- 0 1454 1139"/>
                <a:gd name="T89" fmla="*/ T88 w 487"/>
                <a:gd name="T90" fmla="+- 0 629 619"/>
                <a:gd name="T91" fmla="*/ 629 h 487"/>
                <a:gd name="T92" fmla="+- 0 1383 1139"/>
                <a:gd name="T93" fmla="*/ T92 w 487"/>
                <a:gd name="T94" fmla="+- 0 619 619"/>
                <a:gd name="T95" fmla="*/ 619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487" h="487">
                  <a:moveTo>
                    <a:pt x="244" y="0"/>
                  </a:moveTo>
                  <a:lnTo>
                    <a:pt x="172" y="10"/>
                  </a:lnTo>
                  <a:lnTo>
                    <a:pt x="109" y="40"/>
                  </a:lnTo>
                  <a:lnTo>
                    <a:pt x="58" y="86"/>
                  </a:lnTo>
                  <a:lnTo>
                    <a:pt x="21" y="144"/>
                  </a:lnTo>
                  <a:lnTo>
                    <a:pt x="2" y="212"/>
                  </a:lnTo>
                  <a:lnTo>
                    <a:pt x="0" y="233"/>
                  </a:lnTo>
                  <a:lnTo>
                    <a:pt x="0" y="243"/>
                  </a:lnTo>
                  <a:lnTo>
                    <a:pt x="12" y="320"/>
                  </a:lnTo>
                  <a:lnTo>
                    <a:pt x="47" y="387"/>
                  </a:lnTo>
                  <a:lnTo>
                    <a:pt x="100" y="440"/>
                  </a:lnTo>
                  <a:lnTo>
                    <a:pt x="167" y="474"/>
                  </a:lnTo>
                  <a:lnTo>
                    <a:pt x="244" y="487"/>
                  </a:lnTo>
                  <a:lnTo>
                    <a:pt x="320" y="474"/>
                  </a:lnTo>
                  <a:lnTo>
                    <a:pt x="387" y="440"/>
                  </a:lnTo>
                  <a:lnTo>
                    <a:pt x="440" y="387"/>
                  </a:lnTo>
                  <a:lnTo>
                    <a:pt x="475" y="320"/>
                  </a:lnTo>
                  <a:lnTo>
                    <a:pt x="487" y="243"/>
                  </a:lnTo>
                  <a:lnTo>
                    <a:pt x="487" y="233"/>
                  </a:lnTo>
                  <a:lnTo>
                    <a:pt x="466" y="144"/>
                  </a:lnTo>
                  <a:lnTo>
                    <a:pt x="429" y="86"/>
                  </a:lnTo>
                  <a:lnTo>
                    <a:pt x="378" y="40"/>
                  </a:lnTo>
                  <a:lnTo>
                    <a:pt x="315" y="10"/>
                  </a:lnTo>
                  <a:lnTo>
                    <a:pt x="244"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1" name="Freeform 160"/>
            <p:cNvSpPr>
              <a:spLocks/>
            </p:cNvSpPr>
            <p:nvPr/>
          </p:nvSpPr>
          <p:spPr bwMode="auto">
            <a:xfrm>
              <a:off x="0" y="540"/>
              <a:ext cx="643" cy="643"/>
            </a:xfrm>
            <a:custGeom>
              <a:avLst/>
              <a:gdLst>
                <a:gd name="T0" fmla="*/ 321 w 643"/>
                <a:gd name="T1" fmla="+- 0 541 541"/>
                <a:gd name="T2" fmla="*/ 541 h 643"/>
                <a:gd name="T3" fmla="*/ 248 w 643"/>
                <a:gd name="T4" fmla="+- 0 549 541"/>
                <a:gd name="T5" fmla="*/ 549 h 643"/>
                <a:gd name="T6" fmla="*/ 180 w 643"/>
                <a:gd name="T7" fmla="+- 0 574 541"/>
                <a:gd name="T8" fmla="*/ 574 h 643"/>
                <a:gd name="T9" fmla="*/ 120 w 643"/>
                <a:gd name="T10" fmla="+- 0 612 541"/>
                <a:gd name="T11" fmla="*/ 612 h 643"/>
                <a:gd name="T12" fmla="*/ 71 w 643"/>
                <a:gd name="T13" fmla="+- 0 661 541"/>
                <a:gd name="T14" fmla="*/ 661 h 643"/>
                <a:gd name="T15" fmla="*/ 33 w 643"/>
                <a:gd name="T16" fmla="+- 0 721 541"/>
                <a:gd name="T17" fmla="*/ 721 h 643"/>
                <a:gd name="T18" fmla="*/ 8 w 643"/>
                <a:gd name="T19" fmla="+- 0 789 541"/>
                <a:gd name="T20" fmla="*/ 789 h 643"/>
                <a:gd name="T21" fmla="*/ 0 w 643"/>
                <a:gd name="T22" fmla="+- 0 862 541"/>
                <a:gd name="T23" fmla="*/ 862 h 643"/>
                <a:gd name="T24" fmla="*/ 8 w 643"/>
                <a:gd name="T25" fmla="+- 0 936 541"/>
                <a:gd name="T26" fmla="*/ 936 h 643"/>
                <a:gd name="T27" fmla="*/ 33 w 643"/>
                <a:gd name="T28" fmla="+- 0 1004 541"/>
                <a:gd name="T29" fmla="*/ 1004 h 643"/>
                <a:gd name="T30" fmla="*/ 71 w 643"/>
                <a:gd name="T31" fmla="+- 0 1063 541"/>
                <a:gd name="T32" fmla="*/ 1063 h 643"/>
                <a:gd name="T33" fmla="*/ 120 w 643"/>
                <a:gd name="T34" fmla="+- 0 1113 541"/>
                <a:gd name="T35" fmla="*/ 1113 h 643"/>
                <a:gd name="T36" fmla="*/ 180 w 643"/>
                <a:gd name="T37" fmla="+- 0 1151 541"/>
                <a:gd name="T38" fmla="*/ 1151 h 643"/>
                <a:gd name="T39" fmla="*/ 248 w 643"/>
                <a:gd name="T40" fmla="+- 0 1175 541"/>
                <a:gd name="T41" fmla="*/ 1175 h 643"/>
                <a:gd name="T42" fmla="*/ 321 w 643"/>
                <a:gd name="T43" fmla="+- 0 1184 541"/>
                <a:gd name="T44" fmla="*/ 1184 h 643"/>
                <a:gd name="T45" fmla="*/ 395 w 643"/>
                <a:gd name="T46" fmla="+- 0 1175 541"/>
                <a:gd name="T47" fmla="*/ 1175 h 643"/>
                <a:gd name="T48" fmla="*/ 463 w 643"/>
                <a:gd name="T49" fmla="+- 0 1151 541"/>
                <a:gd name="T50" fmla="*/ 1151 h 643"/>
                <a:gd name="T51" fmla="*/ 522 w 643"/>
                <a:gd name="T52" fmla="+- 0 1113 541"/>
                <a:gd name="T53" fmla="*/ 1113 h 643"/>
                <a:gd name="T54" fmla="*/ 572 w 643"/>
                <a:gd name="T55" fmla="+- 0 1063 541"/>
                <a:gd name="T56" fmla="*/ 1063 h 643"/>
                <a:gd name="T57" fmla="*/ 610 w 643"/>
                <a:gd name="T58" fmla="+- 0 1004 541"/>
                <a:gd name="T59" fmla="*/ 1004 h 643"/>
                <a:gd name="T60" fmla="*/ 634 w 643"/>
                <a:gd name="T61" fmla="+- 0 936 541"/>
                <a:gd name="T62" fmla="*/ 936 h 643"/>
                <a:gd name="T63" fmla="*/ 643 w 643"/>
                <a:gd name="T64" fmla="+- 0 862 541"/>
                <a:gd name="T65" fmla="*/ 862 h 643"/>
                <a:gd name="T66" fmla="*/ 643 w 643"/>
                <a:gd name="T67" fmla="+- 0 852 541"/>
                <a:gd name="T68" fmla="*/ 852 h 643"/>
                <a:gd name="T69" fmla="*/ 624 w 643"/>
                <a:gd name="T70" fmla="+- 0 753 541"/>
                <a:gd name="T71" fmla="*/ 753 h 643"/>
                <a:gd name="T72" fmla="*/ 589 w 643"/>
                <a:gd name="T73" fmla="+- 0 684 541"/>
                <a:gd name="T74" fmla="*/ 684 h 643"/>
                <a:gd name="T75" fmla="*/ 538 w 643"/>
                <a:gd name="T76" fmla="+- 0 625 541"/>
                <a:gd name="T77" fmla="*/ 625 h 643"/>
                <a:gd name="T78" fmla="*/ 475 w 643"/>
                <a:gd name="T79" fmla="+- 0 580 541"/>
                <a:gd name="T80" fmla="*/ 580 h 643"/>
                <a:gd name="T81" fmla="*/ 402 w 643"/>
                <a:gd name="T82" fmla="+- 0 551 541"/>
                <a:gd name="T83" fmla="*/ 551 h 643"/>
                <a:gd name="T84" fmla="*/ 321 w 643"/>
                <a:gd name="T85" fmla="+- 0 541 541"/>
                <a:gd name="T86" fmla="*/ 541 h 643"/>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Lst>
              <a:rect l="0" t="0" r="r" b="b"/>
              <a:pathLst>
                <a:path w="643" h="643">
                  <a:moveTo>
                    <a:pt x="321" y="0"/>
                  </a:moveTo>
                  <a:lnTo>
                    <a:pt x="248" y="8"/>
                  </a:lnTo>
                  <a:lnTo>
                    <a:pt x="180" y="33"/>
                  </a:lnTo>
                  <a:lnTo>
                    <a:pt x="120" y="71"/>
                  </a:lnTo>
                  <a:lnTo>
                    <a:pt x="71" y="120"/>
                  </a:lnTo>
                  <a:lnTo>
                    <a:pt x="33" y="180"/>
                  </a:lnTo>
                  <a:lnTo>
                    <a:pt x="8" y="248"/>
                  </a:lnTo>
                  <a:lnTo>
                    <a:pt x="0" y="321"/>
                  </a:lnTo>
                  <a:lnTo>
                    <a:pt x="8" y="395"/>
                  </a:lnTo>
                  <a:lnTo>
                    <a:pt x="33" y="463"/>
                  </a:lnTo>
                  <a:lnTo>
                    <a:pt x="71" y="522"/>
                  </a:lnTo>
                  <a:lnTo>
                    <a:pt x="120" y="572"/>
                  </a:lnTo>
                  <a:lnTo>
                    <a:pt x="180" y="610"/>
                  </a:lnTo>
                  <a:lnTo>
                    <a:pt x="248" y="634"/>
                  </a:lnTo>
                  <a:lnTo>
                    <a:pt x="321" y="643"/>
                  </a:lnTo>
                  <a:lnTo>
                    <a:pt x="395" y="634"/>
                  </a:lnTo>
                  <a:lnTo>
                    <a:pt x="463" y="610"/>
                  </a:lnTo>
                  <a:lnTo>
                    <a:pt x="522" y="572"/>
                  </a:lnTo>
                  <a:lnTo>
                    <a:pt x="572" y="522"/>
                  </a:lnTo>
                  <a:lnTo>
                    <a:pt x="610" y="463"/>
                  </a:lnTo>
                  <a:lnTo>
                    <a:pt x="634" y="395"/>
                  </a:lnTo>
                  <a:lnTo>
                    <a:pt x="643" y="321"/>
                  </a:lnTo>
                  <a:lnTo>
                    <a:pt x="643" y="311"/>
                  </a:lnTo>
                  <a:lnTo>
                    <a:pt x="624" y="212"/>
                  </a:lnTo>
                  <a:lnTo>
                    <a:pt x="589" y="143"/>
                  </a:lnTo>
                  <a:lnTo>
                    <a:pt x="538" y="84"/>
                  </a:lnTo>
                  <a:lnTo>
                    <a:pt x="475" y="39"/>
                  </a:lnTo>
                  <a:lnTo>
                    <a:pt x="402" y="10"/>
                  </a:lnTo>
                  <a:lnTo>
                    <a:pt x="321"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62" name="Picture 161"/>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265" y="683"/>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63" name="Line 398"/>
            <p:cNvCxnSpPr>
              <a:cxnSpLocks noChangeShapeType="1"/>
            </p:cNvCxnSpPr>
            <p:nvPr/>
          </p:nvCxnSpPr>
          <p:spPr bwMode="auto">
            <a:xfrm>
              <a:off x="430" y="160"/>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64" name="Picture 16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9" y="53"/>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5" name="Freeform 164"/>
            <p:cNvSpPr>
              <a:spLocks/>
            </p:cNvSpPr>
            <p:nvPr/>
          </p:nvSpPr>
          <p:spPr bwMode="auto">
            <a:xfrm>
              <a:off x="1061" y="0"/>
              <a:ext cx="487" cy="419"/>
            </a:xfrm>
            <a:custGeom>
              <a:avLst/>
              <a:gdLst>
                <a:gd name="T0" fmla="+- 0 1474 1062"/>
                <a:gd name="T1" fmla="*/ T0 w 487"/>
                <a:gd name="T2" fmla="*/ 0 h 419"/>
                <a:gd name="T3" fmla="+- 0 1136 1062"/>
                <a:gd name="T4" fmla="*/ T3 w 487"/>
                <a:gd name="T5" fmla="*/ 0 h 419"/>
                <a:gd name="T6" fmla="+- 0 1110 1062"/>
                <a:gd name="T7" fmla="*/ T6 w 487"/>
                <a:gd name="T8" fmla="*/ 30 h 419"/>
                <a:gd name="T9" fmla="+- 0 1073 1062"/>
                <a:gd name="T10" fmla="*/ T9 w 487"/>
                <a:gd name="T11" fmla="*/ 103 h 419"/>
                <a:gd name="T12" fmla="+- 0 1062 1062"/>
                <a:gd name="T13" fmla="*/ T12 w 487"/>
                <a:gd name="T14" fmla="*/ 165 h 419"/>
                <a:gd name="T15" fmla="+- 0 1062 1062"/>
                <a:gd name="T16" fmla="*/ T15 w 487"/>
                <a:gd name="T17" fmla="*/ 175 h 419"/>
                <a:gd name="T18" fmla="+- 0 1074 1062"/>
                <a:gd name="T19" fmla="*/ T18 w 487"/>
                <a:gd name="T20" fmla="*/ 252 h 419"/>
                <a:gd name="T21" fmla="+- 0 1109 1062"/>
                <a:gd name="T22" fmla="*/ T21 w 487"/>
                <a:gd name="T23" fmla="*/ 319 h 419"/>
                <a:gd name="T24" fmla="+- 0 1161 1062"/>
                <a:gd name="T25" fmla="*/ T24 w 487"/>
                <a:gd name="T26" fmla="*/ 372 h 419"/>
                <a:gd name="T27" fmla="+- 0 1228 1062"/>
                <a:gd name="T28" fmla="*/ T27 w 487"/>
                <a:gd name="T29" fmla="*/ 406 h 419"/>
                <a:gd name="T30" fmla="+- 0 1305 1062"/>
                <a:gd name="T31" fmla="*/ T30 w 487"/>
                <a:gd name="T32" fmla="*/ 419 h 419"/>
                <a:gd name="T33" fmla="+- 0 1382 1062"/>
                <a:gd name="T34" fmla="*/ T33 w 487"/>
                <a:gd name="T35" fmla="*/ 406 h 419"/>
                <a:gd name="T36" fmla="+- 0 1449 1062"/>
                <a:gd name="T37" fmla="*/ T36 w 487"/>
                <a:gd name="T38" fmla="*/ 372 h 419"/>
                <a:gd name="T39" fmla="+- 0 1502 1062"/>
                <a:gd name="T40" fmla="*/ T39 w 487"/>
                <a:gd name="T41" fmla="*/ 319 h 419"/>
                <a:gd name="T42" fmla="+- 0 1536 1062"/>
                <a:gd name="T43" fmla="*/ T42 w 487"/>
                <a:gd name="T44" fmla="*/ 252 h 419"/>
                <a:gd name="T45" fmla="+- 0 1549 1062"/>
                <a:gd name="T46" fmla="*/ T45 w 487"/>
                <a:gd name="T47" fmla="*/ 175 h 419"/>
                <a:gd name="T48" fmla="+- 0 1549 1062"/>
                <a:gd name="T49" fmla="*/ T48 w 487"/>
                <a:gd name="T50" fmla="*/ 165 h 419"/>
                <a:gd name="T51" fmla="+- 0 1538 1062"/>
                <a:gd name="T52" fmla="*/ T51 w 487"/>
                <a:gd name="T53" fmla="*/ 103 h 419"/>
                <a:gd name="T54" fmla="+- 0 1501 1062"/>
                <a:gd name="T55" fmla="*/ T54 w 487"/>
                <a:gd name="T56" fmla="*/ 30 h 419"/>
                <a:gd name="T57" fmla="+- 0 1474 1062"/>
                <a:gd name="T58" fmla="*/ T57 w 487"/>
                <a:gd name="T59" fmla="*/ 0 h 4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Lst>
              <a:rect l="0" t="0" r="r" b="b"/>
              <a:pathLst>
                <a:path w="487" h="419">
                  <a:moveTo>
                    <a:pt x="412" y="0"/>
                  </a:moveTo>
                  <a:lnTo>
                    <a:pt x="74" y="0"/>
                  </a:lnTo>
                  <a:lnTo>
                    <a:pt x="48" y="30"/>
                  </a:lnTo>
                  <a:lnTo>
                    <a:pt x="11" y="103"/>
                  </a:lnTo>
                  <a:lnTo>
                    <a:pt x="0" y="165"/>
                  </a:lnTo>
                  <a:lnTo>
                    <a:pt x="0" y="175"/>
                  </a:lnTo>
                  <a:lnTo>
                    <a:pt x="12" y="252"/>
                  </a:lnTo>
                  <a:lnTo>
                    <a:pt x="47" y="319"/>
                  </a:lnTo>
                  <a:lnTo>
                    <a:pt x="99" y="372"/>
                  </a:lnTo>
                  <a:lnTo>
                    <a:pt x="166" y="406"/>
                  </a:lnTo>
                  <a:lnTo>
                    <a:pt x="243" y="419"/>
                  </a:lnTo>
                  <a:lnTo>
                    <a:pt x="320" y="406"/>
                  </a:lnTo>
                  <a:lnTo>
                    <a:pt x="387" y="372"/>
                  </a:lnTo>
                  <a:lnTo>
                    <a:pt x="440" y="319"/>
                  </a:lnTo>
                  <a:lnTo>
                    <a:pt x="474" y="252"/>
                  </a:lnTo>
                  <a:lnTo>
                    <a:pt x="487" y="175"/>
                  </a:lnTo>
                  <a:lnTo>
                    <a:pt x="487" y="165"/>
                  </a:lnTo>
                  <a:lnTo>
                    <a:pt x="476" y="103"/>
                  </a:lnTo>
                  <a:lnTo>
                    <a:pt x="439" y="30"/>
                  </a:lnTo>
                  <a:lnTo>
                    <a:pt x="41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grpSp>
      <p:sp>
        <p:nvSpPr>
          <p:cNvPr id="3" name="Title 2">
            <a:extLst>
              <a:ext uri="{FF2B5EF4-FFF2-40B4-BE49-F238E27FC236}">
                <a16:creationId xmlns:a16="http://schemas.microsoft.com/office/drawing/2014/main" id="{485E309A-80E1-4933-81C4-D7E8B9F2A682}"/>
              </a:ext>
            </a:extLst>
          </p:cNvPr>
          <p:cNvSpPr>
            <a:spLocks noGrp="1"/>
          </p:cNvSpPr>
          <p:nvPr>
            <p:ph type="ctrTitle"/>
          </p:nvPr>
        </p:nvSpPr>
        <p:spPr>
          <a:xfrm>
            <a:off x="2740637" y="188211"/>
            <a:ext cx="7660322" cy="865865"/>
          </a:xfrm>
        </p:spPr>
        <p:txBody>
          <a:bodyPr>
            <a:normAutofit fontScale="90000"/>
          </a:bodyPr>
          <a:lstStyle/>
          <a:p>
            <a:br>
              <a:rPr lang="en-GB" sz="4000" b="1" u="sng" dirty="0">
                <a:latin typeface="Century Gothic"/>
              </a:rPr>
            </a:br>
            <a:r>
              <a:rPr lang="en-GB" sz="4000" b="1" u="sng" dirty="0">
                <a:solidFill>
                  <a:srgbClr val="7030A0"/>
                </a:solidFill>
                <a:latin typeface="Century Gothic"/>
              </a:rPr>
              <a:t>THE SCHOLARS CLUB – what is it?</a:t>
            </a:r>
            <a:endParaRPr lang="en-US" dirty="0"/>
          </a:p>
        </p:txBody>
      </p:sp>
      <p:sp>
        <p:nvSpPr>
          <p:cNvPr id="2" name="TextBox 1">
            <a:extLst>
              <a:ext uri="{FF2B5EF4-FFF2-40B4-BE49-F238E27FC236}">
                <a16:creationId xmlns:a16="http://schemas.microsoft.com/office/drawing/2014/main" id="{E1D0F35D-B4E8-C866-06ED-B8187CD49E85}"/>
              </a:ext>
            </a:extLst>
          </p:cNvPr>
          <p:cNvSpPr txBox="1"/>
          <p:nvPr/>
        </p:nvSpPr>
        <p:spPr>
          <a:xfrm>
            <a:off x="201819" y="1300631"/>
            <a:ext cx="10668000" cy="1200329"/>
          </a:xfrm>
          <a:prstGeom prst="rect">
            <a:avLst/>
          </a:prstGeom>
          <a:solidFill>
            <a:schemeClr val="bg1">
              <a:lumMod val="9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400" b="1" dirty="0">
                <a:solidFill>
                  <a:srgbClr val="000000"/>
                </a:solidFill>
                <a:latin typeface="Calibri Light"/>
                <a:ea typeface="Calibri Light"/>
                <a:cs typeface="Calibri Light"/>
              </a:rPr>
              <a:t>One of the most important aspects of education is the opportunity to experience things outside the classroom which will help you to develop personally as well as academically. </a:t>
            </a:r>
            <a:endParaRPr lang="en-GB" sz="2400" b="1" dirty="0">
              <a:solidFill>
                <a:srgbClr val="000000"/>
              </a:solidFill>
              <a:latin typeface="Calibri" panose="020F0502020204030204"/>
              <a:ea typeface="Calibri" panose="020F0502020204030204"/>
              <a:cs typeface="Calibri" panose="020F0502020204030204"/>
            </a:endParaRPr>
          </a:p>
        </p:txBody>
      </p:sp>
      <p:sp>
        <p:nvSpPr>
          <p:cNvPr id="167" name="TextBox 166">
            <a:extLst>
              <a:ext uri="{FF2B5EF4-FFF2-40B4-BE49-F238E27FC236}">
                <a16:creationId xmlns:a16="http://schemas.microsoft.com/office/drawing/2014/main" id="{1D9A08E4-C804-4940-B5CA-3D3F0C43278B}"/>
              </a:ext>
            </a:extLst>
          </p:cNvPr>
          <p:cNvSpPr txBox="1"/>
          <p:nvPr/>
        </p:nvSpPr>
        <p:spPr>
          <a:xfrm>
            <a:off x="746104" y="2604124"/>
            <a:ext cx="10729191" cy="1200329"/>
          </a:xfrm>
          <a:prstGeom prst="rect">
            <a:avLst/>
          </a:prstGeom>
          <a:solidFill>
            <a:schemeClr val="bg1">
              <a:lumMod val="95000"/>
            </a:schemeClr>
          </a:solidFill>
        </p:spPr>
        <p:txBody>
          <a:bodyPr wrap="square">
            <a:spAutoFit/>
          </a:bodyPr>
          <a:lstStyle/>
          <a:p>
            <a:pPr marL="285750" indent="-285750">
              <a:buFont typeface="Arial"/>
              <a:buChar char="•"/>
            </a:pPr>
            <a:r>
              <a:rPr lang="en-GB" sz="2400" b="1" dirty="0">
                <a:solidFill>
                  <a:srgbClr val="000000"/>
                </a:solidFill>
                <a:latin typeface="Calibri Light"/>
                <a:ea typeface="Calibri Light"/>
                <a:cs typeface="Calibri Light"/>
              </a:rPr>
              <a:t>Our school has a rich tradition of providing students with experiences and enrichment activities ranging from The Duke of Edinburgh Awards, to </a:t>
            </a:r>
            <a:r>
              <a:rPr lang="en-GB" sz="2400" b="1" dirty="0" err="1">
                <a:solidFill>
                  <a:srgbClr val="000000"/>
                </a:solidFill>
                <a:latin typeface="Calibri Light"/>
                <a:ea typeface="Calibri Light"/>
                <a:cs typeface="Calibri Light"/>
              </a:rPr>
              <a:t>GoApe</a:t>
            </a:r>
            <a:r>
              <a:rPr lang="en-GB" sz="2400" b="1" dirty="0">
                <a:solidFill>
                  <a:srgbClr val="000000"/>
                </a:solidFill>
                <a:latin typeface="Calibri Light"/>
                <a:ea typeface="Calibri Light"/>
                <a:cs typeface="Calibri Light"/>
              </a:rPr>
              <a:t> visits, to Boxing Club!</a:t>
            </a:r>
          </a:p>
        </p:txBody>
      </p:sp>
      <p:sp>
        <p:nvSpPr>
          <p:cNvPr id="169" name="TextBox 168">
            <a:extLst>
              <a:ext uri="{FF2B5EF4-FFF2-40B4-BE49-F238E27FC236}">
                <a16:creationId xmlns:a16="http://schemas.microsoft.com/office/drawing/2014/main" id="{F5DFF5B9-E78E-4460-B518-C21C84E44AE3}"/>
              </a:ext>
            </a:extLst>
          </p:cNvPr>
          <p:cNvSpPr txBox="1"/>
          <p:nvPr/>
        </p:nvSpPr>
        <p:spPr>
          <a:xfrm>
            <a:off x="205003" y="3872718"/>
            <a:ext cx="11592804" cy="830997"/>
          </a:xfrm>
          <a:prstGeom prst="rect">
            <a:avLst/>
          </a:prstGeom>
          <a:solidFill>
            <a:schemeClr val="bg1">
              <a:lumMod val="95000"/>
            </a:schemeClr>
          </a:solidFill>
        </p:spPr>
        <p:txBody>
          <a:bodyPr wrap="square" lIns="91440" tIns="45720" rIns="91440" bIns="45720" anchor="t">
            <a:spAutoFit/>
          </a:bodyPr>
          <a:lstStyle/>
          <a:p>
            <a:pPr marL="342900" indent="-342900">
              <a:buFont typeface="Arial"/>
              <a:buChar char="•"/>
            </a:pPr>
            <a:r>
              <a:rPr lang="en-GB" sz="2400" b="1" dirty="0">
                <a:solidFill>
                  <a:srgbClr val="000000"/>
                </a:solidFill>
                <a:latin typeface="Calibri Light"/>
                <a:ea typeface="Calibri Light"/>
                <a:cs typeface="Calibri Light"/>
              </a:rPr>
              <a:t>‘The SHC Scholars Club’ is a set of 7 standards that you will all work towards to develop you personally throughout your time at school with us.</a:t>
            </a:r>
            <a:endParaRPr lang="en-US"/>
          </a:p>
        </p:txBody>
      </p:sp>
      <p:sp>
        <p:nvSpPr>
          <p:cNvPr id="171" name="TextBox 170">
            <a:extLst>
              <a:ext uri="{FF2B5EF4-FFF2-40B4-BE49-F238E27FC236}">
                <a16:creationId xmlns:a16="http://schemas.microsoft.com/office/drawing/2014/main" id="{CA70078B-425C-4B03-9E09-9A33C198D95A}"/>
              </a:ext>
            </a:extLst>
          </p:cNvPr>
          <p:cNvSpPr txBox="1"/>
          <p:nvPr/>
        </p:nvSpPr>
        <p:spPr>
          <a:xfrm>
            <a:off x="605754" y="4830135"/>
            <a:ext cx="11188331" cy="830997"/>
          </a:xfrm>
          <a:prstGeom prst="rect">
            <a:avLst/>
          </a:prstGeom>
          <a:solidFill>
            <a:schemeClr val="bg1">
              <a:lumMod val="95000"/>
            </a:schemeClr>
          </a:solidFill>
        </p:spPr>
        <p:txBody>
          <a:bodyPr wrap="square">
            <a:spAutoFit/>
          </a:bodyPr>
          <a:lstStyle/>
          <a:p>
            <a:pPr marL="285750" indent="-285750">
              <a:buFont typeface="Arial"/>
              <a:buChar char="•"/>
            </a:pPr>
            <a:r>
              <a:rPr lang="en-GB" sz="2400" b="1" dirty="0">
                <a:solidFill>
                  <a:srgbClr val="000000"/>
                </a:solidFill>
                <a:latin typeface="Calibri Light"/>
                <a:ea typeface="Calibri Light"/>
                <a:cs typeface="Calibri Light"/>
              </a:rPr>
              <a:t> These standards cover important aspects of personal development that will help you become confident, happy, resilient young adults. </a:t>
            </a:r>
            <a:endParaRPr lang="en-GB" sz="2400" b="1" dirty="0">
              <a:solidFill>
                <a:srgbClr val="000000"/>
              </a:solidFill>
              <a:latin typeface="Calibri" panose="020F0502020204030204"/>
              <a:ea typeface="Calibri"/>
              <a:cs typeface="Calibri"/>
            </a:endParaRPr>
          </a:p>
        </p:txBody>
      </p:sp>
      <p:sp>
        <p:nvSpPr>
          <p:cNvPr id="173" name="TextBox 172">
            <a:extLst>
              <a:ext uri="{FF2B5EF4-FFF2-40B4-BE49-F238E27FC236}">
                <a16:creationId xmlns:a16="http://schemas.microsoft.com/office/drawing/2014/main" id="{C15D1225-474E-4996-B45F-8252D6AA2994}"/>
              </a:ext>
            </a:extLst>
          </p:cNvPr>
          <p:cNvSpPr txBox="1"/>
          <p:nvPr/>
        </p:nvSpPr>
        <p:spPr>
          <a:xfrm>
            <a:off x="1522154" y="5655534"/>
            <a:ext cx="10382673" cy="1200329"/>
          </a:xfrm>
          <a:prstGeom prst="rect">
            <a:avLst/>
          </a:prstGeom>
          <a:solidFill>
            <a:schemeClr val="bg1">
              <a:lumMod val="95000"/>
            </a:schemeClr>
          </a:solidFill>
        </p:spPr>
        <p:txBody>
          <a:bodyPr wrap="square">
            <a:spAutoFit/>
          </a:bodyPr>
          <a:lstStyle/>
          <a:p>
            <a:pPr marL="285750" indent="-285750">
              <a:buFont typeface="Arial"/>
              <a:buChar char="•"/>
            </a:pPr>
            <a:r>
              <a:rPr lang="en-GB" sz="2400" b="1" dirty="0">
                <a:solidFill>
                  <a:srgbClr val="000000"/>
                </a:solidFill>
                <a:latin typeface="Calibri Light"/>
                <a:ea typeface="Calibri Light"/>
                <a:cs typeface="Calibri Light"/>
              </a:rPr>
              <a:t>To fulfil the seven standards during the time students are with us, all you need to do is get involved in some of the clubs, trips, visits, school productions and many other things that go on at Shelley College :)</a:t>
            </a:r>
            <a:endParaRPr lang="en-GB" sz="2400" b="1" dirty="0">
              <a:solidFill>
                <a:srgbClr val="000000"/>
              </a:solidFill>
              <a:ea typeface="Calibri"/>
              <a:cs typeface="Calibri"/>
            </a:endParaRPr>
          </a:p>
        </p:txBody>
      </p:sp>
      <p:pic>
        <p:nvPicPr>
          <p:cNvPr id="166" name="Picture 165" descr="A yellow star and purple text&#10;&#10;Description automatically generated">
            <a:extLst>
              <a:ext uri="{FF2B5EF4-FFF2-40B4-BE49-F238E27FC236}">
                <a16:creationId xmlns:a16="http://schemas.microsoft.com/office/drawing/2014/main" id="{0652C20F-241A-9E06-585C-3DC40FFABC55}"/>
              </a:ext>
            </a:extLst>
          </p:cNvPr>
          <p:cNvPicPr>
            <a:picLocks noChangeAspect="1"/>
          </p:cNvPicPr>
          <p:nvPr/>
        </p:nvPicPr>
        <p:blipFill>
          <a:blip r:embed="rId19"/>
          <a:stretch>
            <a:fillRect/>
          </a:stretch>
        </p:blipFill>
        <p:spPr>
          <a:xfrm>
            <a:off x="112913" y="-1568"/>
            <a:ext cx="2532807" cy="832654"/>
          </a:xfrm>
          <a:prstGeom prst="rect">
            <a:avLst/>
          </a:prstGeom>
        </p:spPr>
      </p:pic>
    </p:spTree>
    <p:extLst>
      <p:ext uri="{BB962C8B-B14F-4D97-AF65-F5344CB8AC3E}">
        <p14:creationId xmlns:p14="http://schemas.microsoft.com/office/powerpoint/2010/main" val="740218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67"/>
                                        </p:tgtEl>
                                        <p:attrNameLst>
                                          <p:attrName>style.visibility</p:attrName>
                                        </p:attrNameLst>
                                      </p:cBhvr>
                                      <p:to>
                                        <p:strVal val="visible"/>
                                      </p:to>
                                    </p:set>
                                    <p:anim calcmode="lin" valueType="num">
                                      <p:cBhvr>
                                        <p:cTn id="14" dur="500" fill="hold"/>
                                        <p:tgtEl>
                                          <p:spTgt spid="167"/>
                                        </p:tgtEl>
                                        <p:attrNameLst>
                                          <p:attrName>ppt_w</p:attrName>
                                        </p:attrNameLst>
                                      </p:cBhvr>
                                      <p:tavLst>
                                        <p:tav tm="0">
                                          <p:val>
                                            <p:fltVal val="0"/>
                                          </p:val>
                                        </p:tav>
                                        <p:tav tm="100000">
                                          <p:val>
                                            <p:strVal val="#ppt_w"/>
                                          </p:val>
                                        </p:tav>
                                      </p:tavLst>
                                    </p:anim>
                                    <p:anim calcmode="lin" valueType="num">
                                      <p:cBhvr>
                                        <p:cTn id="15" dur="500" fill="hold"/>
                                        <p:tgtEl>
                                          <p:spTgt spid="167"/>
                                        </p:tgtEl>
                                        <p:attrNameLst>
                                          <p:attrName>ppt_h</p:attrName>
                                        </p:attrNameLst>
                                      </p:cBhvr>
                                      <p:tavLst>
                                        <p:tav tm="0">
                                          <p:val>
                                            <p:fltVal val="0"/>
                                          </p:val>
                                        </p:tav>
                                        <p:tav tm="100000">
                                          <p:val>
                                            <p:strVal val="#ppt_h"/>
                                          </p:val>
                                        </p:tav>
                                      </p:tavLst>
                                    </p:anim>
                                    <p:animEffect transition="in" filter="fade">
                                      <p:cBhvr>
                                        <p:cTn id="16" dur="500"/>
                                        <p:tgtEl>
                                          <p:spTgt spid="16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69"/>
                                        </p:tgtEl>
                                        <p:attrNameLst>
                                          <p:attrName>style.visibility</p:attrName>
                                        </p:attrNameLst>
                                      </p:cBhvr>
                                      <p:to>
                                        <p:strVal val="visible"/>
                                      </p:to>
                                    </p:set>
                                    <p:anim calcmode="lin" valueType="num">
                                      <p:cBhvr>
                                        <p:cTn id="21" dur="500" fill="hold"/>
                                        <p:tgtEl>
                                          <p:spTgt spid="169"/>
                                        </p:tgtEl>
                                        <p:attrNameLst>
                                          <p:attrName>ppt_w</p:attrName>
                                        </p:attrNameLst>
                                      </p:cBhvr>
                                      <p:tavLst>
                                        <p:tav tm="0">
                                          <p:val>
                                            <p:fltVal val="0"/>
                                          </p:val>
                                        </p:tav>
                                        <p:tav tm="100000">
                                          <p:val>
                                            <p:strVal val="#ppt_w"/>
                                          </p:val>
                                        </p:tav>
                                      </p:tavLst>
                                    </p:anim>
                                    <p:anim calcmode="lin" valueType="num">
                                      <p:cBhvr>
                                        <p:cTn id="22" dur="500" fill="hold"/>
                                        <p:tgtEl>
                                          <p:spTgt spid="169"/>
                                        </p:tgtEl>
                                        <p:attrNameLst>
                                          <p:attrName>ppt_h</p:attrName>
                                        </p:attrNameLst>
                                      </p:cBhvr>
                                      <p:tavLst>
                                        <p:tav tm="0">
                                          <p:val>
                                            <p:fltVal val="0"/>
                                          </p:val>
                                        </p:tav>
                                        <p:tav tm="100000">
                                          <p:val>
                                            <p:strVal val="#ppt_h"/>
                                          </p:val>
                                        </p:tav>
                                      </p:tavLst>
                                    </p:anim>
                                    <p:animEffect transition="in" filter="fade">
                                      <p:cBhvr>
                                        <p:cTn id="23" dur="500"/>
                                        <p:tgtEl>
                                          <p:spTgt spid="16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71"/>
                                        </p:tgtEl>
                                        <p:attrNameLst>
                                          <p:attrName>style.visibility</p:attrName>
                                        </p:attrNameLst>
                                      </p:cBhvr>
                                      <p:to>
                                        <p:strVal val="visible"/>
                                      </p:to>
                                    </p:set>
                                    <p:anim calcmode="lin" valueType="num">
                                      <p:cBhvr>
                                        <p:cTn id="28" dur="500" fill="hold"/>
                                        <p:tgtEl>
                                          <p:spTgt spid="171"/>
                                        </p:tgtEl>
                                        <p:attrNameLst>
                                          <p:attrName>ppt_w</p:attrName>
                                        </p:attrNameLst>
                                      </p:cBhvr>
                                      <p:tavLst>
                                        <p:tav tm="0">
                                          <p:val>
                                            <p:fltVal val="0"/>
                                          </p:val>
                                        </p:tav>
                                        <p:tav tm="100000">
                                          <p:val>
                                            <p:strVal val="#ppt_w"/>
                                          </p:val>
                                        </p:tav>
                                      </p:tavLst>
                                    </p:anim>
                                    <p:anim calcmode="lin" valueType="num">
                                      <p:cBhvr>
                                        <p:cTn id="29" dur="500" fill="hold"/>
                                        <p:tgtEl>
                                          <p:spTgt spid="171"/>
                                        </p:tgtEl>
                                        <p:attrNameLst>
                                          <p:attrName>ppt_h</p:attrName>
                                        </p:attrNameLst>
                                      </p:cBhvr>
                                      <p:tavLst>
                                        <p:tav tm="0">
                                          <p:val>
                                            <p:fltVal val="0"/>
                                          </p:val>
                                        </p:tav>
                                        <p:tav tm="100000">
                                          <p:val>
                                            <p:strVal val="#ppt_h"/>
                                          </p:val>
                                        </p:tav>
                                      </p:tavLst>
                                    </p:anim>
                                    <p:animEffect transition="in" filter="fade">
                                      <p:cBhvr>
                                        <p:cTn id="30" dur="500"/>
                                        <p:tgtEl>
                                          <p:spTgt spid="171"/>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73"/>
                                        </p:tgtEl>
                                        <p:attrNameLst>
                                          <p:attrName>style.visibility</p:attrName>
                                        </p:attrNameLst>
                                      </p:cBhvr>
                                      <p:to>
                                        <p:strVal val="visible"/>
                                      </p:to>
                                    </p:set>
                                    <p:anim calcmode="lin" valueType="num">
                                      <p:cBhvr>
                                        <p:cTn id="35" dur="500" fill="hold"/>
                                        <p:tgtEl>
                                          <p:spTgt spid="173"/>
                                        </p:tgtEl>
                                        <p:attrNameLst>
                                          <p:attrName>ppt_w</p:attrName>
                                        </p:attrNameLst>
                                      </p:cBhvr>
                                      <p:tavLst>
                                        <p:tav tm="0">
                                          <p:val>
                                            <p:fltVal val="0"/>
                                          </p:val>
                                        </p:tav>
                                        <p:tav tm="100000">
                                          <p:val>
                                            <p:strVal val="#ppt_w"/>
                                          </p:val>
                                        </p:tav>
                                      </p:tavLst>
                                    </p:anim>
                                    <p:anim calcmode="lin" valueType="num">
                                      <p:cBhvr>
                                        <p:cTn id="36" dur="500" fill="hold"/>
                                        <p:tgtEl>
                                          <p:spTgt spid="173"/>
                                        </p:tgtEl>
                                        <p:attrNameLst>
                                          <p:attrName>ppt_h</p:attrName>
                                        </p:attrNameLst>
                                      </p:cBhvr>
                                      <p:tavLst>
                                        <p:tav tm="0">
                                          <p:val>
                                            <p:fltVal val="0"/>
                                          </p:val>
                                        </p:tav>
                                        <p:tav tm="100000">
                                          <p:val>
                                            <p:strVal val="#ppt_h"/>
                                          </p:val>
                                        </p:tav>
                                      </p:tavLst>
                                    </p:anim>
                                    <p:animEffect transition="in" filter="fade">
                                      <p:cBhvr>
                                        <p:cTn id="37" dur="5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7" grpId="0" animBg="1"/>
      <p:bldP spid="169" grpId="0" animBg="1"/>
      <p:bldP spid="171" grpId="0" animBg="1"/>
      <p:bldP spid="17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p:cNvGrpSpPr>
          <p:nvPr/>
        </p:nvGrpSpPr>
        <p:grpSpPr bwMode="auto">
          <a:xfrm>
            <a:off x="10325100" y="0"/>
            <a:ext cx="1866900" cy="2095500"/>
            <a:chOff x="0" y="0"/>
            <a:chExt cx="3371" cy="3692"/>
          </a:xfrm>
        </p:grpSpPr>
        <p:cxnSp>
          <p:nvCxnSpPr>
            <p:cNvPr id="6" name="Line 322"/>
            <p:cNvCxnSpPr>
              <a:cxnSpLocks noChangeShapeType="1"/>
            </p:cNvCxnSpPr>
            <p:nvPr/>
          </p:nvCxnSpPr>
          <p:spPr bwMode="auto">
            <a:xfrm>
              <a:off x="2000" y="1502"/>
              <a:ext cx="0" cy="18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 name="Line 323"/>
            <p:cNvCxnSpPr>
              <a:cxnSpLocks noChangeShapeType="1"/>
            </p:cNvCxnSpPr>
            <p:nvPr/>
          </p:nvCxnSpPr>
          <p:spPr bwMode="auto">
            <a:xfrm>
              <a:off x="2004" y="1501"/>
              <a:ext cx="11"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 name="Line 324"/>
            <p:cNvCxnSpPr>
              <a:cxnSpLocks noChangeShapeType="1"/>
            </p:cNvCxnSpPr>
            <p:nvPr/>
          </p:nvCxnSpPr>
          <p:spPr bwMode="auto">
            <a:xfrm>
              <a:off x="2008" y="1688"/>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 name="Line 325"/>
            <p:cNvCxnSpPr>
              <a:cxnSpLocks noChangeShapeType="1"/>
            </p:cNvCxnSpPr>
            <p:nvPr/>
          </p:nvCxnSpPr>
          <p:spPr bwMode="auto">
            <a:xfrm>
              <a:off x="2004" y="2320"/>
              <a:ext cx="11" cy="0"/>
            </a:xfrm>
            <a:prstGeom prst="line">
              <a:avLst/>
            </a:prstGeom>
            <a:noFill/>
            <a:ln w="521">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 name="Line 326"/>
            <p:cNvCxnSpPr>
              <a:cxnSpLocks noChangeShapeType="1"/>
            </p:cNvCxnSpPr>
            <p:nvPr/>
          </p:nvCxnSpPr>
          <p:spPr bwMode="auto">
            <a:xfrm>
              <a:off x="2000" y="2174"/>
              <a:ext cx="0" cy="14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 name="Line 327"/>
            <p:cNvCxnSpPr>
              <a:cxnSpLocks noChangeShapeType="1"/>
            </p:cNvCxnSpPr>
            <p:nvPr/>
          </p:nvCxnSpPr>
          <p:spPr bwMode="auto">
            <a:xfrm>
              <a:off x="2008" y="2174"/>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 name="Line 328"/>
            <p:cNvCxnSpPr>
              <a:cxnSpLocks noChangeShapeType="1"/>
            </p:cNvCxnSpPr>
            <p:nvPr/>
          </p:nvCxnSpPr>
          <p:spPr bwMode="auto">
            <a:xfrm>
              <a:off x="2702" y="1941"/>
              <a:ext cx="242" cy="0"/>
            </a:xfrm>
            <a:prstGeom prst="line">
              <a:avLst/>
            </a:prstGeom>
            <a:noFill/>
            <a:ln w="508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 name="Line 329"/>
            <p:cNvCxnSpPr>
              <a:cxnSpLocks noChangeShapeType="1"/>
            </p:cNvCxnSpPr>
            <p:nvPr/>
          </p:nvCxnSpPr>
          <p:spPr bwMode="auto">
            <a:xfrm>
              <a:off x="2702" y="1931"/>
              <a:ext cx="242"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 name="Line 330"/>
            <p:cNvCxnSpPr>
              <a:cxnSpLocks noChangeShapeType="1"/>
            </p:cNvCxnSpPr>
            <p:nvPr/>
          </p:nvCxnSpPr>
          <p:spPr bwMode="auto">
            <a:xfrm>
              <a:off x="2702" y="1923"/>
              <a:ext cx="242"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 name="Line 331"/>
            <p:cNvCxnSpPr>
              <a:cxnSpLocks noChangeShapeType="1"/>
            </p:cNvCxnSpPr>
            <p:nvPr/>
          </p:nvCxnSpPr>
          <p:spPr bwMode="auto">
            <a:xfrm>
              <a:off x="2702" y="1918"/>
              <a:ext cx="243"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6" name="Line 332"/>
            <p:cNvCxnSpPr>
              <a:cxnSpLocks noChangeShapeType="1"/>
            </p:cNvCxnSpPr>
            <p:nvPr/>
          </p:nvCxnSpPr>
          <p:spPr bwMode="auto">
            <a:xfrm>
              <a:off x="2247" y="194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7" name="Line 333"/>
            <p:cNvCxnSpPr>
              <a:cxnSpLocks noChangeShapeType="1"/>
            </p:cNvCxnSpPr>
            <p:nvPr/>
          </p:nvCxnSpPr>
          <p:spPr bwMode="auto">
            <a:xfrm>
              <a:off x="2247" y="1939"/>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8" name="Line 334"/>
            <p:cNvCxnSpPr>
              <a:cxnSpLocks noChangeShapeType="1"/>
            </p:cNvCxnSpPr>
            <p:nvPr/>
          </p:nvCxnSpPr>
          <p:spPr bwMode="auto">
            <a:xfrm>
              <a:off x="2247" y="1931"/>
              <a:ext cx="424"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9" name="Line 335"/>
            <p:cNvCxnSpPr>
              <a:cxnSpLocks noChangeShapeType="1"/>
            </p:cNvCxnSpPr>
            <p:nvPr/>
          </p:nvCxnSpPr>
          <p:spPr bwMode="auto">
            <a:xfrm>
              <a:off x="2247" y="192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0" name="Line 336"/>
            <p:cNvCxnSpPr>
              <a:cxnSpLocks noChangeShapeType="1"/>
            </p:cNvCxnSpPr>
            <p:nvPr/>
          </p:nvCxnSpPr>
          <p:spPr bwMode="auto">
            <a:xfrm>
              <a:off x="2247" y="1918"/>
              <a:ext cx="424"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1" name="Line 337"/>
            <p:cNvCxnSpPr>
              <a:cxnSpLocks noChangeShapeType="1"/>
            </p:cNvCxnSpPr>
            <p:nvPr/>
          </p:nvCxnSpPr>
          <p:spPr bwMode="auto">
            <a:xfrm>
              <a:off x="1322" y="1944"/>
              <a:ext cx="439"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2" name="Line 338"/>
            <p:cNvCxnSpPr>
              <a:cxnSpLocks noChangeShapeType="1"/>
            </p:cNvCxnSpPr>
            <p:nvPr/>
          </p:nvCxnSpPr>
          <p:spPr bwMode="auto">
            <a:xfrm>
              <a:off x="1322" y="1939"/>
              <a:ext cx="439"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3" name="Line 339"/>
            <p:cNvCxnSpPr>
              <a:cxnSpLocks noChangeShapeType="1"/>
            </p:cNvCxnSpPr>
            <p:nvPr/>
          </p:nvCxnSpPr>
          <p:spPr bwMode="auto">
            <a:xfrm>
              <a:off x="1322" y="1931"/>
              <a:ext cx="43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4" name="Line 340"/>
            <p:cNvCxnSpPr>
              <a:cxnSpLocks noChangeShapeType="1"/>
            </p:cNvCxnSpPr>
            <p:nvPr/>
          </p:nvCxnSpPr>
          <p:spPr bwMode="auto">
            <a:xfrm>
              <a:off x="1321" y="1923"/>
              <a:ext cx="44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5" name="Line 341"/>
            <p:cNvCxnSpPr>
              <a:cxnSpLocks noChangeShapeType="1"/>
            </p:cNvCxnSpPr>
            <p:nvPr/>
          </p:nvCxnSpPr>
          <p:spPr bwMode="auto">
            <a:xfrm>
              <a:off x="1321" y="1918"/>
              <a:ext cx="440"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sp>
          <p:nvSpPr>
            <p:cNvPr id="26" name="Freeform 25"/>
            <p:cNvSpPr>
              <a:spLocks/>
            </p:cNvSpPr>
            <p:nvPr/>
          </p:nvSpPr>
          <p:spPr bwMode="auto">
            <a:xfrm>
              <a:off x="1760" y="1687"/>
              <a:ext cx="487" cy="487"/>
            </a:xfrm>
            <a:custGeom>
              <a:avLst/>
              <a:gdLst>
                <a:gd name="T0" fmla="+- 0 2008 1760"/>
                <a:gd name="T1" fmla="*/ T0 w 487"/>
                <a:gd name="T2" fmla="+- 0 1688 1688"/>
                <a:gd name="T3" fmla="*/ 1688 h 487"/>
                <a:gd name="T4" fmla="+- 0 1997 1760"/>
                <a:gd name="T5" fmla="*/ T4 w 487"/>
                <a:gd name="T6" fmla="+- 0 1688 1688"/>
                <a:gd name="T7" fmla="*/ 1688 h 487"/>
                <a:gd name="T8" fmla="+- 0 1984 1760"/>
                <a:gd name="T9" fmla="*/ T8 w 487"/>
                <a:gd name="T10" fmla="+- 0 1689 1688"/>
                <a:gd name="T11" fmla="*/ 1689 h 487"/>
                <a:gd name="T12" fmla="+- 0 1916 1760"/>
                <a:gd name="T13" fmla="*/ T12 w 487"/>
                <a:gd name="T14" fmla="+- 0 1704 1688"/>
                <a:gd name="T15" fmla="*/ 1704 h 487"/>
                <a:gd name="T16" fmla="+- 0 1856 1760"/>
                <a:gd name="T17" fmla="*/ T16 w 487"/>
                <a:gd name="T18" fmla="+- 0 1738 1688"/>
                <a:gd name="T19" fmla="*/ 1738 h 487"/>
                <a:gd name="T20" fmla="+- 0 1809 1760"/>
                <a:gd name="T21" fmla="*/ T20 w 487"/>
                <a:gd name="T22" fmla="+- 0 1786 1688"/>
                <a:gd name="T23" fmla="*/ 1786 h 487"/>
                <a:gd name="T24" fmla="+- 0 1776 1760"/>
                <a:gd name="T25" fmla="*/ T24 w 487"/>
                <a:gd name="T26" fmla="+- 0 1846 1688"/>
                <a:gd name="T27" fmla="*/ 1846 h 487"/>
                <a:gd name="T28" fmla="+- 0 1761 1760"/>
                <a:gd name="T29" fmla="*/ T28 w 487"/>
                <a:gd name="T30" fmla="+- 0 1915 1688"/>
                <a:gd name="T31" fmla="*/ 1915 h 487"/>
                <a:gd name="T32" fmla="+- 0 1761 1760"/>
                <a:gd name="T33" fmla="*/ T32 w 487"/>
                <a:gd name="T34" fmla="+- 0 1920 1688"/>
                <a:gd name="T35" fmla="*/ 1920 h 487"/>
                <a:gd name="T36" fmla="+- 0 1760 1760"/>
                <a:gd name="T37" fmla="*/ T36 w 487"/>
                <a:gd name="T38" fmla="+- 0 1926 1688"/>
                <a:gd name="T39" fmla="*/ 1926 h 487"/>
                <a:gd name="T40" fmla="+- 0 1760 1760"/>
                <a:gd name="T41" fmla="*/ T40 w 487"/>
                <a:gd name="T42" fmla="+- 0 1936 1688"/>
                <a:gd name="T43" fmla="*/ 1936 h 487"/>
                <a:gd name="T44" fmla="+- 0 1761 1760"/>
                <a:gd name="T45" fmla="*/ T44 w 487"/>
                <a:gd name="T46" fmla="+- 0 1941 1688"/>
                <a:gd name="T47" fmla="*/ 1941 h 487"/>
                <a:gd name="T48" fmla="+- 0 1761 1760"/>
                <a:gd name="T49" fmla="*/ T48 w 487"/>
                <a:gd name="T50" fmla="+- 0 1946 1688"/>
                <a:gd name="T51" fmla="*/ 1946 h 487"/>
                <a:gd name="T52" fmla="+- 0 1776 1760"/>
                <a:gd name="T53" fmla="*/ T52 w 487"/>
                <a:gd name="T54" fmla="+- 0 2015 1688"/>
                <a:gd name="T55" fmla="*/ 2015 h 487"/>
                <a:gd name="T56" fmla="+- 0 1808 1760"/>
                <a:gd name="T57" fmla="*/ T56 w 487"/>
                <a:gd name="T58" fmla="+- 0 2075 1688"/>
                <a:gd name="T59" fmla="*/ 2075 h 487"/>
                <a:gd name="T60" fmla="+- 0 1856 1760"/>
                <a:gd name="T61" fmla="*/ T60 w 487"/>
                <a:gd name="T62" fmla="+- 0 2124 1688"/>
                <a:gd name="T63" fmla="*/ 2124 h 487"/>
                <a:gd name="T64" fmla="+- 0 1915 1760"/>
                <a:gd name="T65" fmla="*/ T64 w 487"/>
                <a:gd name="T66" fmla="+- 0 2158 1688"/>
                <a:gd name="T67" fmla="*/ 2158 h 487"/>
                <a:gd name="T68" fmla="+- 0 1984 1760"/>
                <a:gd name="T69" fmla="*/ T68 w 487"/>
                <a:gd name="T70" fmla="+- 0 2174 1688"/>
                <a:gd name="T71" fmla="*/ 2174 h 487"/>
                <a:gd name="T72" fmla="+- 0 1997 1760"/>
                <a:gd name="T73" fmla="*/ T72 w 487"/>
                <a:gd name="T74" fmla="+- 0 2175 1688"/>
                <a:gd name="T75" fmla="*/ 2175 h 487"/>
                <a:gd name="T76" fmla="+- 0 2008 1760"/>
                <a:gd name="T77" fmla="*/ T76 w 487"/>
                <a:gd name="T78" fmla="+- 0 2175 1688"/>
                <a:gd name="T79" fmla="*/ 2175 h 487"/>
                <a:gd name="T80" fmla="+- 0 2011 1760"/>
                <a:gd name="T81" fmla="*/ T80 w 487"/>
                <a:gd name="T82" fmla="+- 0 2174 1688"/>
                <a:gd name="T83" fmla="*/ 2174 h 487"/>
                <a:gd name="T84" fmla="+- 0 2015 1760"/>
                <a:gd name="T85" fmla="*/ T84 w 487"/>
                <a:gd name="T86" fmla="+- 0 2174 1688"/>
                <a:gd name="T87" fmla="*/ 2174 h 487"/>
                <a:gd name="T88" fmla="+- 0 2086 1760"/>
                <a:gd name="T89" fmla="*/ T88 w 487"/>
                <a:gd name="T90" fmla="+- 0 2160 1688"/>
                <a:gd name="T91" fmla="*/ 2160 h 487"/>
                <a:gd name="T92" fmla="+- 0 2148 1760"/>
                <a:gd name="T93" fmla="*/ T92 w 487"/>
                <a:gd name="T94" fmla="+- 0 2127 1688"/>
                <a:gd name="T95" fmla="*/ 2127 h 487"/>
                <a:gd name="T96" fmla="+- 0 2198 1760"/>
                <a:gd name="T97" fmla="*/ T96 w 487"/>
                <a:gd name="T98" fmla="+- 0 2078 1688"/>
                <a:gd name="T99" fmla="*/ 2078 h 487"/>
                <a:gd name="T100" fmla="+- 0 2232 1760"/>
                <a:gd name="T101" fmla="*/ T100 w 487"/>
                <a:gd name="T102" fmla="+- 0 2016 1688"/>
                <a:gd name="T103" fmla="*/ 2016 h 487"/>
                <a:gd name="T104" fmla="+- 0 2247 1760"/>
                <a:gd name="T105" fmla="*/ T104 w 487"/>
                <a:gd name="T106" fmla="+- 0 1946 1688"/>
                <a:gd name="T107" fmla="*/ 1946 h 487"/>
                <a:gd name="T108" fmla="+- 0 2247 1760"/>
                <a:gd name="T109" fmla="*/ T108 w 487"/>
                <a:gd name="T110" fmla="+- 0 1941 1688"/>
                <a:gd name="T111" fmla="*/ 1941 h 487"/>
                <a:gd name="T112" fmla="+- 0 2247 1760"/>
                <a:gd name="T113" fmla="*/ T112 w 487"/>
                <a:gd name="T114" fmla="+- 0 1936 1688"/>
                <a:gd name="T115" fmla="*/ 1936 h 487"/>
                <a:gd name="T116" fmla="+- 0 2247 1760"/>
                <a:gd name="T117" fmla="*/ T116 w 487"/>
                <a:gd name="T118" fmla="+- 0 1926 1688"/>
                <a:gd name="T119" fmla="*/ 1926 h 487"/>
                <a:gd name="T120" fmla="+- 0 2247 1760"/>
                <a:gd name="T121" fmla="*/ T120 w 487"/>
                <a:gd name="T122" fmla="+- 0 1920 1688"/>
                <a:gd name="T123" fmla="*/ 1920 h 487"/>
                <a:gd name="T124" fmla="+- 0 2247 1760"/>
                <a:gd name="T125" fmla="*/ T124 w 487"/>
                <a:gd name="T126" fmla="+- 0 1915 1688"/>
                <a:gd name="T127" fmla="*/ 1915 h 487"/>
                <a:gd name="T128" fmla="+- 0 2231 1760"/>
                <a:gd name="T129" fmla="*/ T128 w 487"/>
                <a:gd name="T130" fmla="+- 0 1844 1688"/>
                <a:gd name="T131" fmla="*/ 1844 h 487"/>
                <a:gd name="T132" fmla="+- 0 2197 1760"/>
                <a:gd name="T133" fmla="*/ T132 w 487"/>
                <a:gd name="T134" fmla="+- 0 1783 1688"/>
                <a:gd name="T135" fmla="*/ 1783 h 487"/>
                <a:gd name="T136" fmla="+- 0 2148 1760"/>
                <a:gd name="T137" fmla="*/ T136 w 487"/>
                <a:gd name="T138" fmla="+- 0 1735 1688"/>
                <a:gd name="T139" fmla="*/ 1735 h 487"/>
                <a:gd name="T140" fmla="+- 0 2086 1760"/>
                <a:gd name="T141" fmla="*/ T140 w 487"/>
                <a:gd name="T142" fmla="+- 0 1702 1688"/>
                <a:gd name="T143" fmla="*/ 1702 h 487"/>
                <a:gd name="T144" fmla="+- 0 2015 1760"/>
                <a:gd name="T145" fmla="*/ T144 w 487"/>
                <a:gd name="T146" fmla="+- 0 1688 1688"/>
                <a:gd name="T147" fmla="*/ 1688 h 487"/>
                <a:gd name="T148" fmla="+- 0 2011 1760"/>
                <a:gd name="T149" fmla="*/ T148 w 487"/>
                <a:gd name="T150" fmla="+- 0 1688 1688"/>
                <a:gd name="T151" fmla="*/ 1688 h 487"/>
                <a:gd name="T152" fmla="+- 0 2008 1760"/>
                <a:gd name="T153" fmla="*/ T152 w 487"/>
                <a:gd name="T154" fmla="+- 0 1688 1688"/>
                <a:gd name="T155" fmla="*/ 1688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Lst>
              <a:rect l="0" t="0" r="r" b="b"/>
              <a:pathLst>
                <a:path w="487" h="487">
                  <a:moveTo>
                    <a:pt x="248" y="0"/>
                  </a:moveTo>
                  <a:lnTo>
                    <a:pt x="237" y="0"/>
                  </a:lnTo>
                  <a:lnTo>
                    <a:pt x="224" y="1"/>
                  </a:lnTo>
                  <a:lnTo>
                    <a:pt x="156" y="16"/>
                  </a:lnTo>
                  <a:lnTo>
                    <a:pt x="96" y="50"/>
                  </a:lnTo>
                  <a:lnTo>
                    <a:pt x="49" y="98"/>
                  </a:lnTo>
                  <a:lnTo>
                    <a:pt x="16" y="158"/>
                  </a:lnTo>
                  <a:lnTo>
                    <a:pt x="1" y="227"/>
                  </a:lnTo>
                  <a:lnTo>
                    <a:pt x="1" y="232"/>
                  </a:lnTo>
                  <a:lnTo>
                    <a:pt x="0" y="238"/>
                  </a:lnTo>
                  <a:lnTo>
                    <a:pt x="0" y="248"/>
                  </a:lnTo>
                  <a:lnTo>
                    <a:pt x="1" y="253"/>
                  </a:lnTo>
                  <a:lnTo>
                    <a:pt x="1" y="258"/>
                  </a:lnTo>
                  <a:lnTo>
                    <a:pt x="16" y="327"/>
                  </a:lnTo>
                  <a:lnTo>
                    <a:pt x="48" y="387"/>
                  </a:lnTo>
                  <a:lnTo>
                    <a:pt x="96" y="436"/>
                  </a:lnTo>
                  <a:lnTo>
                    <a:pt x="155" y="470"/>
                  </a:lnTo>
                  <a:lnTo>
                    <a:pt x="224" y="486"/>
                  </a:lnTo>
                  <a:lnTo>
                    <a:pt x="237" y="487"/>
                  </a:lnTo>
                  <a:lnTo>
                    <a:pt x="248" y="487"/>
                  </a:lnTo>
                  <a:lnTo>
                    <a:pt x="251" y="486"/>
                  </a:lnTo>
                  <a:lnTo>
                    <a:pt x="255" y="486"/>
                  </a:lnTo>
                  <a:lnTo>
                    <a:pt x="326" y="472"/>
                  </a:lnTo>
                  <a:lnTo>
                    <a:pt x="388" y="439"/>
                  </a:lnTo>
                  <a:lnTo>
                    <a:pt x="438" y="390"/>
                  </a:lnTo>
                  <a:lnTo>
                    <a:pt x="472" y="328"/>
                  </a:lnTo>
                  <a:lnTo>
                    <a:pt x="487" y="258"/>
                  </a:lnTo>
                  <a:lnTo>
                    <a:pt x="487" y="253"/>
                  </a:lnTo>
                  <a:lnTo>
                    <a:pt x="487" y="248"/>
                  </a:lnTo>
                  <a:lnTo>
                    <a:pt x="487" y="238"/>
                  </a:lnTo>
                  <a:lnTo>
                    <a:pt x="487" y="232"/>
                  </a:lnTo>
                  <a:lnTo>
                    <a:pt x="487" y="227"/>
                  </a:lnTo>
                  <a:lnTo>
                    <a:pt x="471" y="156"/>
                  </a:lnTo>
                  <a:lnTo>
                    <a:pt x="437" y="95"/>
                  </a:lnTo>
                  <a:lnTo>
                    <a:pt x="388" y="47"/>
                  </a:lnTo>
                  <a:lnTo>
                    <a:pt x="326" y="14"/>
                  </a:lnTo>
                  <a:lnTo>
                    <a:pt x="255" y="0"/>
                  </a:lnTo>
                  <a:lnTo>
                    <a:pt x="251" y="0"/>
                  </a:lnTo>
                  <a:lnTo>
                    <a:pt x="248" y="0"/>
                  </a:lnTo>
                  <a:close/>
                </a:path>
              </a:pathLst>
            </a:custGeom>
            <a:solidFill>
              <a:srgbClr val="FDCD5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7" name="Freeform 26"/>
            <p:cNvSpPr>
              <a:spLocks/>
            </p:cNvSpPr>
            <p:nvPr/>
          </p:nvSpPr>
          <p:spPr bwMode="auto">
            <a:xfrm>
              <a:off x="678" y="1624"/>
              <a:ext cx="643" cy="643"/>
            </a:xfrm>
            <a:custGeom>
              <a:avLst/>
              <a:gdLst>
                <a:gd name="T0" fmla="+- 0 1000 679"/>
                <a:gd name="T1" fmla="*/ T0 w 643"/>
                <a:gd name="T2" fmla="+- 0 1624 1624"/>
                <a:gd name="T3" fmla="*/ 1624 h 643"/>
                <a:gd name="T4" fmla="+- 0 927 679"/>
                <a:gd name="T5" fmla="*/ T4 w 643"/>
                <a:gd name="T6" fmla="+- 0 1633 1624"/>
                <a:gd name="T7" fmla="*/ 1633 h 643"/>
                <a:gd name="T8" fmla="+- 0 859 679"/>
                <a:gd name="T9" fmla="*/ T8 w 643"/>
                <a:gd name="T10" fmla="+- 0 1657 1624"/>
                <a:gd name="T11" fmla="*/ 1657 h 643"/>
                <a:gd name="T12" fmla="+- 0 799 679"/>
                <a:gd name="T13" fmla="*/ T12 w 643"/>
                <a:gd name="T14" fmla="+- 0 1695 1624"/>
                <a:gd name="T15" fmla="*/ 1695 h 643"/>
                <a:gd name="T16" fmla="+- 0 750 679"/>
                <a:gd name="T17" fmla="*/ T16 w 643"/>
                <a:gd name="T18" fmla="+- 0 1745 1624"/>
                <a:gd name="T19" fmla="*/ 1745 h 643"/>
                <a:gd name="T20" fmla="+- 0 712 679"/>
                <a:gd name="T21" fmla="*/ T20 w 643"/>
                <a:gd name="T22" fmla="+- 0 1804 1624"/>
                <a:gd name="T23" fmla="*/ 1804 h 643"/>
                <a:gd name="T24" fmla="+- 0 687 679"/>
                <a:gd name="T25" fmla="*/ T24 w 643"/>
                <a:gd name="T26" fmla="+- 0 1872 1624"/>
                <a:gd name="T27" fmla="*/ 1872 h 643"/>
                <a:gd name="T28" fmla="+- 0 679 679"/>
                <a:gd name="T29" fmla="*/ T28 w 643"/>
                <a:gd name="T30" fmla="+- 0 1946 1624"/>
                <a:gd name="T31" fmla="*/ 1946 h 643"/>
                <a:gd name="T32" fmla="+- 0 687 679"/>
                <a:gd name="T33" fmla="*/ T32 w 643"/>
                <a:gd name="T34" fmla="+- 0 2019 1624"/>
                <a:gd name="T35" fmla="*/ 2019 h 643"/>
                <a:gd name="T36" fmla="+- 0 712 679"/>
                <a:gd name="T37" fmla="*/ T36 w 643"/>
                <a:gd name="T38" fmla="+- 0 2087 1624"/>
                <a:gd name="T39" fmla="*/ 2087 h 643"/>
                <a:gd name="T40" fmla="+- 0 750 679"/>
                <a:gd name="T41" fmla="*/ T40 w 643"/>
                <a:gd name="T42" fmla="+- 0 2147 1624"/>
                <a:gd name="T43" fmla="*/ 2147 h 643"/>
                <a:gd name="T44" fmla="+- 0 799 679"/>
                <a:gd name="T45" fmla="*/ T44 w 643"/>
                <a:gd name="T46" fmla="+- 0 2196 1624"/>
                <a:gd name="T47" fmla="*/ 2196 h 643"/>
                <a:gd name="T48" fmla="+- 0 859 679"/>
                <a:gd name="T49" fmla="*/ T48 w 643"/>
                <a:gd name="T50" fmla="+- 0 2234 1624"/>
                <a:gd name="T51" fmla="*/ 2234 h 643"/>
                <a:gd name="T52" fmla="+- 0 927 679"/>
                <a:gd name="T53" fmla="*/ T52 w 643"/>
                <a:gd name="T54" fmla="+- 0 2259 1624"/>
                <a:gd name="T55" fmla="*/ 2259 h 643"/>
                <a:gd name="T56" fmla="+- 0 1000 679"/>
                <a:gd name="T57" fmla="*/ T56 w 643"/>
                <a:gd name="T58" fmla="+- 0 2267 1624"/>
                <a:gd name="T59" fmla="*/ 2267 h 643"/>
                <a:gd name="T60" fmla="+- 0 1074 679"/>
                <a:gd name="T61" fmla="*/ T60 w 643"/>
                <a:gd name="T62" fmla="+- 0 2259 1624"/>
                <a:gd name="T63" fmla="*/ 2259 h 643"/>
                <a:gd name="T64" fmla="+- 0 1142 679"/>
                <a:gd name="T65" fmla="*/ T64 w 643"/>
                <a:gd name="T66" fmla="+- 0 2234 1624"/>
                <a:gd name="T67" fmla="*/ 2234 h 643"/>
                <a:gd name="T68" fmla="+- 0 1201 679"/>
                <a:gd name="T69" fmla="*/ T68 w 643"/>
                <a:gd name="T70" fmla="+- 0 2196 1624"/>
                <a:gd name="T71" fmla="*/ 2196 h 643"/>
                <a:gd name="T72" fmla="+- 0 1251 679"/>
                <a:gd name="T73" fmla="*/ T72 w 643"/>
                <a:gd name="T74" fmla="+- 0 2147 1624"/>
                <a:gd name="T75" fmla="*/ 2147 h 643"/>
                <a:gd name="T76" fmla="+- 0 1289 679"/>
                <a:gd name="T77" fmla="*/ T76 w 643"/>
                <a:gd name="T78" fmla="+- 0 2087 1624"/>
                <a:gd name="T79" fmla="*/ 2087 h 643"/>
                <a:gd name="T80" fmla="+- 0 1313 679"/>
                <a:gd name="T81" fmla="*/ T80 w 643"/>
                <a:gd name="T82" fmla="+- 0 2019 1624"/>
                <a:gd name="T83" fmla="*/ 2019 h 643"/>
                <a:gd name="T84" fmla="+- 0 1322 679"/>
                <a:gd name="T85" fmla="*/ T84 w 643"/>
                <a:gd name="T86" fmla="+- 0 1946 1624"/>
                <a:gd name="T87" fmla="*/ 1946 h 643"/>
                <a:gd name="T88" fmla="+- 0 1322 679"/>
                <a:gd name="T89" fmla="*/ T88 w 643"/>
                <a:gd name="T90" fmla="+- 0 1935 1624"/>
                <a:gd name="T91" fmla="*/ 1935 h 643"/>
                <a:gd name="T92" fmla="+- 0 1303 679"/>
                <a:gd name="T93" fmla="*/ T92 w 643"/>
                <a:gd name="T94" fmla="+- 0 1837 1624"/>
                <a:gd name="T95" fmla="*/ 1837 h 643"/>
                <a:gd name="T96" fmla="+- 0 1268 679"/>
                <a:gd name="T97" fmla="*/ T96 w 643"/>
                <a:gd name="T98" fmla="+- 0 1767 1624"/>
                <a:gd name="T99" fmla="*/ 1767 h 643"/>
                <a:gd name="T100" fmla="+- 0 1217 679"/>
                <a:gd name="T101" fmla="*/ T100 w 643"/>
                <a:gd name="T102" fmla="+- 0 1708 1624"/>
                <a:gd name="T103" fmla="*/ 1708 h 643"/>
                <a:gd name="T104" fmla="+- 0 1154 679"/>
                <a:gd name="T105" fmla="*/ T104 w 643"/>
                <a:gd name="T106" fmla="+- 0 1663 1624"/>
                <a:gd name="T107" fmla="*/ 1663 h 643"/>
                <a:gd name="T108" fmla="+- 0 1081 679"/>
                <a:gd name="T109" fmla="*/ T108 w 643"/>
                <a:gd name="T110" fmla="+- 0 1634 1624"/>
                <a:gd name="T111" fmla="*/ 1634 h 643"/>
                <a:gd name="T112" fmla="+- 0 1000 679"/>
                <a:gd name="T113" fmla="*/ T112 w 643"/>
                <a:gd name="T114" fmla="+- 0 1624 1624"/>
                <a:gd name="T115" fmla="*/ 1624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Lst>
              <a:rect l="0" t="0" r="r" b="b"/>
              <a:pathLst>
                <a:path w="643" h="643">
                  <a:moveTo>
                    <a:pt x="321" y="0"/>
                  </a:moveTo>
                  <a:lnTo>
                    <a:pt x="248" y="9"/>
                  </a:lnTo>
                  <a:lnTo>
                    <a:pt x="180" y="33"/>
                  </a:lnTo>
                  <a:lnTo>
                    <a:pt x="120" y="71"/>
                  </a:lnTo>
                  <a:lnTo>
                    <a:pt x="71" y="121"/>
                  </a:lnTo>
                  <a:lnTo>
                    <a:pt x="33" y="180"/>
                  </a:lnTo>
                  <a:lnTo>
                    <a:pt x="8" y="248"/>
                  </a:lnTo>
                  <a:lnTo>
                    <a:pt x="0" y="322"/>
                  </a:lnTo>
                  <a:lnTo>
                    <a:pt x="8" y="395"/>
                  </a:lnTo>
                  <a:lnTo>
                    <a:pt x="33" y="463"/>
                  </a:lnTo>
                  <a:lnTo>
                    <a:pt x="71" y="523"/>
                  </a:lnTo>
                  <a:lnTo>
                    <a:pt x="120" y="572"/>
                  </a:lnTo>
                  <a:lnTo>
                    <a:pt x="180" y="610"/>
                  </a:lnTo>
                  <a:lnTo>
                    <a:pt x="248" y="635"/>
                  </a:lnTo>
                  <a:lnTo>
                    <a:pt x="321" y="643"/>
                  </a:lnTo>
                  <a:lnTo>
                    <a:pt x="395" y="635"/>
                  </a:lnTo>
                  <a:lnTo>
                    <a:pt x="463" y="610"/>
                  </a:lnTo>
                  <a:lnTo>
                    <a:pt x="522" y="572"/>
                  </a:lnTo>
                  <a:lnTo>
                    <a:pt x="572" y="523"/>
                  </a:lnTo>
                  <a:lnTo>
                    <a:pt x="610" y="463"/>
                  </a:lnTo>
                  <a:lnTo>
                    <a:pt x="634" y="395"/>
                  </a:lnTo>
                  <a:lnTo>
                    <a:pt x="643" y="322"/>
                  </a:lnTo>
                  <a:lnTo>
                    <a:pt x="643" y="311"/>
                  </a:lnTo>
                  <a:lnTo>
                    <a:pt x="624" y="213"/>
                  </a:lnTo>
                  <a:lnTo>
                    <a:pt x="589" y="143"/>
                  </a:lnTo>
                  <a:lnTo>
                    <a:pt x="538" y="84"/>
                  </a:lnTo>
                  <a:lnTo>
                    <a:pt x="475" y="39"/>
                  </a:lnTo>
                  <a:lnTo>
                    <a:pt x="402" y="10"/>
                  </a:lnTo>
                  <a:lnTo>
                    <a:pt x="321"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28" name="Freeform 27"/>
            <p:cNvSpPr>
              <a:spLocks/>
            </p:cNvSpPr>
            <p:nvPr/>
          </p:nvSpPr>
          <p:spPr bwMode="auto">
            <a:xfrm>
              <a:off x="3300" y="1914"/>
              <a:ext cx="43" cy="31"/>
            </a:xfrm>
            <a:custGeom>
              <a:avLst/>
              <a:gdLst>
                <a:gd name="T0" fmla="+- 0 3343 3300"/>
                <a:gd name="T1" fmla="*/ T0 w 43"/>
                <a:gd name="T2" fmla="+- 0 1915 1915"/>
                <a:gd name="T3" fmla="*/ 1915 h 31"/>
                <a:gd name="T4" fmla="+- 0 3300 3300"/>
                <a:gd name="T5" fmla="*/ T4 w 43"/>
                <a:gd name="T6" fmla="+- 0 1915 1915"/>
                <a:gd name="T7" fmla="*/ 1915 h 31"/>
                <a:gd name="T8" fmla="+- 0 3301 3300"/>
                <a:gd name="T9" fmla="*/ T8 w 43"/>
                <a:gd name="T10" fmla="+- 0 1920 1915"/>
                <a:gd name="T11" fmla="*/ 1920 h 31"/>
                <a:gd name="T12" fmla="+- 0 3301 3300"/>
                <a:gd name="T13" fmla="*/ T12 w 43"/>
                <a:gd name="T14" fmla="+- 0 1938 1915"/>
                <a:gd name="T15" fmla="*/ 1938 h 31"/>
                <a:gd name="T16" fmla="+- 0 3300 3300"/>
                <a:gd name="T17" fmla="*/ T16 w 43"/>
                <a:gd name="T18" fmla="+- 0 1946 1915"/>
                <a:gd name="T19" fmla="*/ 1946 h 31"/>
                <a:gd name="T20" fmla="+- 0 3342 3300"/>
                <a:gd name="T21" fmla="*/ T20 w 43"/>
                <a:gd name="T22" fmla="+- 0 1946 1915"/>
                <a:gd name="T23" fmla="*/ 1946 h 31"/>
                <a:gd name="T24" fmla="+- 0 3342 3300"/>
                <a:gd name="T25" fmla="*/ T24 w 43"/>
                <a:gd name="T26" fmla="+- 0 1942 1915"/>
                <a:gd name="T27" fmla="*/ 1942 h 31"/>
                <a:gd name="T28" fmla="+- 0 3342 3300"/>
                <a:gd name="T29" fmla="*/ T28 w 43"/>
                <a:gd name="T30" fmla="+- 0 1938 1915"/>
                <a:gd name="T31" fmla="*/ 1938 h 31"/>
                <a:gd name="T32" fmla="+- 0 3342 3300"/>
                <a:gd name="T33" fmla="*/ T32 w 43"/>
                <a:gd name="T34" fmla="+- 0 1926 1915"/>
                <a:gd name="T35" fmla="*/ 1926 h 31"/>
                <a:gd name="T36" fmla="+- 0 3342 3300"/>
                <a:gd name="T37" fmla="*/ T36 w 43"/>
                <a:gd name="T38" fmla="+- 0 1921 1915"/>
                <a:gd name="T39" fmla="*/ 1921 h 31"/>
                <a:gd name="T40" fmla="+- 0 3343 3300"/>
                <a:gd name="T41" fmla="*/ T40 w 43"/>
                <a:gd name="T42" fmla="+- 0 1915 1915"/>
                <a:gd name="T43" fmla="*/ 1915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43" h="31">
                  <a:moveTo>
                    <a:pt x="43" y="0"/>
                  </a:moveTo>
                  <a:lnTo>
                    <a:pt x="0" y="0"/>
                  </a:lnTo>
                  <a:lnTo>
                    <a:pt x="1" y="5"/>
                  </a:lnTo>
                  <a:lnTo>
                    <a:pt x="1" y="23"/>
                  </a:lnTo>
                  <a:lnTo>
                    <a:pt x="0" y="31"/>
                  </a:lnTo>
                  <a:lnTo>
                    <a:pt x="42" y="31"/>
                  </a:lnTo>
                  <a:lnTo>
                    <a:pt x="42" y="27"/>
                  </a:lnTo>
                  <a:lnTo>
                    <a:pt x="42" y="23"/>
                  </a:lnTo>
                  <a:lnTo>
                    <a:pt x="42" y="11"/>
                  </a:lnTo>
                  <a:lnTo>
                    <a:pt x="42" y="6"/>
                  </a:lnTo>
                  <a:lnTo>
                    <a:pt x="43"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29" name="Picture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3" y="1752"/>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Freeform 29"/>
            <p:cNvSpPr>
              <a:spLocks/>
            </p:cNvSpPr>
            <p:nvPr/>
          </p:nvSpPr>
          <p:spPr bwMode="auto">
            <a:xfrm>
              <a:off x="2862" y="1227"/>
              <a:ext cx="22" cy="31"/>
            </a:xfrm>
            <a:custGeom>
              <a:avLst/>
              <a:gdLst>
                <a:gd name="T0" fmla="+- 0 2885 2863"/>
                <a:gd name="T1" fmla="*/ T0 w 22"/>
                <a:gd name="T2" fmla="+- 0 1228 1228"/>
                <a:gd name="T3" fmla="*/ 1228 h 31"/>
                <a:gd name="T4" fmla="+- 0 2863 2863"/>
                <a:gd name="T5" fmla="*/ T4 w 22"/>
                <a:gd name="T6" fmla="+- 0 1228 1228"/>
                <a:gd name="T7" fmla="*/ 1228 h 31"/>
                <a:gd name="T8" fmla="+- 0 2863 2863"/>
                <a:gd name="T9" fmla="*/ T8 w 22"/>
                <a:gd name="T10" fmla="+- 0 1235 1228"/>
                <a:gd name="T11" fmla="*/ 1235 h 31"/>
                <a:gd name="T12" fmla="+- 0 2864 2863"/>
                <a:gd name="T13" fmla="*/ T12 w 22"/>
                <a:gd name="T14" fmla="+- 0 1239 1228"/>
                <a:gd name="T15" fmla="*/ 1239 h 31"/>
                <a:gd name="T16" fmla="+- 0 2864 2863"/>
                <a:gd name="T17" fmla="*/ T16 w 22"/>
                <a:gd name="T18" fmla="+- 0 1254 1228"/>
                <a:gd name="T19" fmla="*/ 1254 h 31"/>
                <a:gd name="T20" fmla="+- 0 2864 2863"/>
                <a:gd name="T21" fmla="*/ T20 w 22"/>
                <a:gd name="T22" fmla="+- 0 1255 1228"/>
                <a:gd name="T23" fmla="*/ 1255 h 31"/>
                <a:gd name="T24" fmla="+- 0 2864 2863"/>
                <a:gd name="T25" fmla="*/ T24 w 22"/>
                <a:gd name="T26" fmla="+- 0 1259 1228"/>
                <a:gd name="T27" fmla="*/ 1259 h 31"/>
                <a:gd name="T28" fmla="+- 0 2885 2863"/>
                <a:gd name="T29" fmla="*/ T28 w 22"/>
                <a:gd name="T30" fmla="+- 0 1259 1228"/>
                <a:gd name="T31" fmla="*/ 1259 h 31"/>
                <a:gd name="T32" fmla="+- 0 2884 2863"/>
                <a:gd name="T33" fmla="*/ T32 w 22"/>
                <a:gd name="T34" fmla="+- 0 1254 1228"/>
                <a:gd name="T35" fmla="*/ 1254 h 31"/>
                <a:gd name="T36" fmla="+- 0 2884 2863"/>
                <a:gd name="T37" fmla="*/ T36 w 22"/>
                <a:gd name="T38" fmla="+- 0 1249 1228"/>
                <a:gd name="T39" fmla="*/ 1249 h 31"/>
                <a:gd name="T40" fmla="+- 0 2884 2863"/>
                <a:gd name="T41" fmla="*/ T40 w 22"/>
                <a:gd name="T42" fmla="+- 0 1239 1228"/>
                <a:gd name="T43" fmla="*/ 1239 h 31"/>
                <a:gd name="T44" fmla="+- 0 2884 2863"/>
                <a:gd name="T45" fmla="*/ T44 w 22"/>
                <a:gd name="T46" fmla="+- 0 1233 1228"/>
                <a:gd name="T47" fmla="*/ 1233 h 31"/>
                <a:gd name="T48" fmla="+- 0 2885 2863"/>
                <a:gd name="T49" fmla="*/ T48 w 22"/>
                <a:gd name="T50" fmla="+- 0 1228 1228"/>
                <a:gd name="T51" fmla="*/ 1228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22" h="31">
                  <a:moveTo>
                    <a:pt x="22" y="0"/>
                  </a:moveTo>
                  <a:lnTo>
                    <a:pt x="0" y="0"/>
                  </a:lnTo>
                  <a:lnTo>
                    <a:pt x="0" y="7"/>
                  </a:lnTo>
                  <a:lnTo>
                    <a:pt x="1" y="11"/>
                  </a:lnTo>
                  <a:lnTo>
                    <a:pt x="1" y="26"/>
                  </a:lnTo>
                  <a:lnTo>
                    <a:pt x="1" y="27"/>
                  </a:lnTo>
                  <a:lnTo>
                    <a:pt x="1" y="31"/>
                  </a:lnTo>
                  <a:lnTo>
                    <a:pt x="22" y="31"/>
                  </a:lnTo>
                  <a:lnTo>
                    <a:pt x="21" y="26"/>
                  </a:lnTo>
                  <a:lnTo>
                    <a:pt x="21" y="21"/>
                  </a:lnTo>
                  <a:lnTo>
                    <a:pt x="21" y="11"/>
                  </a:lnTo>
                  <a:lnTo>
                    <a:pt x="21" y="5"/>
                  </a:lnTo>
                  <a:lnTo>
                    <a:pt x="22"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31" name="Freeform 30"/>
            <p:cNvSpPr>
              <a:spLocks/>
            </p:cNvSpPr>
            <p:nvPr/>
          </p:nvSpPr>
          <p:spPr bwMode="auto">
            <a:xfrm>
              <a:off x="2883" y="1000"/>
              <a:ext cx="488" cy="487"/>
            </a:xfrm>
            <a:custGeom>
              <a:avLst/>
              <a:gdLst>
                <a:gd name="T0" fmla="+- 0 3127 2884"/>
                <a:gd name="T1" fmla="*/ T0 w 488"/>
                <a:gd name="T2" fmla="+- 0 1001 1001"/>
                <a:gd name="T3" fmla="*/ 1001 h 487"/>
                <a:gd name="T4" fmla="+- 0 3053 2884"/>
                <a:gd name="T5" fmla="*/ T4 w 488"/>
                <a:gd name="T6" fmla="+- 0 1012 1001"/>
                <a:gd name="T7" fmla="*/ 1012 h 487"/>
                <a:gd name="T8" fmla="+- 0 2989 2884"/>
                <a:gd name="T9" fmla="*/ T8 w 488"/>
                <a:gd name="T10" fmla="+- 0 1044 1001"/>
                <a:gd name="T11" fmla="*/ 1044 h 487"/>
                <a:gd name="T12" fmla="+- 0 2937 2884"/>
                <a:gd name="T13" fmla="*/ T12 w 488"/>
                <a:gd name="T14" fmla="+- 0 1093 1001"/>
                <a:gd name="T15" fmla="*/ 1093 h 487"/>
                <a:gd name="T16" fmla="+- 0 2901 2884"/>
                <a:gd name="T17" fmla="*/ T16 w 488"/>
                <a:gd name="T18" fmla="+- 0 1155 1001"/>
                <a:gd name="T19" fmla="*/ 1155 h 487"/>
                <a:gd name="T20" fmla="+- 0 2885 2884"/>
                <a:gd name="T21" fmla="*/ T20 w 488"/>
                <a:gd name="T22" fmla="+- 0 1228 1001"/>
                <a:gd name="T23" fmla="*/ 1228 h 487"/>
                <a:gd name="T24" fmla="+- 0 2884 2884"/>
                <a:gd name="T25" fmla="*/ T24 w 488"/>
                <a:gd name="T26" fmla="+- 0 1233 1001"/>
                <a:gd name="T27" fmla="*/ 1233 h 487"/>
                <a:gd name="T28" fmla="+- 0 2884 2884"/>
                <a:gd name="T29" fmla="*/ T28 w 488"/>
                <a:gd name="T30" fmla="+- 0 1239 1001"/>
                <a:gd name="T31" fmla="*/ 1239 h 487"/>
                <a:gd name="T32" fmla="+- 0 2884 2884"/>
                <a:gd name="T33" fmla="*/ T32 w 488"/>
                <a:gd name="T34" fmla="+- 0 1249 1001"/>
                <a:gd name="T35" fmla="*/ 1249 h 487"/>
                <a:gd name="T36" fmla="+- 0 2884 2884"/>
                <a:gd name="T37" fmla="*/ T36 w 488"/>
                <a:gd name="T38" fmla="+- 0 1254 1001"/>
                <a:gd name="T39" fmla="*/ 1254 h 487"/>
                <a:gd name="T40" fmla="+- 0 2885 2884"/>
                <a:gd name="T41" fmla="*/ T40 w 488"/>
                <a:gd name="T42" fmla="+- 0 1259 1001"/>
                <a:gd name="T43" fmla="*/ 1259 h 487"/>
                <a:gd name="T44" fmla="+- 0 2900 2884"/>
                <a:gd name="T45" fmla="*/ T44 w 488"/>
                <a:gd name="T46" fmla="+- 0 1331 1001"/>
                <a:gd name="T47" fmla="*/ 1331 h 487"/>
                <a:gd name="T48" fmla="+- 0 2936 2884"/>
                <a:gd name="T49" fmla="*/ T48 w 488"/>
                <a:gd name="T50" fmla="+- 0 1394 1001"/>
                <a:gd name="T51" fmla="*/ 1394 h 487"/>
                <a:gd name="T52" fmla="+- 0 2988 2884"/>
                <a:gd name="T53" fmla="*/ T52 w 488"/>
                <a:gd name="T54" fmla="+- 0 1444 1001"/>
                <a:gd name="T55" fmla="*/ 1444 h 487"/>
                <a:gd name="T56" fmla="+- 0 3053 2884"/>
                <a:gd name="T57" fmla="*/ T56 w 488"/>
                <a:gd name="T58" fmla="+- 0 1476 1001"/>
                <a:gd name="T59" fmla="*/ 1476 h 487"/>
                <a:gd name="T60" fmla="+- 0 3127 2884"/>
                <a:gd name="T61" fmla="*/ T60 w 488"/>
                <a:gd name="T62" fmla="+- 0 1488 1001"/>
                <a:gd name="T63" fmla="*/ 1488 h 487"/>
                <a:gd name="T64" fmla="+- 0 3202 2884"/>
                <a:gd name="T65" fmla="*/ T64 w 488"/>
                <a:gd name="T66" fmla="+- 0 1476 1001"/>
                <a:gd name="T67" fmla="*/ 1476 h 487"/>
                <a:gd name="T68" fmla="+- 0 3267 2884"/>
                <a:gd name="T69" fmla="*/ T68 w 488"/>
                <a:gd name="T70" fmla="+- 0 1444 1001"/>
                <a:gd name="T71" fmla="*/ 1444 h 487"/>
                <a:gd name="T72" fmla="+- 0 3319 2884"/>
                <a:gd name="T73" fmla="*/ T72 w 488"/>
                <a:gd name="T74" fmla="+- 0 1394 1001"/>
                <a:gd name="T75" fmla="*/ 1394 h 487"/>
                <a:gd name="T76" fmla="+- 0 3354 2884"/>
                <a:gd name="T77" fmla="*/ T76 w 488"/>
                <a:gd name="T78" fmla="+- 0 1331 1001"/>
                <a:gd name="T79" fmla="*/ 1331 h 487"/>
                <a:gd name="T80" fmla="+- 0 3370 2884"/>
                <a:gd name="T81" fmla="*/ T80 w 488"/>
                <a:gd name="T82" fmla="+- 0 1259 1001"/>
                <a:gd name="T83" fmla="*/ 1259 h 487"/>
                <a:gd name="T84" fmla="+- 0 3370 2884"/>
                <a:gd name="T85" fmla="*/ T84 w 488"/>
                <a:gd name="T86" fmla="+- 0 1254 1001"/>
                <a:gd name="T87" fmla="*/ 1254 h 487"/>
                <a:gd name="T88" fmla="+- 0 3371 2884"/>
                <a:gd name="T89" fmla="*/ T88 w 488"/>
                <a:gd name="T90" fmla="+- 0 1249 1001"/>
                <a:gd name="T91" fmla="*/ 1249 h 487"/>
                <a:gd name="T92" fmla="+- 0 3371 2884"/>
                <a:gd name="T93" fmla="*/ T92 w 488"/>
                <a:gd name="T94" fmla="+- 0 1239 1001"/>
                <a:gd name="T95" fmla="*/ 1239 h 487"/>
                <a:gd name="T96" fmla="+- 0 3370 2884"/>
                <a:gd name="T97" fmla="*/ T96 w 488"/>
                <a:gd name="T98" fmla="+- 0 1233 1001"/>
                <a:gd name="T99" fmla="*/ 1233 h 487"/>
                <a:gd name="T100" fmla="+- 0 3370 2884"/>
                <a:gd name="T101" fmla="*/ T100 w 488"/>
                <a:gd name="T102" fmla="+- 0 1228 1001"/>
                <a:gd name="T103" fmla="*/ 1228 h 487"/>
                <a:gd name="T104" fmla="+- 0 3354 2884"/>
                <a:gd name="T105" fmla="*/ T104 w 488"/>
                <a:gd name="T106" fmla="+- 0 1155 1001"/>
                <a:gd name="T107" fmla="*/ 1155 h 487"/>
                <a:gd name="T108" fmla="+- 0 3318 2884"/>
                <a:gd name="T109" fmla="*/ T108 w 488"/>
                <a:gd name="T110" fmla="+- 0 1093 1001"/>
                <a:gd name="T111" fmla="*/ 1093 h 487"/>
                <a:gd name="T112" fmla="+- 0 3266 2884"/>
                <a:gd name="T113" fmla="*/ T112 w 488"/>
                <a:gd name="T114" fmla="+- 0 1044 1001"/>
                <a:gd name="T115" fmla="*/ 1044 h 487"/>
                <a:gd name="T116" fmla="+- 0 3201 2884"/>
                <a:gd name="T117" fmla="*/ T116 w 488"/>
                <a:gd name="T118" fmla="+- 0 1012 1001"/>
                <a:gd name="T119" fmla="*/ 1012 h 487"/>
                <a:gd name="T120" fmla="+- 0 3127 2884"/>
                <a:gd name="T121" fmla="*/ T120 w 488"/>
                <a:gd name="T122" fmla="+- 0 1001 1001"/>
                <a:gd name="T123" fmla="*/ 1001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8" h="487">
                  <a:moveTo>
                    <a:pt x="243" y="0"/>
                  </a:moveTo>
                  <a:lnTo>
                    <a:pt x="169" y="11"/>
                  </a:lnTo>
                  <a:lnTo>
                    <a:pt x="105" y="43"/>
                  </a:lnTo>
                  <a:lnTo>
                    <a:pt x="53" y="92"/>
                  </a:lnTo>
                  <a:lnTo>
                    <a:pt x="17" y="154"/>
                  </a:lnTo>
                  <a:lnTo>
                    <a:pt x="1" y="227"/>
                  </a:lnTo>
                  <a:lnTo>
                    <a:pt x="0" y="232"/>
                  </a:lnTo>
                  <a:lnTo>
                    <a:pt x="0" y="238"/>
                  </a:lnTo>
                  <a:lnTo>
                    <a:pt x="0" y="248"/>
                  </a:lnTo>
                  <a:lnTo>
                    <a:pt x="0" y="253"/>
                  </a:lnTo>
                  <a:lnTo>
                    <a:pt x="1" y="258"/>
                  </a:lnTo>
                  <a:lnTo>
                    <a:pt x="16" y="330"/>
                  </a:lnTo>
                  <a:lnTo>
                    <a:pt x="52" y="393"/>
                  </a:lnTo>
                  <a:lnTo>
                    <a:pt x="104" y="443"/>
                  </a:lnTo>
                  <a:lnTo>
                    <a:pt x="169" y="475"/>
                  </a:lnTo>
                  <a:lnTo>
                    <a:pt x="243" y="487"/>
                  </a:lnTo>
                  <a:lnTo>
                    <a:pt x="318" y="475"/>
                  </a:lnTo>
                  <a:lnTo>
                    <a:pt x="383" y="443"/>
                  </a:lnTo>
                  <a:lnTo>
                    <a:pt x="435" y="393"/>
                  </a:lnTo>
                  <a:lnTo>
                    <a:pt x="470" y="330"/>
                  </a:lnTo>
                  <a:lnTo>
                    <a:pt x="486" y="258"/>
                  </a:lnTo>
                  <a:lnTo>
                    <a:pt x="486" y="253"/>
                  </a:lnTo>
                  <a:lnTo>
                    <a:pt x="487" y="248"/>
                  </a:lnTo>
                  <a:lnTo>
                    <a:pt x="487" y="238"/>
                  </a:lnTo>
                  <a:lnTo>
                    <a:pt x="486" y="232"/>
                  </a:lnTo>
                  <a:lnTo>
                    <a:pt x="486" y="227"/>
                  </a:lnTo>
                  <a:lnTo>
                    <a:pt x="470" y="154"/>
                  </a:lnTo>
                  <a:lnTo>
                    <a:pt x="434" y="92"/>
                  </a:lnTo>
                  <a:lnTo>
                    <a:pt x="382" y="43"/>
                  </a:lnTo>
                  <a:lnTo>
                    <a:pt x="317" y="11"/>
                  </a:lnTo>
                  <a:lnTo>
                    <a:pt x="243"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cxnSp>
          <p:nvCxnSpPr>
            <p:cNvPr id="32" name="Line 348"/>
            <p:cNvCxnSpPr>
              <a:cxnSpLocks noChangeShapeType="1"/>
            </p:cNvCxnSpPr>
            <p:nvPr/>
          </p:nvCxnSpPr>
          <p:spPr bwMode="auto">
            <a:xfrm>
              <a:off x="2230" y="1257"/>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3" name="Line 349"/>
            <p:cNvCxnSpPr>
              <a:cxnSpLocks noChangeShapeType="1"/>
            </p:cNvCxnSpPr>
            <p:nvPr/>
          </p:nvCxnSpPr>
          <p:spPr bwMode="auto">
            <a:xfrm>
              <a:off x="2230" y="1254"/>
              <a:ext cx="277"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4" name="Line 350"/>
            <p:cNvCxnSpPr>
              <a:cxnSpLocks noChangeShapeType="1"/>
            </p:cNvCxnSpPr>
            <p:nvPr/>
          </p:nvCxnSpPr>
          <p:spPr bwMode="auto">
            <a:xfrm>
              <a:off x="2230" y="125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5" name="Line 351"/>
            <p:cNvCxnSpPr>
              <a:cxnSpLocks noChangeShapeType="1"/>
            </p:cNvCxnSpPr>
            <p:nvPr/>
          </p:nvCxnSpPr>
          <p:spPr bwMode="auto">
            <a:xfrm>
              <a:off x="2230" y="1246"/>
              <a:ext cx="27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6" name="Line 352"/>
            <p:cNvCxnSpPr>
              <a:cxnSpLocks noChangeShapeType="1"/>
            </p:cNvCxnSpPr>
            <p:nvPr/>
          </p:nvCxnSpPr>
          <p:spPr bwMode="auto">
            <a:xfrm>
              <a:off x="2230" y="124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7" name="Line 353"/>
            <p:cNvCxnSpPr>
              <a:cxnSpLocks noChangeShapeType="1"/>
            </p:cNvCxnSpPr>
            <p:nvPr/>
          </p:nvCxnSpPr>
          <p:spPr bwMode="auto">
            <a:xfrm>
              <a:off x="2229" y="1237"/>
              <a:ext cx="27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8" name="Line 354"/>
            <p:cNvCxnSpPr>
              <a:cxnSpLocks noChangeShapeType="1"/>
            </p:cNvCxnSpPr>
            <p:nvPr/>
          </p:nvCxnSpPr>
          <p:spPr bwMode="auto">
            <a:xfrm>
              <a:off x="2228" y="1232"/>
              <a:ext cx="28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9" name="Line 355"/>
            <p:cNvCxnSpPr>
              <a:cxnSpLocks noChangeShapeType="1"/>
            </p:cNvCxnSpPr>
            <p:nvPr/>
          </p:nvCxnSpPr>
          <p:spPr bwMode="auto">
            <a:xfrm>
              <a:off x="2225" y="1199"/>
              <a:ext cx="0" cy="120"/>
            </a:xfrm>
            <a:prstGeom prst="line">
              <a:avLst/>
            </a:prstGeom>
            <a:noFill/>
            <a:ln w="6693">
              <a:solidFill>
                <a:srgbClr val="599B4E"/>
              </a:solidFill>
              <a:prstDash val="solid"/>
              <a:round/>
              <a:headEnd/>
              <a:tailEnd/>
            </a:ln>
            <a:extLst>
              <a:ext uri="{909E8E84-426E-40DD-AFC4-6F175D3DCCD1}">
                <a14:hiddenFill xmlns:a14="http://schemas.microsoft.com/office/drawing/2010/main">
                  <a:noFill/>
                </a14:hiddenFill>
              </a:ext>
            </a:extLst>
          </p:spPr>
        </p:cxnSp>
        <p:cxnSp>
          <p:nvCxnSpPr>
            <p:cNvPr id="40" name="Line 356"/>
            <p:cNvCxnSpPr>
              <a:cxnSpLocks noChangeShapeType="1"/>
            </p:cNvCxnSpPr>
            <p:nvPr/>
          </p:nvCxnSpPr>
          <p:spPr bwMode="auto">
            <a:xfrm>
              <a:off x="1109" y="1243"/>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41" name="Picture 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 y="1136"/>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2" name="Line 358"/>
            <p:cNvCxnSpPr>
              <a:cxnSpLocks noChangeShapeType="1"/>
            </p:cNvCxnSpPr>
            <p:nvPr/>
          </p:nvCxnSpPr>
          <p:spPr bwMode="auto">
            <a:xfrm>
              <a:off x="2000" y="519"/>
              <a:ext cx="0" cy="31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3" name="Line 359"/>
            <p:cNvCxnSpPr>
              <a:cxnSpLocks noChangeShapeType="1"/>
            </p:cNvCxnSpPr>
            <p:nvPr/>
          </p:nvCxnSpPr>
          <p:spPr bwMode="auto">
            <a:xfrm>
              <a:off x="2003" y="518"/>
              <a:ext cx="12"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4" name="Line 360"/>
            <p:cNvCxnSpPr>
              <a:cxnSpLocks noChangeShapeType="1"/>
            </p:cNvCxnSpPr>
            <p:nvPr/>
          </p:nvCxnSpPr>
          <p:spPr bwMode="auto">
            <a:xfrm>
              <a:off x="2007" y="1016"/>
              <a:ext cx="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5" name="Line 361"/>
            <p:cNvCxnSpPr>
              <a:cxnSpLocks noChangeShapeType="1"/>
            </p:cNvCxnSpPr>
            <p:nvPr/>
          </p:nvCxnSpPr>
          <p:spPr bwMode="auto">
            <a:xfrm>
              <a:off x="2000" y="863"/>
              <a:ext cx="0" cy="15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sp>
          <p:nvSpPr>
            <p:cNvPr id="46" name="Freeform 45"/>
            <p:cNvSpPr>
              <a:spLocks/>
            </p:cNvSpPr>
            <p:nvPr/>
          </p:nvSpPr>
          <p:spPr bwMode="auto">
            <a:xfrm>
              <a:off x="1740" y="1015"/>
              <a:ext cx="487" cy="487"/>
            </a:xfrm>
            <a:custGeom>
              <a:avLst/>
              <a:gdLst>
                <a:gd name="T0" fmla="+- 0 1995 1741"/>
                <a:gd name="T1" fmla="*/ T0 w 487"/>
                <a:gd name="T2" fmla="+- 0 1015 1015"/>
                <a:gd name="T3" fmla="*/ 1015 h 487"/>
                <a:gd name="T4" fmla="+- 0 1984 1741"/>
                <a:gd name="T5" fmla="*/ T4 w 487"/>
                <a:gd name="T6" fmla="+- 0 1015 1015"/>
                <a:gd name="T7" fmla="*/ 1015 h 487"/>
                <a:gd name="T8" fmla="+- 0 1913 1741"/>
                <a:gd name="T9" fmla="*/ T8 w 487"/>
                <a:gd name="T10" fmla="+- 0 1026 1015"/>
                <a:gd name="T11" fmla="*/ 1026 h 487"/>
                <a:gd name="T12" fmla="+- 0 1850 1741"/>
                <a:gd name="T13" fmla="*/ T12 w 487"/>
                <a:gd name="T14" fmla="+- 0 1055 1015"/>
                <a:gd name="T15" fmla="*/ 1055 h 487"/>
                <a:gd name="T16" fmla="+- 0 1799 1741"/>
                <a:gd name="T17" fmla="*/ T16 w 487"/>
                <a:gd name="T18" fmla="+- 0 1101 1015"/>
                <a:gd name="T19" fmla="*/ 1101 h 487"/>
                <a:gd name="T20" fmla="+- 0 1762 1741"/>
                <a:gd name="T21" fmla="*/ T20 w 487"/>
                <a:gd name="T22" fmla="+- 0 1159 1015"/>
                <a:gd name="T23" fmla="*/ 1159 h 487"/>
                <a:gd name="T24" fmla="+- 0 1743 1741"/>
                <a:gd name="T25" fmla="*/ T24 w 487"/>
                <a:gd name="T26" fmla="+- 0 1228 1015"/>
                <a:gd name="T27" fmla="*/ 1228 h 487"/>
                <a:gd name="T28" fmla="+- 0 1741 1741"/>
                <a:gd name="T29" fmla="*/ T28 w 487"/>
                <a:gd name="T30" fmla="+- 0 1248 1015"/>
                <a:gd name="T31" fmla="*/ 1248 h 487"/>
                <a:gd name="T32" fmla="+- 0 1741 1741"/>
                <a:gd name="T33" fmla="*/ T32 w 487"/>
                <a:gd name="T34" fmla="+- 0 1259 1015"/>
                <a:gd name="T35" fmla="*/ 1259 h 487"/>
                <a:gd name="T36" fmla="+- 0 1753 1741"/>
                <a:gd name="T37" fmla="*/ T36 w 487"/>
                <a:gd name="T38" fmla="+- 0 1336 1015"/>
                <a:gd name="T39" fmla="*/ 1336 h 487"/>
                <a:gd name="T40" fmla="+- 0 1788 1741"/>
                <a:gd name="T41" fmla="*/ T40 w 487"/>
                <a:gd name="T42" fmla="+- 0 1402 1015"/>
                <a:gd name="T43" fmla="*/ 1402 h 487"/>
                <a:gd name="T44" fmla="+- 0 1840 1741"/>
                <a:gd name="T45" fmla="*/ T44 w 487"/>
                <a:gd name="T46" fmla="+- 0 1455 1015"/>
                <a:gd name="T47" fmla="*/ 1455 h 487"/>
                <a:gd name="T48" fmla="+- 0 1907 1741"/>
                <a:gd name="T49" fmla="*/ T48 w 487"/>
                <a:gd name="T50" fmla="+- 0 1490 1015"/>
                <a:gd name="T51" fmla="*/ 1490 h 487"/>
                <a:gd name="T52" fmla="+- 0 1984 1741"/>
                <a:gd name="T53" fmla="*/ T52 w 487"/>
                <a:gd name="T54" fmla="+- 0 1502 1015"/>
                <a:gd name="T55" fmla="*/ 1502 h 487"/>
                <a:gd name="T56" fmla="+- 0 1995 1741"/>
                <a:gd name="T57" fmla="*/ T56 w 487"/>
                <a:gd name="T58" fmla="+- 0 1502 1015"/>
                <a:gd name="T59" fmla="*/ 1502 h 487"/>
                <a:gd name="T60" fmla="+- 0 2086 1741"/>
                <a:gd name="T61" fmla="*/ T60 w 487"/>
                <a:gd name="T62" fmla="+- 0 1480 1015"/>
                <a:gd name="T63" fmla="*/ 1480 h 487"/>
                <a:gd name="T64" fmla="+- 0 2146 1741"/>
                <a:gd name="T65" fmla="*/ T64 w 487"/>
                <a:gd name="T66" fmla="+- 0 1440 1015"/>
                <a:gd name="T67" fmla="*/ 1440 h 487"/>
                <a:gd name="T68" fmla="+- 0 2192 1741"/>
                <a:gd name="T69" fmla="*/ T68 w 487"/>
                <a:gd name="T70" fmla="+- 0 1385 1015"/>
                <a:gd name="T71" fmla="*/ 1385 h 487"/>
                <a:gd name="T72" fmla="+- 0 2220 1741"/>
                <a:gd name="T73" fmla="*/ T72 w 487"/>
                <a:gd name="T74" fmla="+- 0 1319 1015"/>
                <a:gd name="T75" fmla="*/ 1319 h 487"/>
                <a:gd name="T76" fmla="+- 0 2228 1741"/>
                <a:gd name="T77" fmla="*/ T76 w 487"/>
                <a:gd name="T78" fmla="+- 0 1259 1015"/>
                <a:gd name="T79" fmla="*/ 1259 h 487"/>
                <a:gd name="T80" fmla="+- 0 2227 1741"/>
                <a:gd name="T81" fmla="*/ T80 w 487"/>
                <a:gd name="T82" fmla="+- 0 1243 1015"/>
                <a:gd name="T83" fmla="*/ 1243 h 487"/>
                <a:gd name="T84" fmla="+- 0 2192 1741"/>
                <a:gd name="T85" fmla="*/ T84 w 487"/>
                <a:gd name="T86" fmla="+- 0 1132 1015"/>
                <a:gd name="T87" fmla="*/ 1132 h 487"/>
                <a:gd name="T88" fmla="+- 0 2146 1741"/>
                <a:gd name="T89" fmla="*/ T88 w 487"/>
                <a:gd name="T90" fmla="+- 0 1077 1015"/>
                <a:gd name="T91" fmla="*/ 1077 h 487"/>
                <a:gd name="T92" fmla="+- 0 2086 1741"/>
                <a:gd name="T93" fmla="*/ T92 w 487"/>
                <a:gd name="T94" fmla="+- 0 1037 1015"/>
                <a:gd name="T95" fmla="*/ 1037 h 487"/>
                <a:gd name="T96" fmla="+- 0 2015 1741"/>
                <a:gd name="T97" fmla="*/ T96 w 487"/>
                <a:gd name="T98" fmla="+- 0 1017 1015"/>
                <a:gd name="T99" fmla="*/ 1017 h 487"/>
                <a:gd name="T100" fmla="+- 0 1995 1741"/>
                <a:gd name="T101" fmla="*/ T100 w 487"/>
                <a:gd name="T102" fmla="+- 0 1015 1015"/>
                <a:gd name="T103" fmla="*/ 1015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Lst>
              <a:rect l="0" t="0" r="r" b="b"/>
              <a:pathLst>
                <a:path w="487" h="487">
                  <a:moveTo>
                    <a:pt x="254" y="0"/>
                  </a:moveTo>
                  <a:lnTo>
                    <a:pt x="243" y="0"/>
                  </a:lnTo>
                  <a:lnTo>
                    <a:pt x="172" y="11"/>
                  </a:lnTo>
                  <a:lnTo>
                    <a:pt x="109" y="40"/>
                  </a:lnTo>
                  <a:lnTo>
                    <a:pt x="58" y="86"/>
                  </a:lnTo>
                  <a:lnTo>
                    <a:pt x="21" y="144"/>
                  </a:lnTo>
                  <a:lnTo>
                    <a:pt x="2" y="213"/>
                  </a:lnTo>
                  <a:lnTo>
                    <a:pt x="0" y="233"/>
                  </a:lnTo>
                  <a:lnTo>
                    <a:pt x="0" y="244"/>
                  </a:lnTo>
                  <a:lnTo>
                    <a:pt x="12" y="321"/>
                  </a:lnTo>
                  <a:lnTo>
                    <a:pt x="47" y="387"/>
                  </a:lnTo>
                  <a:lnTo>
                    <a:pt x="99" y="440"/>
                  </a:lnTo>
                  <a:lnTo>
                    <a:pt x="166" y="475"/>
                  </a:lnTo>
                  <a:lnTo>
                    <a:pt x="243" y="487"/>
                  </a:lnTo>
                  <a:lnTo>
                    <a:pt x="254" y="487"/>
                  </a:lnTo>
                  <a:lnTo>
                    <a:pt x="345" y="465"/>
                  </a:lnTo>
                  <a:lnTo>
                    <a:pt x="405" y="425"/>
                  </a:lnTo>
                  <a:lnTo>
                    <a:pt x="451" y="370"/>
                  </a:lnTo>
                  <a:lnTo>
                    <a:pt x="479" y="304"/>
                  </a:lnTo>
                  <a:lnTo>
                    <a:pt x="487" y="244"/>
                  </a:lnTo>
                  <a:lnTo>
                    <a:pt x="486" y="228"/>
                  </a:lnTo>
                  <a:lnTo>
                    <a:pt x="451" y="117"/>
                  </a:lnTo>
                  <a:lnTo>
                    <a:pt x="405" y="62"/>
                  </a:lnTo>
                  <a:lnTo>
                    <a:pt x="345" y="22"/>
                  </a:lnTo>
                  <a:lnTo>
                    <a:pt x="274" y="2"/>
                  </a:lnTo>
                  <a:lnTo>
                    <a:pt x="254"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7" name="Freeform 46"/>
            <p:cNvSpPr>
              <a:spLocks/>
            </p:cNvSpPr>
            <p:nvPr/>
          </p:nvSpPr>
          <p:spPr bwMode="auto">
            <a:xfrm>
              <a:off x="2301" y="144"/>
              <a:ext cx="257" cy="31"/>
            </a:xfrm>
            <a:custGeom>
              <a:avLst/>
              <a:gdLst>
                <a:gd name="T0" fmla="+- 0 2557 2301"/>
                <a:gd name="T1" fmla="*/ T0 w 257"/>
                <a:gd name="T2" fmla="+- 0 144 144"/>
                <a:gd name="T3" fmla="*/ 144 h 31"/>
                <a:gd name="T4" fmla="+- 0 2301 2301"/>
                <a:gd name="T5" fmla="*/ T4 w 257"/>
                <a:gd name="T6" fmla="+- 0 144 144"/>
                <a:gd name="T7" fmla="*/ 144 h 31"/>
                <a:gd name="T8" fmla="+- 0 2303 2301"/>
                <a:gd name="T9" fmla="*/ T8 w 257"/>
                <a:gd name="T10" fmla="+- 0 155 144"/>
                <a:gd name="T11" fmla="*/ 155 h 31"/>
                <a:gd name="T12" fmla="+- 0 2304 2301"/>
                <a:gd name="T13" fmla="*/ T12 w 257"/>
                <a:gd name="T14" fmla="+- 0 165 144"/>
                <a:gd name="T15" fmla="*/ 165 h 31"/>
                <a:gd name="T16" fmla="+- 0 2305 2301"/>
                <a:gd name="T17" fmla="*/ T16 w 257"/>
                <a:gd name="T18" fmla="+- 0 175 144"/>
                <a:gd name="T19" fmla="*/ 175 h 31"/>
                <a:gd name="T20" fmla="+- 0 2550 2301"/>
                <a:gd name="T21" fmla="*/ T20 w 257"/>
                <a:gd name="T22" fmla="+- 0 175 144"/>
                <a:gd name="T23" fmla="*/ 175 h 31"/>
                <a:gd name="T24" fmla="+- 0 2551 2301"/>
                <a:gd name="T25" fmla="*/ T24 w 257"/>
                <a:gd name="T26" fmla="+- 0 165 144"/>
                <a:gd name="T27" fmla="*/ 165 h 31"/>
                <a:gd name="T28" fmla="+- 0 2553 2301"/>
                <a:gd name="T29" fmla="*/ T28 w 257"/>
                <a:gd name="T30" fmla="+- 0 154 144"/>
                <a:gd name="T31" fmla="*/ 154 h 31"/>
                <a:gd name="T32" fmla="+- 0 2557 2301"/>
                <a:gd name="T33" fmla="*/ T32 w 257"/>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57" h="31">
                  <a:moveTo>
                    <a:pt x="256" y="0"/>
                  </a:moveTo>
                  <a:lnTo>
                    <a:pt x="0" y="0"/>
                  </a:lnTo>
                  <a:lnTo>
                    <a:pt x="2" y="11"/>
                  </a:lnTo>
                  <a:lnTo>
                    <a:pt x="3" y="21"/>
                  </a:lnTo>
                  <a:lnTo>
                    <a:pt x="4" y="31"/>
                  </a:lnTo>
                  <a:lnTo>
                    <a:pt x="249" y="31"/>
                  </a:lnTo>
                  <a:lnTo>
                    <a:pt x="250" y="21"/>
                  </a:lnTo>
                  <a:lnTo>
                    <a:pt x="252" y="10"/>
                  </a:lnTo>
                  <a:lnTo>
                    <a:pt x="256"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8" name="Freeform 47"/>
            <p:cNvSpPr>
              <a:spLocks/>
            </p:cNvSpPr>
            <p:nvPr/>
          </p:nvSpPr>
          <p:spPr bwMode="auto">
            <a:xfrm>
              <a:off x="1546" y="144"/>
              <a:ext cx="121" cy="31"/>
            </a:xfrm>
            <a:custGeom>
              <a:avLst/>
              <a:gdLst>
                <a:gd name="T0" fmla="+- 0 1667 1546"/>
                <a:gd name="T1" fmla="*/ T0 w 121"/>
                <a:gd name="T2" fmla="+- 0 144 144"/>
                <a:gd name="T3" fmla="*/ 144 h 31"/>
                <a:gd name="T4" fmla="+- 0 1546 1546"/>
                <a:gd name="T5" fmla="*/ T4 w 121"/>
                <a:gd name="T6" fmla="+- 0 144 144"/>
                <a:gd name="T7" fmla="*/ 144 h 31"/>
                <a:gd name="T8" fmla="+- 0 1548 1546"/>
                <a:gd name="T9" fmla="*/ T8 w 121"/>
                <a:gd name="T10" fmla="+- 0 155 144"/>
                <a:gd name="T11" fmla="*/ 155 h 31"/>
                <a:gd name="T12" fmla="+- 0 1549 1546"/>
                <a:gd name="T13" fmla="*/ T12 w 121"/>
                <a:gd name="T14" fmla="+- 0 165 144"/>
                <a:gd name="T15" fmla="*/ 165 h 31"/>
                <a:gd name="T16" fmla="+- 0 1549 1546"/>
                <a:gd name="T17" fmla="*/ T16 w 121"/>
                <a:gd name="T18" fmla="+- 0 175 144"/>
                <a:gd name="T19" fmla="*/ 175 h 31"/>
                <a:gd name="T20" fmla="+- 0 1663 1546"/>
                <a:gd name="T21" fmla="*/ T20 w 121"/>
                <a:gd name="T22" fmla="+- 0 175 144"/>
                <a:gd name="T23" fmla="*/ 175 h 31"/>
                <a:gd name="T24" fmla="+- 0 1664 1546"/>
                <a:gd name="T25" fmla="*/ T24 w 121"/>
                <a:gd name="T26" fmla="+- 0 165 144"/>
                <a:gd name="T27" fmla="*/ 165 h 31"/>
                <a:gd name="T28" fmla="+- 0 1665 1546"/>
                <a:gd name="T29" fmla="*/ T28 w 121"/>
                <a:gd name="T30" fmla="+- 0 155 144"/>
                <a:gd name="T31" fmla="*/ 155 h 31"/>
                <a:gd name="T32" fmla="+- 0 1667 1546"/>
                <a:gd name="T33" fmla="*/ T32 w 121"/>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21" h="31">
                  <a:moveTo>
                    <a:pt x="121" y="0"/>
                  </a:moveTo>
                  <a:lnTo>
                    <a:pt x="0" y="0"/>
                  </a:lnTo>
                  <a:lnTo>
                    <a:pt x="2" y="11"/>
                  </a:lnTo>
                  <a:lnTo>
                    <a:pt x="3" y="21"/>
                  </a:lnTo>
                  <a:lnTo>
                    <a:pt x="3" y="31"/>
                  </a:lnTo>
                  <a:lnTo>
                    <a:pt x="117" y="31"/>
                  </a:lnTo>
                  <a:lnTo>
                    <a:pt x="118" y="21"/>
                  </a:lnTo>
                  <a:lnTo>
                    <a:pt x="119" y="11"/>
                  </a:lnTo>
                  <a:lnTo>
                    <a:pt x="12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49" name="Freeform 48"/>
            <p:cNvSpPr>
              <a:spLocks/>
            </p:cNvSpPr>
            <p:nvPr/>
          </p:nvSpPr>
          <p:spPr bwMode="auto">
            <a:xfrm>
              <a:off x="1662" y="0"/>
              <a:ext cx="643" cy="519"/>
            </a:xfrm>
            <a:custGeom>
              <a:avLst/>
              <a:gdLst>
                <a:gd name="T0" fmla="+- 0 2238 1663"/>
                <a:gd name="T1" fmla="*/ T0 w 643"/>
                <a:gd name="T2" fmla="*/ 0 h 519"/>
                <a:gd name="T3" fmla="+- 0 1731 1663"/>
                <a:gd name="T4" fmla="*/ T3 w 643"/>
                <a:gd name="T5" fmla="*/ 0 h 519"/>
                <a:gd name="T6" fmla="+- 0 1708 1663"/>
                <a:gd name="T7" fmla="*/ T6 w 643"/>
                <a:gd name="T8" fmla="*/ 32 h 519"/>
                <a:gd name="T9" fmla="+- 0 1676 1663"/>
                <a:gd name="T10" fmla="*/ T9 w 643"/>
                <a:gd name="T11" fmla="*/ 105 h 519"/>
                <a:gd name="T12" fmla="+- 0 1664 1663"/>
                <a:gd name="T13" fmla="*/ T12 w 643"/>
                <a:gd name="T14" fmla="*/ 165 h 519"/>
                <a:gd name="T15" fmla="+- 0 1663 1663"/>
                <a:gd name="T16" fmla="*/ T15 w 643"/>
                <a:gd name="T17" fmla="*/ 190 h 519"/>
                <a:gd name="T18" fmla="+- 0 1663 1663"/>
                <a:gd name="T19" fmla="*/ T18 w 643"/>
                <a:gd name="T20" fmla="*/ 197 h 519"/>
                <a:gd name="T21" fmla="+- 0 1671 1663"/>
                <a:gd name="T22" fmla="*/ T21 w 643"/>
                <a:gd name="T23" fmla="*/ 271 h 519"/>
                <a:gd name="T24" fmla="+- 0 1695 1663"/>
                <a:gd name="T25" fmla="*/ T24 w 643"/>
                <a:gd name="T26" fmla="*/ 339 h 519"/>
                <a:gd name="T27" fmla="+- 0 1733 1663"/>
                <a:gd name="T28" fmla="*/ T27 w 643"/>
                <a:gd name="T29" fmla="*/ 398 h 519"/>
                <a:gd name="T30" fmla="+- 0 1783 1663"/>
                <a:gd name="T31" fmla="*/ T30 w 643"/>
                <a:gd name="T32" fmla="*/ 448 h 519"/>
                <a:gd name="T33" fmla="+- 0 1843 1663"/>
                <a:gd name="T34" fmla="*/ T33 w 643"/>
                <a:gd name="T35" fmla="*/ 486 h 519"/>
                <a:gd name="T36" fmla="+- 0 1910 1663"/>
                <a:gd name="T37" fmla="*/ T36 w 643"/>
                <a:gd name="T38" fmla="*/ 510 h 519"/>
                <a:gd name="T39" fmla="+- 0 1984 1663"/>
                <a:gd name="T40" fmla="*/ T39 w 643"/>
                <a:gd name="T41" fmla="*/ 519 h 519"/>
                <a:gd name="T42" fmla="+- 0 1994 1663"/>
                <a:gd name="T43" fmla="*/ T42 w 643"/>
                <a:gd name="T44" fmla="*/ 519 h 519"/>
                <a:gd name="T45" fmla="+- 0 2093 1663"/>
                <a:gd name="T46" fmla="*/ T45 w 643"/>
                <a:gd name="T47" fmla="*/ 500 h 519"/>
                <a:gd name="T48" fmla="+- 0 2163 1663"/>
                <a:gd name="T49" fmla="*/ T48 w 643"/>
                <a:gd name="T50" fmla="*/ 465 h 519"/>
                <a:gd name="T51" fmla="+- 0 2221 1663"/>
                <a:gd name="T52" fmla="*/ T51 w 643"/>
                <a:gd name="T53" fmla="*/ 414 h 519"/>
                <a:gd name="T54" fmla="+- 0 2266 1663"/>
                <a:gd name="T55" fmla="*/ T54 w 643"/>
                <a:gd name="T56" fmla="*/ 351 h 519"/>
                <a:gd name="T57" fmla="+- 0 2295 1663"/>
                <a:gd name="T58" fmla="*/ T57 w 643"/>
                <a:gd name="T59" fmla="*/ 278 h 519"/>
                <a:gd name="T60" fmla="+- 0 2305 1663"/>
                <a:gd name="T61" fmla="*/ T60 w 643"/>
                <a:gd name="T62" fmla="*/ 197 h 519"/>
                <a:gd name="T63" fmla="+- 0 2305 1663"/>
                <a:gd name="T64" fmla="*/ T63 w 643"/>
                <a:gd name="T65" fmla="*/ 190 h 519"/>
                <a:gd name="T66" fmla="+- 0 2292 1663"/>
                <a:gd name="T67" fmla="*/ T66 w 643"/>
                <a:gd name="T68" fmla="*/ 105 h 519"/>
                <a:gd name="T69" fmla="+- 0 2260 1663"/>
                <a:gd name="T70" fmla="*/ T69 w 643"/>
                <a:gd name="T71" fmla="*/ 32 h 519"/>
                <a:gd name="T72" fmla="+- 0 2238 1663"/>
                <a:gd name="T73" fmla="*/ T72 w 643"/>
                <a:gd name="T74" fmla="*/ 0 h 5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 ang="0">
                  <a:pos x="T61" y="T62"/>
                </a:cxn>
                <a:cxn ang="0">
                  <a:pos x="T64" y="T65"/>
                </a:cxn>
                <a:cxn ang="0">
                  <a:pos x="T67" y="T68"/>
                </a:cxn>
                <a:cxn ang="0">
                  <a:pos x="T70" y="T71"/>
                </a:cxn>
                <a:cxn ang="0">
                  <a:pos x="T73" y="T74"/>
                </a:cxn>
              </a:cxnLst>
              <a:rect l="0" t="0" r="r" b="b"/>
              <a:pathLst>
                <a:path w="643" h="519">
                  <a:moveTo>
                    <a:pt x="575" y="0"/>
                  </a:moveTo>
                  <a:lnTo>
                    <a:pt x="68" y="0"/>
                  </a:lnTo>
                  <a:lnTo>
                    <a:pt x="45" y="32"/>
                  </a:lnTo>
                  <a:lnTo>
                    <a:pt x="13" y="105"/>
                  </a:lnTo>
                  <a:lnTo>
                    <a:pt x="1" y="165"/>
                  </a:lnTo>
                  <a:lnTo>
                    <a:pt x="0" y="190"/>
                  </a:lnTo>
                  <a:lnTo>
                    <a:pt x="0" y="197"/>
                  </a:lnTo>
                  <a:lnTo>
                    <a:pt x="8" y="271"/>
                  </a:lnTo>
                  <a:lnTo>
                    <a:pt x="32" y="339"/>
                  </a:lnTo>
                  <a:lnTo>
                    <a:pt x="70" y="398"/>
                  </a:lnTo>
                  <a:lnTo>
                    <a:pt x="120" y="448"/>
                  </a:lnTo>
                  <a:lnTo>
                    <a:pt x="180" y="486"/>
                  </a:lnTo>
                  <a:lnTo>
                    <a:pt x="247" y="510"/>
                  </a:lnTo>
                  <a:lnTo>
                    <a:pt x="321" y="519"/>
                  </a:lnTo>
                  <a:lnTo>
                    <a:pt x="331" y="519"/>
                  </a:lnTo>
                  <a:lnTo>
                    <a:pt x="430" y="500"/>
                  </a:lnTo>
                  <a:lnTo>
                    <a:pt x="500" y="465"/>
                  </a:lnTo>
                  <a:lnTo>
                    <a:pt x="558" y="414"/>
                  </a:lnTo>
                  <a:lnTo>
                    <a:pt x="603" y="351"/>
                  </a:lnTo>
                  <a:lnTo>
                    <a:pt x="632" y="278"/>
                  </a:lnTo>
                  <a:lnTo>
                    <a:pt x="642" y="197"/>
                  </a:lnTo>
                  <a:lnTo>
                    <a:pt x="642" y="190"/>
                  </a:lnTo>
                  <a:lnTo>
                    <a:pt x="629" y="105"/>
                  </a:lnTo>
                  <a:lnTo>
                    <a:pt x="597" y="32"/>
                  </a:lnTo>
                  <a:lnTo>
                    <a:pt x="575"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50" name="AutoShape 366"/>
            <p:cNvSpPr>
              <a:spLocks/>
            </p:cNvSpPr>
            <p:nvPr/>
          </p:nvSpPr>
          <p:spPr bwMode="auto">
            <a:xfrm>
              <a:off x="1984" y="2675"/>
              <a:ext cx="31" cy="587"/>
            </a:xfrm>
            <a:custGeom>
              <a:avLst/>
              <a:gdLst>
                <a:gd name="T0" fmla="+- 0 1984 1984"/>
                <a:gd name="T1" fmla="*/ T0 w 31"/>
                <a:gd name="T2" fmla="+- 0 2676 2676"/>
                <a:gd name="T3" fmla="*/ 2676 h 587"/>
                <a:gd name="T4" fmla="+- 0 1984 1984"/>
                <a:gd name="T5" fmla="*/ T4 w 31"/>
                <a:gd name="T6" fmla="+- 0 3259 2676"/>
                <a:gd name="T7" fmla="*/ 3259 h 587"/>
                <a:gd name="T8" fmla="+- 0 1995 1984"/>
                <a:gd name="T9" fmla="*/ T8 w 31"/>
                <a:gd name="T10" fmla="+- 0 3259 2676"/>
                <a:gd name="T11" fmla="*/ 3259 h 587"/>
                <a:gd name="T12" fmla="+- 0 2005 1984"/>
                <a:gd name="T13" fmla="*/ T12 w 31"/>
                <a:gd name="T14" fmla="+- 0 3260 2676"/>
                <a:gd name="T15" fmla="*/ 3260 h 587"/>
                <a:gd name="T16" fmla="+- 0 2015 1984"/>
                <a:gd name="T17" fmla="*/ T16 w 31"/>
                <a:gd name="T18" fmla="+- 0 3263 2676"/>
                <a:gd name="T19" fmla="*/ 3263 h 587"/>
                <a:gd name="T20" fmla="+- 0 2015 1984"/>
                <a:gd name="T21" fmla="*/ T20 w 31"/>
                <a:gd name="T22" fmla="+- 0 2677 2676"/>
                <a:gd name="T23" fmla="*/ 2677 h 587"/>
                <a:gd name="T24" fmla="+- 0 1994 1984"/>
                <a:gd name="T25" fmla="*/ T24 w 31"/>
                <a:gd name="T26" fmla="+- 0 2677 2676"/>
                <a:gd name="T27" fmla="*/ 2677 h 587"/>
                <a:gd name="T28" fmla="+- 0 1984 1984"/>
                <a:gd name="T29" fmla="*/ T28 w 31"/>
                <a:gd name="T30" fmla="+- 0 2676 2676"/>
                <a:gd name="T31" fmla="*/ 2676 h 587"/>
                <a:gd name="T32" fmla="+- 0 2015 1984"/>
                <a:gd name="T33" fmla="*/ T32 w 31"/>
                <a:gd name="T34" fmla="+- 0 2676 2676"/>
                <a:gd name="T35" fmla="*/ 2676 h 587"/>
                <a:gd name="T36" fmla="+- 0 2010 1984"/>
                <a:gd name="T37" fmla="*/ T36 w 31"/>
                <a:gd name="T38" fmla="+- 0 2676 2676"/>
                <a:gd name="T39" fmla="*/ 2676 h 587"/>
                <a:gd name="T40" fmla="+- 0 2004 1984"/>
                <a:gd name="T41" fmla="*/ T40 w 31"/>
                <a:gd name="T42" fmla="+- 0 2677 2676"/>
                <a:gd name="T43" fmla="*/ 2677 h 587"/>
                <a:gd name="T44" fmla="+- 0 2015 1984"/>
                <a:gd name="T45" fmla="*/ T44 w 31"/>
                <a:gd name="T46" fmla="+- 0 2677 2676"/>
                <a:gd name="T47" fmla="*/ 2677 h 587"/>
                <a:gd name="T48" fmla="+- 0 2015 1984"/>
                <a:gd name="T49" fmla="*/ T48 w 31"/>
                <a:gd name="T50" fmla="+- 0 2676 2676"/>
                <a:gd name="T51" fmla="*/ 2676 h 5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31" h="587">
                  <a:moveTo>
                    <a:pt x="0" y="0"/>
                  </a:moveTo>
                  <a:lnTo>
                    <a:pt x="0" y="583"/>
                  </a:lnTo>
                  <a:lnTo>
                    <a:pt x="11" y="583"/>
                  </a:lnTo>
                  <a:lnTo>
                    <a:pt x="21" y="584"/>
                  </a:lnTo>
                  <a:lnTo>
                    <a:pt x="31" y="587"/>
                  </a:lnTo>
                  <a:lnTo>
                    <a:pt x="31" y="1"/>
                  </a:lnTo>
                  <a:lnTo>
                    <a:pt x="10" y="1"/>
                  </a:lnTo>
                  <a:lnTo>
                    <a:pt x="0" y="0"/>
                  </a:lnTo>
                  <a:close/>
                  <a:moveTo>
                    <a:pt x="31" y="0"/>
                  </a:moveTo>
                  <a:lnTo>
                    <a:pt x="26" y="0"/>
                  </a:lnTo>
                  <a:lnTo>
                    <a:pt x="20" y="1"/>
                  </a:lnTo>
                  <a:lnTo>
                    <a:pt x="31" y="1"/>
                  </a:lnTo>
                  <a:lnTo>
                    <a:pt x="3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51" name="Picture 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19" y="2319"/>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5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1" y="3258"/>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3" name="Line 369"/>
            <p:cNvCxnSpPr>
              <a:cxnSpLocks noChangeShapeType="1"/>
            </p:cNvCxnSpPr>
            <p:nvPr/>
          </p:nvCxnSpPr>
          <p:spPr bwMode="auto">
            <a:xfrm>
              <a:off x="2687" y="306"/>
              <a:ext cx="0" cy="525"/>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4" name="Line 370"/>
            <p:cNvCxnSpPr>
              <a:cxnSpLocks noChangeShapeType="1"/>
            </p:cNvCxnSpPr>
            <p:nvPr/>
          </p:nvCxnSpPr>
          <p:spPr bwMode="auto">
            <a:xfrm>
              <a:off x="2687" y="2553"/>
              <a:ext cx="0" cy="49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5" name="Line 371"/>
            <p:cNvCxnSpPr>
              <a:cxnSpLocks noChangeShapeType="1"/>
            </p:cNvCxnSpPr>
            <p:nvPr/>
          </p:nvCxnSpPr>
          <p:spPr bwMode="auto">
            <a:xfrm>
              <a:off x="2691" y="2553"/>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6" name="Line 372"/>
            <p:cNvCxnSpPr>
              <a:cxnSpLocks noChangeShapeType="1"/>
            </p:cNvCxnSpPr>
            <p:nvPr/>
          </p:nvCxnSpPr>
          <p:spPr bwMode="auto">
            <a:xfrm>
              <a:off x="2691" y="1071"/>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7" name="Line 373"/>
            <p:cNvCxnSpPr>
              <a:cxnSpLocks noChangeShapeType="1"/>
            </p:cNvCxnSpPr>
            <p:nvPr/>
          </p:nvCxnSpPr>
          <p:spPr bwMode="auto">
            <a:xfrm>
              <a:off x="2687" y="863"/>
              <a:ext cx="0" cy="20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8" name="Line 374"/>
            <p:cNvCxnSpPr>
              <a:cxnSpLocks noChangeShapeType="1"/>
            </p:cNvCxnSpPr>
            <p:nvPr/>
          </p:nvCxnSpPr>
          <p:spPr bwMode="auto">
            <a:xfrm>
              <a:off x="2691" y="206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9" name="Line 375"/>
            <p:cNvCxnSpPr>
              <a:cxnSpLocks noChangeShapeType="1"/>
            </p:cNvCxnSpPr>
            <p:nvPr/>
          </p:nvCxnSpPr>
          <p:spPr bwMode="auto">
            <a:xfrm>
              <a:off x="2687" y="1427"/>
              <a:ext cx="0" cy="640"/>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0" name="Line 376"/>
            <p:cNvCxnSpPr>
              <a:cxnSpLocks noChangeShapeType="1"/>
            </p:cNvCxnSpPr>
            <p:nvPr/>
          </p:nvCxnSpPr>
          <p:spPr bwMode="auto">
            <a:xfrm>
              <a:off x="2691" y="142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sp>
          <p:nvSpPr>
            <p:cNvPr id="61" name="Freeform 60"/>
            <p:cNvSpPr>
              <a:spLocks/>
            </p:cNvSpPr>
            <p:nvPr/>
          </p:nvSpPr>
          <p:spPr bwMode="auto">
            <a:xfrm>
              <a:off x="2441" y="2066"/>
              <a:ext cx="487" cy="487"/>
            </a:xfrm>
            <a:custGeom>
              <a:avLst/>
              <a:gdLst>
                <a:gd name="T0" fmla="+- 0 2691 2442"/>
                <a:gd name="T1" fmla="*/ T0 w 487"/>
                <a:gd name="T2" fmla="+- 0 2066 2066"/>
                <a:gd name="T3" fmla="*/ 2066 h 487"/>
                <a:gd name="T4" fmla="+- 0 2681 2442"/>
                <a:gd name="T5" fmla="*/ T4 w 487"/>
                <a:gd name="T6" fmla="+- 0 2066 2066"/>
                <a:gd name="T7" fmla="*/ 2066 h 487"/>
                <a:gd name="T8" fmla="+- 0 2676 2442"/>
                <a:gd name="T9" fmla="*/ T8 w 487"/>
                <a:gd name="T10" fmla="+- 0 2067 2066"/>
                <a:gd name="T11" fmla="*/ 2067 h 487"/>
                <a:gd name="T12" fmla="+- 0 2671 2442"/>
                <a:gd name="T13" fmla="*/ T12 w 487"/>
                <a:gd name="T14" fmla="+- 0 2067 2066"/>
                <a:gd name="T15" fmla="*/ 2067 h 487"/>
                <a:gd name="T16" fmla="+- 0 2598 2442"/>
                <a:gd name="T17" fmla="*/ T16 w 487"/>
                <a:gd name="T18" fmla="+- 0 2083 2066"/>
                <a:gd name="T19" fmla="*/ 2083 h 487"/>
                <a:gd name="T20" fmla="+- 0 2535 2442"/>
                <a:gd name="T21" fmla="*/ T20 w 487"/>
                <a:gd name="T22" fmla="+- 0 2119 2066"/>
                <a:gd name="T23" fmla="*/ 2119 h 487"/>
                <a:gd name="T24" fmla="+- 0 2486 2442"/>
                <a:gd name="T25" fmla="*/ T24 w 487"/>
                <a:gd name="T26" fmla="+- 0 2171 2066"/>
                <a:gd name="T27" fmla="*/ 2171 h 487"/>
                <a:gd name="T28" fmla="+- 0 2454 2442"/>
                <a:gd name="T29" fmla="*/ T28 w 487"/>
                <a:gd name="T30" fmla="+- 0 2236 2066"/>
                <a:gd name="T31" fmla="*/ 2236 h 487"/>
                <a:gd name="T32" fmla="+- 0 2442 2442"/>
                <a:gd name="T33" fmla="*/ T32 w 487"/>
                <a:gd name="T34" fmla="+- 0 2310 2066"/>
                <a:gd name="T35" fmla="*/ 2310 h 487"/>
                <a:gd name="T36" fmla="+- 0 2454 2442"/>
                <a:gd name="T37" fmla="*/ T36 w 487"/>
                <a:gd name="T38" fmla="+- 0 2384 2066"/>
                <a:gd name="T39" fmla="*/ 2384 h 487"/>
                <a:gd name="T40" fmla="+- 0 2486 2442"/>
                <a:gd name="T41" fmla="*/ T40 w 487"/>
                <a:gd name="T42" fmla="+- 0 2449 2066"/>
                <a:gd name="T43" fmla="*/ 2449 h 487"/>
                <a:gd name="T44" fmla="+- 0 2535 2442"/>
                <a:gd name="T45" fmla="*/ T44 w 487"/>
                <a:gd name="T46" fmla="+- 0 2501 2066"/>
                <a:gd name="T47" fmla="*/ 2501 h 487"/>
                <a:gd name="T48" fmla="+- 0 2598 2442"/>
                <a:gd name="T49" fmla="*/ T48 w 487"/>
                <a:gd name="T50" fmla="+- 0 2537 2066"/>
                <a:gd name="T51" fmla="*/ 2537 h 487"/>
                <a:gd name="T52" fmla="+- 0 2671 2442"/>
                <a:gd name="T53" fmla="*/ T52 w 487"/>
                <a:gd name="T54" fmla="+- 0 2553 2066"/>
                <a:gd name="T55" fmla="*/ 2553 h 487"/>
                <a:gd name="T56" fmla="+- 0 2676 2442"/>
                <a:gd name="T57" fmla="*/ T56 w 487"/>
                <a:gd name="T58" fmla="+- 0 2553 2066"/>
                <a:gd name="T59" fmla="*/ 2553 h 487"/>
                <a:gd name="T60" fmla="+- 0 2681 2442"/>
                <a:gd name="T61" fmla="*/ T60 w 487"/>
                <a:gd name="T62" fmla="+- 0 2553 2066"/>
                <a:gd name="T63" fmla="*/ 2553 h 487"/>
                <a:gd name="T64" fmla="+- 0 2691 2442"/>
                <a:gd name="T65" fmla="*/ T64 w 487"/>
                <a:gd name="T66" fmla="+- 0 2553 2066"/>
                <a:gd name="T67" fmla="*/ 2553 h 487"/>
                <a:gd name="T68" fmla="+- 0 2697 2442"/>
                <a:gd name="T69" fmla="*/ T68 w 487"/>
                <a:gd name="T70" fmla="+- 0 2553 2066"/>
                <a:gd name="T71" fmla="*/ 2553 h 487"/>
                <a:gd name="T72" fmla="+- 0 2702 2442"/>
                <a:gd name="T73" fmla="*/ T72 w 487"/>
                <a:gd name="T74" fmla="+- 0 2553 2066"/>
                <a:gd name="T75" fmla="*/ 2553 h 487"/>
                <a:gd name="T76" fmla="+- 0 2774 2442"/>
                <a:gd name="T77" fmla="*/ T76 w 487"/>
                <a:gd name="T78" fmla="+- 0 2537 2066"/>
                <a:gd name="T79" fmla="*/ 2537 h 487"/>
                <a:gd name="T80" fmla="+- 0 2837 2442"/>
                <a:gd name="T81" fmla="*/ T80 w 487"/>
                <a:gd name="T82" fmla="+- 0 2501 2066"/>
                <a:gd name="T83" fmla="*/ 2501 h 487"/>
                <a:gd name="T84" fmla="+- 0 2886 2442"/>
                <a:gd name="T85" fmla="*/ T84 w 487"/>
                <a:gd name="T86" fmla="+- 0 2449 2066"/>
                <a:gd name="T87" fmla="*/ 2449 h 487"/>
                <a:gd name="T88" fmla="+- 0 2918 2442"/>
                <a:gd name="T89" fmla="*/ T88 w 487"/>
                <a:gd name="T90" fmla="+- 0 2384 2066"/>
                <a:gd name="T91" fmla="*/ 2384 h 487"/>
                <a:gd name="T92" fmla="+- 0 2929 2442"/>
                <a:gd name="T93" fmla="*/ T92 w 487"/>
                <a:gd name="T94" fmla="+- 0 2310 2066"/>
                <a:gd name="T95" fmla="*/ 2310 h 487"/>
                <a:gd name="T96" fmla="+- 0 2918 2442"/>
                <a:gd name="T97" fmla="*/ T96 w 487"/>
                <a:gd name="T98" fmla="+- 0 2236 2066"/>
                <a:gd name="T99" fmla="*/ 2236 h 487"/>
                <a:gd name="T100" fmla="+- 0 2886 2442"/>
                <a:gd name="T101" fmla="*/ T100 w 487"/>
                <a:gd name="T102" fmla="+- 0 2171 2066"/>
                <a:gd name="T103" fmla="*/ 2171 h 487"/>
                <a:gd name="T104" fmla="+- 0 2837 2442"/>
                <a:gd name="T105" fmla="*/ T104 w 487"/>
                <a:gd name="T106" fmla="+- 0 2119 2066"/>
                <a:gd name="T107" fmla="*/ 2119 h 487"/>
                <a:gd name="T108" fmla="+- 0 2774 2442"/>
                <a:gd name="T109" fmla="*/ T108 w 487"/>
                <a:gd name="T110" fmla="+- 0 2083 2066"/>
                <a:gd name="T111" fmla="*/ 2083 h 487"/>
                <a:gd name="T112" fmla="+- 0 2702 2442"/>
                <a:gd name="T113" fmla="*/ T112 w 487"/>
                <a:gd name="T114" fmla="+- 0 2067 2066"/>
                <a:gd name="T115" fmla="*/ 2067 h 487"/>
                <a:gd name="T116" fmla="+- 0 2697 2442"/>
                <a:gd name="T117" fmla="*/ T116 w 487"/>
                <a:gd name="T118" fmla="+- 0 2067 2066"/>
                <a:gd name="T119" fmla="*/ 2067 h 487"/>
                <a:gd name="T120" fmla="+- 0 2691 2442"/>
                <a:gd name="T121" fmla="*/ T120 w 487"/>
                <a:gd name="T122" fmla="+- 0 2066 2066"/>
                <a:gd name="T123" fmla="*/ 2066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7" h="487">
                  <a:moveTo>
                    <a:pt x="249" y="0"/>
                  </a:moveTo>
                  <a:lnTo>
                    <a:pt x="239" y="0"/>
                  </a:lnTo>
                  <a:lnTo>
                    <a:pt x="234" y="1"/>
                  </a:lnTo>
                  <a:lnTo>
                    <a:pt x="229" y="1"/>
                  </a:lnTo>
                  <a:lnTo>
                    <a:pt x="156" y="17"/>
                  </a:lnTo>
                  <a:lnTo>
                    <a:pt x="93" y="53"/>
                  </a:lnTo>
                  <a:lnTo>
                    <a:pt x="44" y="105"/>
                  </a:lnTo>
                  <a:lnTo>
                    <a:pt x="12" y="170"/>
                  </a:lnTo>
                  <a:lnTo>
                    <a:pt x="0" y="244"/>
                  </a:lnTo>
                  <a:lnTo>
                    <a:pt x="12" y="318"/>
                  </a:lnTo>
                  <a:lnTo>
                    <a:pt x="44" y="383"/>
                  </a:lnTo>
                  <a:lnTo>
                    <a:pt x="93" y="435"/>
                  </a:lnTo>
                  <a:lnTo>
                    <a:pt x="156" y="471"/>
                  </a:lnTo>
                  <a:lnTo>
                    <a:pt x="229" y="487"/>
                  </a:lnTo>
                  <a:lnTo>
                    <a:pt x="234" y="487"/>
                  </a:lnTo>
                  <a:lnTo>
                    <a:pt x="239" y="487"/>
                  </a:lnTo>
                  <a:lnTo>
                    <a:pt x="249" y="487"/>
                  </a:lnTo>
                  <a:lnTo>
                    <a:pt x="255" y="487"/>
                  </a:lnTo>
                  <a:lnTo>
                    <a:pt x="260" y="487"/>
                  </a:lnTo>
                  <a:lnTo>
                    <a:pt x="332" y="471"/>
                  </a:lnTo>
                  <a:lnTo>
                    <a:pt x="395" y="435"/>
                  </a:lnTo>
                  <a:lnTo>
                    <a:pt x="444" y="383"/>
                  </a:lnTo>
                  <a:lnTo>
                    <a:pt x="476" y="318"/>
                  </a:lnTo>
                  <a:lnTo>
                    <a:pt x="487" y="244"/>
                  </a:lnTo>
                  <a:lnTo>
                    <a:pt x="476" y="170"/>
                  </a:lnTo>
                  <a:lnTo>
                    <a:pt x="444" y="105"/>
                  </a:lnTo>
                  <a:lnTo>
                    <a:pt x="395" y="53"/>
                  </a:lnTo>
                  <a:lnTo>
                    <a:pt x="332" y="17"/>
                  </a:lnTo>
                  <a:lnTo>
                    <a:pt x="260" y="1"/>
                  </a:lnTo>
                  <a:lnTo>
                    <a:pt x="255" y="1"/>
                  </a:lnTo>
                  <a:lnTo>
                    <a:pt x="249"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62" name="Freeform 61"/>
            <p:cNvSpPr>
              <a:spLocks/>
            </p:cNvSpPr>
            <p:nvPr/>
          </p:nvSpPr>
          <p:spPr bwMode="auto">
            <a:xfrm>
              <a:off x="2349" y="3049"/>
              <a:ext cx="643" cy="643"/>
            </a:xfrm>
            <a:custGeom>
              <a:avLst/>
              <a:gdLst>
                <a:gd name="T0" fmla="+- 0 2682 2350"/>
                <a:gd name="T1" fmla="*/ T0 w 643"/>
                <a:gd name="T2" fmla="+- 0 3050 3050"/>
                <a:gd name="T3" fmla="*/ 3050 h 643"/>
                <a:gd name="T4" fmla="+- 0 2671 2350"/>
                <a:gd name="T5" fmla="*/ T4 w 643"/>
                <a:gd name="T6" fmla="+- 0 3050 3050"/>
                <a:gd name="T7" fmla="*/ 3050 h 643"/>
                <a:gd name="T8" fmla="+- 0 2597 2350"/>
                <a:gd name="T9" fmla="*/ T8 w 643"/>
                <a:gd name="T10" fmla="+- 0 3058 3050"/>
                <a:gd name="T11" fmla="*/ 3058 h 643"/>
                <a:gd name="T12" fmla="+- 0 2530 2350"/>
                <a:gd name="T13" fmla="*/ T12 w 643"/>
                <a:gd name="T14" fmla="+- 0 3082 3050"/>
                <a:gd name="T15" fmla="*/ 3082 h 643"/>
                <a:gd name="T16" fmla="+- 0 2470 2350"/>
                <a:gd name="T17" fmla="*/ T16 w 643"/>
                <a:gd name="T18" fmla="+- 0 3120 3050"/>
                <a:gd name="T19" fmla="*/ 3120 h 643"/>
                <a:gd name="T20" fmla="+- 0 2420 2350"/>
                <a:gd name="T21" fmla="*/ T20 w 643"/>
                <a:gd name="T22" fmla="+- 0 3170 3050"/>
                <a:gd name="T23" fmla="*/ 3170 h 643"/>
                <a:gd name="T24" fmla="+- 0 2382 2350"/>
                <a:gd name="T25" fmla="*/ T24 w 643"/>
                <a:gd name="T26" fmla="+- 0 3230 3050"/>
                <a:gd name="T27" fmla="*/ 3230 h 643"/>
                <a:gd name="T28" fmla="+- 0 2358 2350"/>
                <a:gd name="T29" fmla="*/ T28 w 643"/>
                <a:gd name="T30" fmla="+- 0 3297 3050"/>
                <a:gd name="T31" fmla="*/ 3297 h 643"/>
                <a:gd name="T32" fmla="+- 0 2350 2350"/>
                <a:gd name="T33" fmla="*/ T32 w 643"/>
                <a:gd name="T34" fmla="+- 0 3371 3050"/>
                <a:gd name="T35" fmla="*/ 3371 h 643"/>
                <a:gd name="T36" fmla="+- 0 2358 2350"/>
                <a:gd name="T37" fmla="*/ T36 w 643"/>
                <a:gd name="T38" fmla="+- 0 3445 3050"/>
                <a:gd name="T39" fmla="*/ 3445 h 643"/>
                <a:gd name="T40" fmla="+- 0 2382 2350"/>
                <a:gd name="T41" fmla="*/ T40 w 643"/>
                <a:gd name="T42" fmla="+- 0 3512 3050"/>
                <a:gd name="T43" fmla="*/ 3512 h 643"/>
                <a:gd name="T44" fmla="+- 0 2420 2350"/>
                <a:gd name="T45" fmla="*/ T44 w 643"/>
                <a:gd name="T46" fmla="+- 0 3572 3050"/>
                <a:gd name="T47" fmla="*/ 3572 h 643"/>
                <a:gd name="T48" fmla="+- 0 2470 2350"/>
                <a:gd name="T49" fmla="*/ T48 w 643"/>
                <a:gd name="T50" fmla="+- 0 3622 3050"/>
                <a:gd name="T51" fmla="*/ 3622 h 643"/>
                <a:gd name="T52" fmla="+- 0 2530 2350"/>
                <a:gd name="T53" fmla="*/ T52 w 643"/>
                <a:gd name="T54" fmla="+- 0 3660 3050"/>
                <a:gd name="T55" fmla="*/ 3660 h 643"/>
                <a:gd name="T56" fmla="+- 0 2597 2350"/>
                <a:gd name="T57" fmla="*/ T56 w 643"/>
                <a:gd name="T58" fmla="+- 0 3684 3050"/>
                <a:gd name="T59" fmla="*/ 3684 h 643"/>
                <a:gd name="T60" fmla="+- 0 2671 2350"/>
                <a:gd name="T61" fmla="*/ T60 w 643"/>
                <a:gd name="T62" fmla="+- 0 3693 3050"/>
                <a:gd name="T63" fmla="*/ 3693 h 643"/>
                <a:gd name="T64" fmla="+- 0 2745 2350"/>
                <a:gd name="T65" fmla="*/ T64 w 643"/>
                <a:gd name="T66" fmla="+- 0 3684 3050"/>
                <a:gd name="T67" fmla="*/ 3684 h 643"/>
                <a:gd name="T68" fmla="+- 0 2812 2350"/>
                <a:gd name="T69" fmla="*/ T68 w 643"/>
                <a:gd name="T70" fmla="+- 0 3660 3050"/>
                <a:gd name="T71" fmla="*/ 3660 h 643"/>
                <a:gd name="T72" fmla="+- 0 2872 2350"/>
                <a:gd name="T73" fmla="*/ T72 w 643"/>
                <a:gd name="T74" fmla="+- 0 3622 3050"/>
                <a:gd name="T75" fmla="*/ 3622 h 643"/>
                <a:gd name="T76" fmla="+- 0 2922 2350"/>
                <a:gd name="T77" fmla="*/ T76 w 643"/>
                <a:gd name="T78" fmla="+- 0 3572 3050"/>
                <a:gd name="T79" fmla="*/ 3572 h 643"/>
                <a:gd name="T80" fmla="+- 0 2960 2350"/>
                <a:gd name="T81" fmla="*/ T80 w 643"/>
                <a:gd name="T82" fmla="+- 0 3512 3050"/>
                <a:gd name="T83" fmla="*/ 3512 h 643"/>
                <a:gd name="T84" fmla="+- 0 2984 2350"/>
                <a:gd name="T85" fmla="*/ T84 w 643"/>
                <a:gd name="T86" fmla="+- 0 3445 3050"/>
                <a:gd name="T87" fmla="*/ 3445 h 643"/>
                <a:gd name="T88" fmla="+- 0 2993 2350"/>
                <a:gd name="T89" fmla="*/ T88 w 643"/>
                <a:gd name="T90" fmla="+- 0 3371 3050"/>
                <a:gd name="T91" fmla="*/ 3371 h 643"/>
                <a:gd name="T92" fmla="+- 0 2982 2350"/>
                <a:gd name="T93" fmla="*/ T92 w 643"/>
                <a:gd name="T94" fmla="+- 0 3290 3050"/>
                <a:gd name="T95" fmla="*/ 3290 h 643"/>
                <a:gd name="T96" fmla="+- 0 2953 2350"/>
                <a:gd name="T97" fmla="*/ T96 w 643"/>
                <a:gd name="T98" fmla="+- 0 3217 3050"/>
                <a:gd name="T99" fmla="*/ 3217 h 643"/>
                <a:gd name="T100" fmla="+- 0 2908 2350"/>
                <a:gd name="T101" fmla="*/ T100 w 643"/>
                <a:gd name="T102" fmla="+- 0 3154 3050"/>
                <a:gd name="T103" fmla="*/ 3154 h 643"/>
                <a:gd name="T104" fmla="+- 0 2850 2350"/>
                <a:gd name="T105" fmla="*/ T104 w 643"/>
                <a:gd name="T106" fmla="+- 0 3104 3050"/>
                <a:gd name="T107" fmla="*/ 3104 h 643"/>
                <a:gd name="T108" fmla="+- 0 2780 2350"/>
                <a:gd name="T109" fmla="*/ T108 w 643"/>
                <a:gd name="T110" fmla="+- 0 3069 3050"/>
                <a:gd name="T111" fmla="*/ 3069 h 643"/>
                <a:gd name="T112" fmla="+- 0 2702 2350"/>
                <a:gd name="T113" fmla="*/ T112 w 643"/>
                <a:gd name="T114" fmla="+- 0 3051 3050"/>
                <a:gd name="T115" fmla="*/ 3051 h 643"/>
                <a:gd name="T116" fmla="+- 0 2682 2350"/>
                <a:gd name="T117" fmla="*/ T116 w 643"/>
                <a:gd name="T118" fmla="+- 0 3050 3050"/>
                <a:gd name="T119" fmla="*/ 3050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Lst>
              <a:rect l="0" t="0" r="r" b="b"/>
              <a:pathLst>
                <a:path w="643" h="643">
                  <a:moveTo>
                    <a:pt x="332" y="0"/>
                  </a:moveTo>
                  <a:lnTo>
                    <a:pt x="321" y="0"/>
                  </a:lnTo>
                  <a:lnTo>
                    <a:pt x="247" y="8"/>
                  </a:lnTo>
                  <a:lnTo>
                    <a:pt x="180" y="32"/>
                  </a:lnTo>
                  <a:lnTo>
                    <a:pt x="120" y="70"/>
                  </a:lnTo>
                  <a:lnTo>
                    <a:pt x="70" y="120"/>
                  </a:lnTo>
                  <a:lnTo>
                    <a:pt x="32" y="180"/>
                  </a:lnTo>
                  <a:lnTo>
                    <a:pt x="8" y="247"/>
                  </a:lnTo>
                  <a:lnTo>
                    <a:pt x="0" y="321"/>
                  </a:lnTo>
                  <a:lnTo>
                    <a:pt x="8" y="395"/>
                  </a:lnTo>
                  <a:lnTo>
                    <a:pt x="32" y="462"/>
                  </a:lnTo>
                  <a:lnTo>
                    <a:pt x="70" y="522"/>
                  </a:lnTo>
                  <a:lnTo>
                    <a:pt x="120" y="572"/>
                  </a:lnTo>
                  <a:lnTo>
                    <a:pt x="180" y="610"/>
                  </a:lnTo>
                  <a:lnTo>
                    <a:pt x="247" y="634"/>
                  </a:lnTo>
                  <a:lnTo>
                    <a:pt x="321" y="643"/>
                  </a:lnTo>
                  <a:lnTo>
                    <a:pt x="395" y="634"/>
                  </a:lnTo>
                  <a:lnTo>
                    <a:pt x="462" y="610"/>
                  </a:lnTo>
                  <a:lnTo>
                    <a:pt x="522" y="572"/>
                  </a:lnTo>
                  <a:lnTo>
                    <a:pt x="572" y="522"/>
                  </a:lnTo>
                  <a:lnTo>
                    <a:pt x="610" y="462"/>
                  </a:lnTo>
                  <a:lnTo>
                    <a:pt x="634" y="395"/>
                  </a:lnTo>
                  <a:lnTo>
                    <a:pt x="643" y="321"/>
                  </a:lnTo>
                  <a:lnTo>
                    <a:pt x="632" y="240"/>
                  </a:lnTo>
                  <a:lnTo>
                    <a:pt x="603" y="167"/>
                  </a:lnTo>
                  <a:lnTo>
                    <a:pt x="558" y="104"/>
                  </a:lnTo>
                  <a:lnTo>
                    <a:pt x="500" y="54"/>
                  </a:lnTo>
                  <a:lnTo>
                    <a:pt x="430" y="19"/>
                  </a:lnTo>
                  <a:lnTo>
                    <a:pt x="352" y="1"/>
                  </a:lnTo>
                  <a:lnTo>
                    <a:pt x="33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63" name="Picture 6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6" y="1070"/>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4" name="Line 380"/>
            <p:cNvCxnSpPr>
              <a:cxnSpLocks noChangeShapeType="1"/>
            </p:cNvCxnSpPr>
            <p:nvPr/>
          </p:nvCxnSpPr>
          <p:spPr bwMode="auto">
            <a:xfrm>
              <a:off x="2785" y="160"/>
              <a:ext cx="390"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65" name="Picture 6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8" y="65"/>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6" name="Line 382"/>
            <p:cNvCxnSpPr>
              <a:cxnSpLocks noChangeShapeType="1"/>
            </p:cNvCxnSpPr>
            <p:nvPr/>
          </p:nvCxnSpPr>
          <p:spPr bwMode="auto">
            <a:xfrm>
              <a:off x="2622" y="858"/>
              <a:ext cx="656"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7" name="Line 383"/>
            <p:cNvCxnSpPr>
              <a:cxnSpLocks noChangeShapeType="1"/>
            </p:cNvCxnSpPr>
            <p:nvPr/>
          </p:nvCxnSpPr>
          <p:spPr bwMode="auto">
            <a:xfrm>
              <a:off x="2622" y="853"/>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8" name="Line 384"/>
            <p:cNvCxnSpPr>
              <a:cxnSpLocks noChangeShapeType="1"/>
            </p:cNvCxnSpPr>
            <p:nvPr/>
          </p:nvCxnSpPr>
          <p:spPr bwMode="auto">
            <a:xfrm>
              <a:off x="2622" y="849"/>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9" name="Line 385"/>
            <p:cNvCxnSpPr>
              <a:cxnSpLocks noChangeShapeType="1"/>
            </p:cNvCxnSpPr>
            <p:nvPr/>
          </p:nvCxnSpPr>
          <p:spPr bwMode="auto">
            <a:xfrm>
              <a:off x="2621" y="844"/>
              <a:ext cx="65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0" name="Line 386"/>
            <p:cNvCxnSpPr>
              <a:cxnSpLocks noChangeShapeType="1"/>
            </p:cNvCxnSpPr>
            <p:nvPr/>
          </p:nvCxnSpPr>
          <p:spPr bwMode="auto">
            <a:xfrm>
              <a:off x="2621" y="839"/>
              <a:ext cx="65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1" name="Line 387"/>
            <p:cNvCxnSpPr>
              <a:cxnSpLocks noChangeShapeType="1"/>
            </p:cNvCxnSpPr>
            <p:nvPr/>
          </p:nvCxnSpPr>
          <p:spPr bwMode="auto">
            <a:xfrm>
              <a:off x="2620" y="836"/>
              <a:ext cx="65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2" name="Line 388"/>
            <p:cNvCxnSpPr>
              <a:cxnSpLocks noChangeShapeType="1"/>
            </p:cNvCxnSpPr>
            <p:nvPr/>
          </p:nvCxnSpPr>
          <p:spPr bwMode="auto">
            <a:xfrm>
              <a:off x="2620" y="833"/>
              <a:ext cx="65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3" name="Line 389"/>
            <p:cNvCxnSpPr>
              <a:cxnSpLocks noChangeShapeType="1"/>
            </p:cNvCxnSpPr>
            <p:nvPr/>
          </p:nvCxnSpPr>
          <p:spPr bwMode="auto">
            <a:xfrm>
              <a:off x="643" y="85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4" name="Line 390"/>
            <p:cNvCxnSpPr>
              <a:cxnSpLocks noChangeShapeType="1"/>
            </p:cNvCxnSpPr>
            <p:nvPr/>
          </p:nvCxnSpPr>
          <p:spPr bwMode="auto">
            <a:xfrm>
              <a:off x="643" y="84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5" name="Line 391"/>
            <p:cNvCxnSpPr>
              <a:cxnSpLocks noChangeShapeType="1"/>
            </p:cNvCxnSpPr>
            <p:nvPr/>
          </p:nvCxnSpPr>
          <p:spPr bwMode="auto">
            <a:xfrm>
              <a:off x="642" y="837"/>
              <a:ext cx="49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6" name="Line 392"/>
            <p:cNvCxnSpPr>
              <a:cxnSpLocks noChangeShapeType="1"/>
            </p:cNvCxnSpPr>
            <p:nvPr/>
          </p:nvCxnSpPr>
          <p:spPr bwMode="auto">
            <a:xfrm>
              <a:off x="1626" y="856"/>
              <a:ext cx="639"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7" name="Line 393"/>
            <p:cNvCxnSpPr>
              <a:cxnSpLocks noChangeShapeType="1"/>
            </p:cNvCxnSpPr>
            <p:nvPr/>
          </p:nvCxnSpPr>
          <p:spPr bwMode="auto">
            <a:xfrm>
              <a:off x="1626" y="846"/>
              <a:ext cx="640"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8" name="Line 394"/>
            <p:cNvCxnSpPr>
              <a:cxnSpLocks noChangeShapeType="1"/>
            </p:cNvCxnSpPr>
            <p:nvPr/>
          </p:nvCxnSpPr>
          <p:spPr bwMode="auto">
            <a:xfrm>
              <a:off x="1624" y="836"/>
              <a:ext cx="643"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sp>
          <p:nvSpPr>
            <p:cNvPr id="79" name="Freeform 78"/>
            <p:cNvSpPr>
              <a:spLocks/>
            </p:cNvSpPr>
            <p:nvPr/>
          </p:nvSpPr>
          <p:spPr bwMode="auto">
            <a:xfrm>
              <a:off x="1138" y="618"/>
              <a:ext cx="487" cy="487"/>
            </a:xfrm>
            <a:custGeom>
              <a:avLst/>
              <a:gdLst>
                <a:gd name="T0" fmla="+- 0 1383 1139"/>
                <a:gd name="T1" fmla="*/ T0 w 487"/>
                <a:gd name="T2" fmla="+- 0 619 619"/>
                <a:gd name="T3" fmla="*/ 619 h 487"/>
                <a:gd name="T4" fmla="+- 0 1311 1139"/>
                <a:gd name="T5" fmla="*/ T4 w 487"/>
                <a:gd name="T6" fmla="+- 0 629 619"/>
                <a:gd name="T7" fmla="*/ 629 h 487"/>
                <a:gd name="T8" fmla="+- 0 1248 1139"/>
                <a:gd name="T9" fmla="*/ T8 w 487"/>
                <a:gd name="T10" fmla="+- 0 659 619"/>
                <a:gd name="T11" fmla="*/ 659 h 487"/>
                <a:gd name="T12" fmla="+- 0 1197 1139"/>
                <a:gd name="T13" fmla="*/ T12 w 487"/>
                <a:gd name="T14" fmla="+- 0 705 619"/>
                <a:gd name="T15" fmla="*/ 705 h 487"/>
                <a:gd name="T16" fmla="+- 0 1160 1139"/>
                <a:gd name="T17" fmla="*/ T16 w 487"/>
                <a:gd name="T18" fmla="+- 0 763 619"/>
                <a:gd name="T19" fmla="*/ 763 h 487"/>
                <a:gd name="T20" fmla="+- 0 1141 1139"/>
                <a:gd name="T21" fmla="*/ T20 w 487"/>
                <a:gd name="T22" fmla="+- 0 831 619"/>
                <a:gd name="T23" fmla="*/ 831 h 487"/>
                <a:gd name="T24" fmla="+- 0 1139 1139"/>
                <a:gd name="T25" fmla="*/ T24 w 487"/>
                <a:gd name="T26" fmla="+- 0 852 619"/>
                <a:gd name="T27" fmla="*/ 852 h 487"/>
                <a:gd name="T28" fmla="+- 0 1139 1139"/>
                <a:gd name="T29" fmla="*/ T28 w 487"/>
                <a:gd name="T30" fmla="+- 0 862 619"/>
                <a:gd name="T31" fmla="*/ 862 h 487"/>
                <a:gd name="T32" fmla="+- 0 1151 1139"/>
                <a:gd name="T33" fmla="*/ T32 w 487"/>
                <a:gd name="T34" fmla="+- 0 939 619"/>
                <a:gd name="T35" fmla="*/ 939 h 487"/>
                <a:gd name="T36" fmla="+- 0 1186 1139"/>
                <a:gd name="T37" fmla="*/ T36 w 487"/>
                <a:gd name="T38" fmla="+- 0 1006 619"/>
                <a:gd name="T39" fmla="*/ 1006 h 487"/>
                <a:gd name="T40" fmla="+- 0 1239 1139"/>
                <a:gd name="T41" fmla="*/ T40 w 487"/>
                <a:gd name="T42" fmla="+- 0 1059 619"/>
                <a:gd name="T43" fmla="*/ 1059 h 487"/>
                <a:gd name="T44" fmla="+- 0 1306 1139"/>
                <a:gd name="T45" fmla="*/ T44 w 487"/>
                <a:gd name="T46" fmla="+- 0 1093 619"/>
                <a:gd name="T47" fmla="*/ 1093 h 487"/>
                <a:gd name="T48" fmla="+- 0 1383 1139"/>
                <a:gd name="T49" fmla="*/ T48 w 487"/>
                <a:gd name="T50" fmla="+- 0 1106 619"/>
                <a:gd name="T51" fmla="*/ 1106 h 487"/>
                <a:gd name="T52" fmla="+- 0 1459 1139"/>
                <a:gd name="T53" fmla="*/ T52 w 487"/>
                <a:gd name="T54" fmla="+- 0 1093 619"/>
                <a:gd name="T55" fmla="*/ 1093 h 487"/>
                <a:gd name="T56" fmla="+- 0 1526 1139"/>
                <a:gd name="T57" fmla="*/ T56 w 487"/>
                <a:gd name="T58" fmla="+- 0 1059 619"/>
                <a:gd name="T59" fmla="*/ 1059 h 487"/>
                <a:gd name="T60" fmla="+- 0 1579 1139"/>
                <a:gd name="T61" fmla="*/ T60 w 487"/>
                <a:gd name="T62" fmla="+- 0 1006 619"/>
                <a:gd name="T63" fmla="*/ 1006 h 487"/>
                <a:gd name="T64" fmla="+- 0 1614 1139"/>
                <a:gd name="T65" fmla="*/ T64 w 487"/>
                <a:gd name="T66" fmla="+- 0 939 619"/>
                <a:gd name="T67" fmla="*/ 939 h 487"/>
                <a:gd name="T68" fmla="+- 0 1626 1139"/>
                <a:gd name="T69" fmla="*/ T68 w 487"/>
                <a:gd name="T70" fmla="+- 0 862 619"/>
                <a:gd name="T71" fmla="*/ 862 h 487"/>
                <a:gd name="T72" fmla="+- 0 1626 1139"/>
                <a:gd name="T73" fmla="*/ T72 w 487"/>
                <a:gd name="T74" fmla="+- 0 852 619"/>
                <a:gd name="T75" fmla="*/ 852 h 487"/>
                <a:gd name="T76" fmla="+- 0 1605 1139"/>
                <a:gd name="T77" fmla="*/ T76 w 487"/>
                <a:gd name="T78" fmla="+- 0 763 619"/>
                <a:gd name="T79" fmla="*/ 763 h 487"/>
                <a:gd name="T80" fmla="+- 0 1568 1139"/>
                <a:gd name="T81" fmla="*/ T80 w 487"/>
                <a:gd name="T82" fmla="+- 0 705 619"/>
                <a:gd name="T83" fmla="*/ 705 h 487"/>
                <a:gd name="T84" fmla="+- 0 1517 1139"/>
                <a:gd name="T85" fmla="*/ T84 w 487"/>
                <a:gd name="T86" fmla="+- 0 659 619"/>
                <a:gd name="T87" fmla="*/ 659 h 487"/>
                <a:gd name="T88" fmla="+- 0 1454 1139"/>
                <a:gd name="T89" fmla="*/ T88 w 487"/>
                <a:gd name="T90" fmla="+- 0 629 619"/>
                <a:gd name="T91" fmla="*/ 629 h 487"/>
                <a:gd name="T92" fmla="+- 0 1383 1139"/>
                <a:gd name="T93" fmla="*/ T92 w 487"/>
                <a:gd name="T94" fmla="+- 0 619 619"/>
                <a:gd name="T95" fmla="*/ 619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487" h="487">
                  <a:moveTo>
                    <a:pt x="244" y="0"/>
                  </a:moveTo>
                  <a:lnTo>
                    <a:pt x="172" y="10"/>
                  </a:lnTo>
                  <a:lnTo>
                    <a:pt x="109" y="40"/>
                  </a:lnTo>
                  <a:lnTo>
                    <a:pt x="58" y="86"/>
                  </a:lnTo>
                  <a:lnTo>
                    <a:pt x="21" y="144"/>
                  </a:lnTo>
                  <a:lnTo>
                    <a:pt x="2" y="212"/>
                  </a:lnTo>
                  <a:lnTo>
                    <a:pt x="0" y="233"/>
                  </a:lnTo>
                  <a:lnTo>
                    <a:pt x="0" y="243"/>
                  </a:lnTo>
                  <a:lnTo>
                    <a:pt x="12" y="320"/>
                  </a:lnTo>
                  <a:lnTo>
                    <a:pt x="47" y="387"/>
                  </a:lnTo>
                  <a:lnTo>
                    <a:pt x="100" y="440"/>
                  </a:lnTo>
                  <a:lnTo>
                    <a:pt x="167" y="474"/>
                  </a:lnTo>
                  <a:lnTo>
                    <a:pt x="244" y="487"/>
                  </a:lnTo>
                  <a:lnTo>
                    <a:pt x="320" y="474"/>
                  </a:lnTo>
                  <a:lnTo>
                    <a:pt x="387" y="440"/>
                  </a:lnTo>
                  <a:lnTo>
                    <a:pt x="440" y="387"/>
                  </a:lnTo>
                  <a:lnTo>
                    <a:pt x="475" y="320"/>
                  </a:lnTo>
                  <a:lnTo>
                    <a:pt x="487" y="243"/>
                  </a:lnTo>
                  <a:lnTo>
                    <a:pt x="487" y="233"/>
                  </a:lnTo>
                  <a:lnTo>
                    <a:pt x="466" y="144"/>
                  </a:lnTo>
                  <a:lnTo>
                    <a:pt x="429" y="86"/>
                  </a:lnTo>
                  <a:lnTo>
                    <a:pt x="378" y="40"/>
                  </a:lnTo>
                  <a:lnTo>
                    <a:pt x="315" y="10"/>
                  </a:lnTo>
                  <a:lnTo>
                    <a:pt x="244"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80" name="Freeform 79"/>
            <p:cNvSpPr>
              <a:spLocks/>
            </p:cNvSpPr>
            <p:nvPr/>
          </p:nvSpPr>
          <p:spPr bwMode="auto">
            <a:xfrm>
              <a:off x="0" y="540"/>
              <a:ext cx="643" cy="643"/>
            </a:xfrm>
            <a:custGeom>
              <a:avLst/>
              <a:gdLst>
                <a:gd name="T0" fmla="*/ 321 w 643"/>
                <a:gd name="T1" fmla="+- 0 541 541"/>
                <a:gd name="T2" fmla="*/ 541 h 643"/>
                <a:gd name="T3" fmla="*/ 248 w 643"/>
                <a:gd name="T4" fmla="+- 0 549 541"/>
                <a:gd name="T5" fmla="*/ 549 h 643"/>
                <a:gd name="T6" fmla="*/ 180 w 643"/>
                <a:gd name="T7" fmla="+- 0 574 541"/>
                <a:gd name="T8" fmla="*/ 574 h 643"/>
                <a:gd name="T9" fmla="*/ 120 w 643"/>
                <a:gd name="T10" fmla="+- 0 612 541"/>
                <a:gd name="T11" fmla="*/ 612 h 643"/>
                <a:gd name="T12" fmla="*/ 71 w 643"/>
                <a:gd name="T13" fmla="+- 0 661 541"/>
                <a:gd name="T14" fmla="*/ 661 h 643"/>
                <a:gd name="T15" fmla="*/ 33 w 643"/>
                <a:gd name="T16" fmla="+- 0 721 541"/>
                <a:gd name="T17" fmla="*/ 721 h 643"/>
                <a:gd name="T18" fmla="*/ 8 w 643"/>
                <a:gd name="T19" fmla="+- 0 789 541"/>
                <a:gd name="T20" fmla="*/ 789 h 643"/>
                <a:gd name="T21" fmla="*/ 0 w 643"/>
                <a:gd name="T22" fmla="+- 0 862 541"/>
                <a:gd name="T23" fmla="*/ 862 h 643"/>
                <a:gd name="T24" fmla="*/ 8 w 643"/>
                <a:gd name="T25" fmla="+- 0 936 541"/>
                <a:gd name="T26" fmla="*/ 936 h 643"/>
                <a:gd name="T27" fmla="*/ 33 w 643"/>
                <a:gd name="T28" fmla="+- 0 1004 541"/>
                <a:gd name="T29" fmla="*/ 1004 h 643"/>
                <a:gd name="T30" fmla="*/ 71 w 643"/>
                <a:gd name="T31" fmla="+- 0 1063 541"/>
                <a:gd name="T32" fmla="*/ 1063 h 643"/>
                <a:gd name="T33" fmla="*/ 120 w 643"/>
                <a:gd name="T34" fmla="+- 0 1113 541"/>
                <a:gd name="T35" fmla="*/ 1113 h 643"/>
                <a:gd name="T36" fmla="*/ 180 w 643"/>
                <a:gd name="T37" fmla="+- 0 1151 541"/>
                <a:gd name="T38" fmla="*/ 1151 h 643"/>
                <a:gd name="T39" fmla="*/ 248 w 643"/>
                <a:gd name="T40" fmla="+- 0 1175 541"/>
                <a:gd name="T41" fmla="*/ 1175 h 643"/>
                <a:gd name="T42" fmla="*/ 321 w 643"/>
                <a:gd name="T43" fmla="+- 0 1184 541"/>
                <a:gd name="T44" fmla="*/ 1184 h 643"/>
                <a:gd name="T45" fmla="*/ 395 w 643"/>
                <a:gd name="T46" fmla="+- 0 1175 541"/>
                <a:gd name="T47" fmla="*/ 1175 h 643"/>
                <a:gd name="T48" fmla="*/ 463 w 643"/>
                <a:gd name="T49" fmla="+- 0 1151 541"/>
                <a:gd name="T50" fmla="*/ 1151 h 643"/>
                <a:gd name="T51" fmla="*/ 522 w 643"/>
                <a:gd name="T52" fmla="+- 0 1113 541"/>
                <a:gd name="T53" fmla="*/ 1113 h 643"/>
                <a:gd name="T54" fmla="*/ 572 w 643"/>
                <a:gd name="T55" fmla="+- 0 1063 541"/>
                <a:gd name="T56" fmla="*/ 1063 h 643"/>
                <a:gd name="T57" fmla="*/ 610 w 643"/>
                <a:gd name="T58" fmla="+- 0 1004 541"/>
                <a:gd name="T59" fmla="*/ 1004 h 643"/>
                <a:gd name="T60" fmla="*/ 634 w 643"/>
                <a:gd name="T61" fmla="+- 0 936 541"/>
                <a:gd name="T62" fmla="*/ 936 h 643"/>
                <a:gd name="T63" fmla="*/ 643 w 643"/>
                <a:gd name="T64" fmla="+- 0 862 541"/>
                <a:gd name="T65" fmla="*/ 862 h 643"/>
                <a:gd name="T66" fmla="*/ 643 w 643"/>
                <a:gd name="T67" fmla="+- 0 852 541"/>
                <a:gd name="T68" fmla="*/ 852 h 643"/>
                <a:gd name="T69" fmla="*/ 624 w 643"/>
                <a:gd name="T70" fmla="+- 0 753 541"/>
                <a:gd name="T71" fmla="*/ 753 h 643"/>
                <a:gd name="T72" fmla="*/ 589 w 643"/>
                <a:gd name="T73" fmla="+- 0 684 541"/>
                <a:gd name="T74" fmla="*/ 684 h 643"/>
                <a:gd name="T75" fmla="*/ 538 w 643"/>
                <a:gd name="T76" fmla="+- 0 625 541"/>
                <a:gd name="T77" fmla="*/ 625 h 643"/>
                <a:gd name="T78" fmla="*/ 475 w 643"/>
                <a:gd name="T79" fmla="+- 0 580 541"/>
                <a:gd name="T80" fmla="*/ 580 h 643"/>
                <a:gd name="T81" fmla="*/ 402 w 643"/>
                <a:gd name="T82" fmla="+- 0 551 541"/>
                <a:gd name="T83" fmla="*/ 551 h 643"/>
                <a:gd name="T84" fmla="*/ 321 w 643"/>
                <a:gd name="T85" fmla="+- 0 541 541"/>
                <a:gd name="T86" fmla="*/ 541 h 643"/>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Lst>
              <a:rect l="0" t="0" r="r" b="b"/>
              <a:pathLst>
                <a:path w="643" h="643">
                  <a:moveTo>
                    <a:pt x="321" y="0"/>
                  </a:moveTo>
                  <a:lnTo>
                    <a:pt x="248" y="8"/>
                  </a:lnTo>
                  <a:lnTo>
                    <a:pt x="180" y="33"/>
                  </a:lnTo>
                  <a:lnTo>
                    <a:pt x="120" y="71"/>
                  </a:lnTo>
                  <a:lnTo>
                    <a:pt x="71" y="120"/>
                  </a:lnTo>
                  <a:lnTo>
                    <a:pt x="33" y="180"/>
                  </a:lnTo>
                  <a:lnTo>
                    <a:pt x="8" y="248"/>
                  </a:lnTo>
                  <a:lnTo>
                    <a:pt x="0" y="321"/>
                  </a:lnTo>
                  <a:lnTo>
                    <a:pt x="8" y="395"/>
                  </a:lnTo>
                  <a:lnTo>
                    <a:pt x="33" y="463"/>
                  </a:lnTo>
                  <a:lnTo>
                    <a:pt x="71" y="522"/>
                  </a:lnTo>
                  <a:lnTo>
                    <a:pt x="120" y="572"/>
                  </a:lnTo>
                  <a:lnTo>
                    <a:pt x="180" y="610"/>
                  </a:lnTo>
                  <a:lnTo>
                    <a:pt x="248" y="634"/>
                  </a:lnTo>
                  <a:lnTo>
                    <a:pt x="321" y="643"/>
                  </a:lnTo>
                  <a:lnTo>
                    <a:pt x="395" y="634"/>
                  </a:lnTo>
                  <a:lnTo>
                    <a:pt x="463" y="610"/>
                  </a:lnTo>
                  <a:lnTo>
                    <a:pt x="522" y="572"/>
                  </a:lnTo>
                  <a:lnTo>
                    <a:pt x="572" y="522"/>
                  </a:lnTo>
                  <a:lnTo>
                    <a:pt x="610" y="463"/>
                  </a:lnTo>
                  <a:lnTo>
                    <a:pt x="634" y="395"/>
                  </a:lnTo>
                  <a:lnTo>
                    <a:pt x="643" y="321"/>
                  </a:lnTo>
                  <a:lnTo>
                    <a:pt x="643" y="311"/>
                  </a:lnTo>
                  <a:lnTo>
                    <a:pt x="624" y="212"/>
                  </a:lnTo>
                  <a:lnTo>
                    <a:pt x="589" y="143"/>
                  </a:lnTo>
                  <a:lnTo>
                    <a:pt x="538" y="84"/>
                  </a:lnTo>
                  <a:lnTo>
                    <a:pt x="475" y="39"/>
                  </a:lnTo>
                  <a:lnTo>
                    <a:pt x="402" y="10"/>
                  </a:lnTo>
                  <a:lnTo>
                    <a:pt x="321"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81" name="Picture 8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65" y="683"/>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2" name="Line 398"/>
            <p:cNvCxnSpPr>
              <a:cxnSpLocks noChangeShapeType="1"/>
            </p:cNvCxnSpPr>
            <p:nvPr/>
          </p:nvCxnSpPr>
          <p:spPr bwMode="auto">
            <a:xfrm>
              <a:off x="430" y="160"/>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83" name="Picture 8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9" y="53"/>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Freeform 83"/>
            <p:cNvSpPr>
              <a:spLocks/>
            </p:cNvSpPr>
            <p:nvPr/>
          </p:nvSpPr>
          <p:spPr bwMode="auto">
            <a:xfrm>
              <a:off x="1061" y="0"/>
              <a:ext cx="487" cy="419"/>
            </a:xfrm>
            <a:custGeom>
              <a:avLst/>
              <a:gdLst>
                <a:gd name="T0" fmla="+- 0 1474 1062"/>
                <a:gd name="T1" fmla="*/ T0 w 487"/>
                <a:gd name="T2" fmla="*/ 0 h 419"/>
                <a:gd name="T3" fmla="+- 0 1136 1062"/>
                <a:gd name="T4" fmla="*/ T3 w 487"/>
                <a:gd name="T5" fmla="*/ 0 h 419"/>
                <a:gd name="T6" fmla="+- 0 1110 1062"/>
                <a:gd name="T7" fmla="*/ T6 w 487"/>
                <a:gd name="T8" fmla="*/ 30 h 419"/>
                <a:gd name="T9" fmla="+- 0 1073 1062"/>
                <a:gd name="T10" fmla="*/ T9 w 487"/>
                <a:gd name="T11" fmla="*/ 103 h 419"/>
                <a:gd name="T12" fmla="+- 0 1062 1062"/>
                <a:gd name="T13" fmla="*/ T12 w 487"/>
                <a:gd name="T14" fmla="*/ 165 h 419"/>
                <a:gd name="T15" fmla="+- 0 1062 1062"/>
                <a:gd name="T16" fmla="*/ T15 w 487"/>
                <a:gd name="T17" fmla="*/ 175 h 419"/>
                <a:gd name="T18" fmla="+- 0 1074 1062"/>
                <a:gd name="T19" fmla="*/ T18 w 487"/>
                <a:gd name="T20" fmla="*/ 252 h 419"/>
                <a:gd name="T21" fmla="+- 0 1109 1062"/>
                <a:gd name="T22" fmla="*/ T21 w 487"/>
                <a:gd name="T23" fmla="*/ 319 h 419"/>
                <a:gd name="T24" fmla="+- 0 1161 1062"/>
                <a:gd name="T25" fmla="*/ T24 w 487"/>
                <a:gd name="T26" fmla="*/ 372 h 419"/>
                <a:gd name="T27" fmla="+- 0 1228 1062"/>
                <a:gd name="T28" fmla="*/ T27 w 487"/>
                <a:gd name="T29" fmla="*/ 406 h 419"/>
                <a:gd name="T30" fmla="+- 0 1305 1062"/>
                <a:gd name="T31" fmla="*/ T30 w 487"/>
                <a:gd name="T32" fmla="*/ 419 h 419"/>
                <a:gd name="T33" fmla="+- 0 1382 1062"/>
                <a:gd name="T34" fmla="*/ T33 w 487"/>
                <a:gd name="T35" fmla="*/ 406 h 419"/>
                <a:gd name="T36" fmla="+- 0 1449 1062"/>
                <a:gd name="T37" fmla="*/ T36 w 487"/>
                <a:gd name="T38" fmla="*/ 372 h 419"/>
                <a:gd name="T39" fmla="+- 0 1502 1062"/>
                <a:gd name="T40" fmla="*/ T39 w 487"/>
                <a:gd name="T41" fmla="*/ 319 h 419"/>
                <a:gd name="T42" fmla="+- 0 1536 1062"/>
                <a:gd name="T43" fmla="*/ T42 w 487"/>
                <a:gd name="T44" fmla="*/ 252 h 419"/>
                <a:gd name="T45" fmla="+- 0 1549 1062"/>
                <a:gd name="T46" fmla="*/ T45 w 487"/>
                <a:gd name="T47" fmla="*/ 175 h 419"/>
                <a:gd name="T48" fmla="+- 0 1549 1062"/>
                <a:gd name="T49" fmla="*/ T48 w 487"/>
                <a:gd name="T50" fmla="*/ 165 h 419"/>
                <a:gd name="T51" fmla="+- 0 1538 1062"/>
                <a:gd name="T52" fmla="*/ T51 w 487"/>
                <a:gd name="T53" fmla="*/ 103 h 419"/>
                <a:gd name="T54" fmla="+- 0 1501 1062"/>
                <a:gd name="T55" fmla="*/ T54 w 487"/>
                <a:gd name="T56" fmla="*/ 30 h 419"/>
                <a:gd name="T57" fmla="+- 0 1474 1062"/>
                <a:gd name="T58" fmla="*/ T57 w 487"/>
                <a:gd name="T59" fmla="*/ 0 h 4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Lst>
              <a:rect l="0" t="0" r="r" b="b"/>
              <a:pathLst>
                <a:path w="487" h="419">
                  <a:moveTo>
                    <a:pt x="412" y="0"/>
                  </a:moveTo>
                  <a:lnTo>
                    <a:pt x="74" y="0"/>
                  </a:lnTo>
                  <a:lnTo>
                    <a:pt x="48" y="30"/>
                  </a:lnTo>
                  <a:lnTo>
                    <a:pt x="11" y="103"/>
                  </a:lnTo>
                  <a:lnTo>
                    <a:pt x="0" y="165"/>
                  </a:lnTo>
                  <a:lnTo>
                    <a:pt x="0" y="175"/>
                  </a:lnTo>
                  <a:lnTo>
                    <a:pt x="12" y="252"/>
                  </a:lnTo>
                  <a:lnTo>
                    <a:pt x="47" y="319"/>
                  </a:lnTo>
                  <a:lnTo>
                    <a:pt x="99" y="372"/>
                  </a:lnTo>
                  <a:lnTo>
                    <a:pt x="166" y="406"/>
                  </a:lnTo>
                  <a:lnTo>
                    <a:pt x="243" y="419"/>
                  </a:lnTo>
                  <a:lnTo>
                    <a:pt x="320" y="406"/>
                  </a:lnTo>
                  <a:lnTo>
                    <a:pt x="387" y="372"/>
                  </a:lnTo>
                  <a:lnTo>
                    <a:pt x="440" y="319"/>
                  </a:lnTo>
                  <a:lnTo>
                    <a:pt x="474" y="252"/>
                  </a:lnTo>
                  <a:lnTo>
                    <a:pt x="487" y="175"/>
                  </a:lnTo>
                  <a:lnTo>
                    <a:pt x="487" y="165"/>
                  </a:lnTo>
                  <a:lnTo>
                    <a:pt x="476" y="103"/>
                  </a:lnTo>
                  <a:lnTo>
                    <a:pt x="439" y="30"/>
                  </a:lnTo>
                  <a:lnTo>
                    <a:pt x="41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grpSp>
      <p:pic>
        <p:nvPicPr>
          <p:cNvPr id="85" name="Picture 84" descr="H:\Documents\Marketing\LOGO STATIONERY\Share Logo.jpg"/>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63" y="83132"/>
            <a:ext cx="2226527" cy="703628"/>
          </a:xfrm>
          <a:prstGeom prst="rect">
            <a:avLst/>
          </a:prstGeom>
          <a:noFill/>
          <a:ln>
            <a:noFill/>
          </a:ln>
        </p:spPr>
      </p:pic>
      <p:grpSp>
        <p:nvGrpSpPr>
          <p:cNvPr id="86" name="Group 85"/>
          <p:cNvGrpSpPr>
            <a:grpSpLocks/>
          </p:cNvGrpSpPr>
          <p:nvPr/>
        </p:nvGrpSpPr>
        <p:grpSpPr bwMode="auto">
          <a:xfrm rot="10800000">
            <a:off x="-27673" y="5349875"/>
            <a:ext cx="1551673" cy="1508124"/>
            <a:chOff x="0" y="0"/>
            <a:chExt cx="3371" cy="3692"/>
          </a:xfrm>
        </p:grpSpPr>
        <p:cxnSp>
          <p:nvCxnSpPr>
            <p:cNvPr id="87" name="Line 322"/>
            <p:cNvCxnSpPr>
              <a:cxnSpLocks noChangeShapeType="1"/>
            </p:cNvCxnSpPr>
            <p:nvPr/>
          </p:nvCxnSpPr>
          <p:spPr bwMode="auto">
            <a:xfrm>
              <a:off x="2000" y="1502"/>
              <a:ext cx="0" cy="18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8" name="Line 323"/>
            <p:cNvCxnSpPr>
              <a:cxnSpLocks noChangeShapeType="1"/>
            </p:cNvCxnSpPr>
            <p:nvPr/>
          </p:nvCxnSpPr>
          <p:spPr bwMode="auto">
            <a:xfrm>
              <a:off x="2004" y="1501"/>
              <a:ext cx="11"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9" name="Line 324"/>
            <p:cNvCxnSpPr>
              <a:cxnSpLocks noChangeShapeType="1"/>
            </p:cNvCxnSpPr>
            <p:nvPr/>
          </p:nvCxnSpPr>
          <p:spPr bwMode="auto">
            <a:xfrm>
              <a:off x="2008" y="1688"/>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0" name="Line 325"/>
            <p:cNvCxnSpPr>
              <a:cxnSpLocks noChangeShapeType="1"/>
            </p:cNvCxnSpPr>
            <p:nvPr/>
          </p:nvCxnSpPr>
          <p:spPr bwMode="auto">
            <a:xfrm>
              <a:off x="2004" y="2320"/>
              <a:ext cx="11" cy="0"/>
            </a:xfrm>
            <a:prstGeom prst="line">
              <a:avLst/>
            </a:prstGeom>
            <a:noFill/>
            <a:ln w="521">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1" name="Line 326"/>
            <p:cNvCxnSpPr>
              <a:cxnSpLocks noChangeShapeType="1"/>
            </p:cNvCxnSpPr>
            <p:nvPr/>
          </p:nvCxnSpPr>
          <p:spPr bwMode="auto">
            <a:xfrm>
              <a:off x="2000" y="2174"/>
              <a:ext cx="0" cy="14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2" name="Line 327"/>
            <p:cNvCxnSpPr>
              <a:cxnSpLocks noChangeShapeType="1"/>
            </p:cNvCxnSpPr>
            <p:nvPr/>
          </p:nvCxnSpPr>
          <p:spPr bwMode="auto">
            <a:xfrm>
              <a:off x="2008" y="2174"/>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3" name="Line 328"/>
            <p:cNvCxnSpPr>
              <a:cxnSpLocks noChangeShapeType="1"/>
            </p:cNvCxnSpPr>
            <p:nvPr/>
          </p:nvCxnSpPr>
          <p:spPr bwMode="auto">
            <a:xfrm>
              <a:off x="2702" y="1941"/>
              <a:ext cx="242" cy="0"/>
            </a:xfrm>
            <a:prstGeom prst="line">
              <a:avLst/>
            </a:prstGeom>
            <a:noFill/>
            <a:ln w="508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4" name="Line 329"/>
            <p:cNvCxnSpPr>
              <a:cxnSpLocks noChangeShapeType="1"/>
            </p:cNvCxnSpPr>
            <p:nvPr/>
          </p:nvCxnSpPr>
          <p:spPr bwMode="auto">
            <a:xfrm>
              <a:off x="2702" y="1931"/>
              <a:ext cx="242"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5" name="Line 330"/>
            <p:cNvCxnSpPr>
              <a:cxnSpLocks noChangeShapeType="1"/>
            </p:cNvCxnSpPr>
            <p:nvPr/>
          </p:nvCxnSpPr>
          <p:spPr bwMode="auto">
            <a:xfrm>
              <a:off x="2702" y="1923"/>
              <a:ext cx="242"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6" name="Line 331"/>
            <p:cNvCxnSpPr>
              <a:cxnSpLocks noChangeShapeType="1"/>
            </p:cNvCxnSpPr>
            <p:nvPr/>
          </p:nvCxnSpPr>
          <p:spPr bwMode="auto">
            <a:xfrm>
              <a:off x="2702" y="1918"/>
              <a:ext cx="243"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7" name="Line 332"/>
            <p:cNvCxnSpPr>
              <a:cxnSpLocks noChangeShapeType="1"/>
            </p:cNvCxnSpPr>
            <p:nvPr/>
          </p:nvCxnSpPr>
          <p:spPr bwMode="auto">
            <a:xfrm>
              <a:off x="2247" y="194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8" name="Line 333"/>
            <p:cNvCxnSpPr>
              <a:cxnSpLocks noChangeShapeType="1"/>
            </p:cNvCxnSpPr>
            <p:nvPr/>
          </p:nvCxnSpPr>
          <p:spPr bwMode="auto">
            <a:xfrm>
              <a:off x="2247" y="1939"/>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9" name="Line 334"/>
            <p:cNvCxnSpPr>
              <a:cxnSpLocks noChangeShapeType="1"/>
            </p:cNvCxnSpPr>
            <p:nvPr/>
          </p:nvCxnSpPr>
          <p:spPr bwMode="auto">
            <a:xfrm>
              <a:off x="2247" y="1931"/>
              <a:ext cx="424"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0" name="Line 335"/>
            <p:cNvCxnSpPr>
              <a:cxnSpLocks noChangeShapeType="1"/>
            </p:cNvCxnSpPr>
            <p:nvPr/>
          </p:nvCxnSpPr>
          <p:spPr bwMode="auto">
            <a:xfrm>
              <a:off x="2247" y="192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1" name="Line 336"/>
            <p:cNvCxnSpPr>
              <a:cxnSpLocks noChangeShapeType="1"/>
            </p:cNvCxnSpPr>
            <p:nvPr/>
          </p:nvCxnSpPr>
          <p:spPr bwMode="auto">
            <a:xfrm>
              <a:off x="2247" y="1918"/>
              <a:ext cx="424"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2" name="Line 337"/>
            <p:cNvCxnSpPr>
              <a:cxnSpLocks noChangeShapeType="1"/>
            </p:cNvCxnSpPr>
            <p:nvPr/>
          </p:nvCxnSpPr>
          <p:spPr bwMode="auto">
            <a:xfrm>
              <a:off x="1322" y="1944"/>
              <a:ext cx="439"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3" name="Line 338"/>
            <p:cNvCxnSpPr>
              <a:cxnSpLocks noChangeShapeType="1"/>
            </p:cNvCxnSpPr>
            <p:nvPr/>
          </p:nvCxnSpPr>
          <p:spPr bwMode="auto">
            <a:xfrm>
              <a:off x="1322" y="1939"/>
              <a:ext cx="439"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4" name="Line 339"/>
            <p:cNvCxnSpPr>
              <a:cxnSpLocks noChangeShapeType="1"/>
            </p:cNvCxnSpPr>
            <p:nvPr/>
          </p:nvCxnSpPr>
          <p:spPr bwMode="auto">
            <a:xfrm>
              <a:off x="1322" y="1931"/>
              <a:ext cx="43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5" name="Line 340"/>
            <p:cNvCxnSpPr>
              <a:cxnSpLocks noChangeShapeType="1"/>
            </p:cNvCxnSpPr>
            <p:nvPr/>
          </p:nvCxnSpPr>
          <p:spPr bwMode="auto">
            <a:xfrm>
              <a:off x="1321" y="1923"/>
              <a:ext cx="44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6" name="Line 341"/>
            <p:cNvCxnSpPr>
              <a:cxnSpLocks noChangeShapeType="1"/>
            </p:cNvCxnSpPr>
            <p:nvPr/>
          </p:nvCxnSpPr>
          <p:spPr bwMode="auto">
            <a:xfrm>
              <a:off x="1321" y="1918"/>
              <a:ext cx="440"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sp>
          <p:nvSpPr>
            <p:cNvPr id="107" name="Freeform 106"/>
            <p:cNvSpPr>
              <a:spLocks/>
            </p:cNvSpPr>
            <p:nvPr/>
          </p:nvSpPr>
          <p:spPr bwMode="auto">
            <a:xfrm>
              <a:off x="1760" y="1687"/>
              <a:ext cx="487" cy="487"/>
            </a:xfrm>
            <a:custGeom>
              <a:avLst/>
              <a:gdLst>
                <a:gd name="T0" fmla="+- 0 2008 1760"/>
                <a:gd name="T1" fmla="*/ T0 w 487"/>
                <a:gd name="T2" fmla="+- 0 1688 1688"/>
                <a:gd name="T3" fmla="*/ 1688 h 487"/>
                <a:gd name="T4" fmla="+- 0 1997 1760"/>
                <a:gd name="T5" fmla="*/ T4 w 487"/>
                <a:gd name="T6" fmla="+- 0 1688 1688"/>
                <a:gd name="T7" fmla="*/ 1688 h 487"/>
                <a:gd name="T8" fmla="+- 0 1984 1760"/>
                <a:gd name="T9" fmla="*/ T8 w 487"/>
                <a:gd name="T10" fmla="+- 0 1689 1688"/>
                <a:gd name="T11" fmla="*/ 1689 h 487"/>
                <a:gd name="T12" fmla="+- 0 1916 1760"/>
                <a:gd name="T13" fmla="*/ T12 w 487"/>
                <a:gd name="T14" fmla="+- 0 1704 1688"/>
                <a:gd name="T15" fmla="*/ 1704 h 487"/>
                <a:gd name="T16" fmla="+- 0 1856 1760"/>
                <a:gd name="T17" fmla="*/ T16 w 487"/>
                <a:gd name="T18" fmla="+- 0 1738 1688"/>
                <a:gd name="T19" fmla="*/ 1738 h 487"/>
                <a:gd name="T20" fmla="+- 0 1809 1760"/>
                <a:gd name="T21" fmla="*/ T20 w 487"/>
                <a:gd name="T22" fmla="+- 0 1786 1688"/>
                <a:gd name="T23" fmla="*/ 1786 h 487"/>
                <a:gd name="T24" fmla="+- 0 1776 1760"/>
                <a:gd name="T25" fmla="*/ T24 w 487"/>
                <a:gd name="T26" fmla="+- 0 1846 1688"/>
                <a:gd name="T27" fmla="*/ 1846 h 487"/>
                <a:gd name="T28" fmla="+- 0 1761 1760"/>
                <a:gd name="T29" fmla="*/ T28 w 487"/>
                <a:gd name="T30" fmla="+- 0 1915 1688"/>
                <a:gd name="T31" fmla="*/ 1915 h 487"/>
                <a:gd name="T32" fmla="+- 0 1761 1760"/>
                <a:gd name="T33" fmla="*/ T32 w 487"/>
                <a:gd name="T34" fmla="+- 0 1920 1688"/>
                <a:gd name="T35" fmla="*/ 1920 h 487"/>
                <a:gd name="T36" fmla="+- 0 1760 1760"/>
                <a:gd name="T37" fmla="*/ T36 w 487"/>
                <a:gd name="T38" fmla="+- 0 1926 1688"/>
                <a:gd name="T39" fmla="*/ 1926 h 487"/>
                <a:gd name="T40" fmla="+- 0 1760 1760"/>
                <a:gd name="T41" fmla="*/ T40 w 487"/>
                <a:gd name="T42" fmla="+- 0 1936 1688"/>
                <a:gd name="T43" fmla="*/ 1936 h 487"/>
                <a:gd name="T44" fmla="+- 0 1761 1760"/>
                <a:gd name="T45" fmla="*/ T44 w 487"/>
                <a:gd name="T46" fmla="+- 0 1941 1688"/>
                <a:gd name="T47" fmla="*/ 1941 h 487"/>
                <a:gd name="T48" fmla="+- 0 1761 1760"/>
                <a:gd name="T49" fmla="*/ T48 w 487"/>
                <a:gd name="T50" fmla="+- 0 1946 1688"/>
                <a:gd name="T51" fmla="*/ 1946 h 487"/>
                <a:gd name="T52" fmla="+- 0 1776 1760"/>
                <a:gd name="T53" fmla="*/ T52 w 487"/>
                <a:gd name="T54" fmla="+- 0 2015 1688"/>
                <a:gd name="T55" fmla="*/ 2015 h 487"/>
                <a:gd name="T56" fmla="+- 0 1808 1760"/>
                <a:gd name="T57" fmla="*/ T56 w 487"/>
                <a:gd name="T58" fmla="+- 0 2075 1688"/>
                <a:gd name="T59" fmla="*/ 2075 h 487"/>
                <a:gd name="T60" fmla="+- 0 1856 1760"/>
                <a:gd name="T61" fmla="*/ T60 w 487"/>
                <a:gd name="T62" fmla="+- 0 2124 1688"/>
                <a:gd name="T63" fmla="*/ 2124 h 487"/>
                <a:gd name="T64" fmla="+- 0 1915 1760"/>
                <a:gd name="T65" fmla="*/ T64 w 487"/>
                <a:gd name="T66" fmla="+- 0 2158 1688"/>
                <a:gd name="T67" fmla="*/ 2158 h 487"/>
                <a:gd name="T68" fmla="+- 0 1984 1760"/>
                <a:gd name="T69" fmla="*/ T68 w 487"/>
                <a:gd name="T70" fmla="+- 0 2174 1688"/>
                <a:gd name="T71" fmla="*/ 2174 h 487"/>
                <a:gd name="T72" fmla="+- 0 1997 1760"/>
                <a:gd name="T73" fmla="*/ T72 w 487"/>
                <a:gd name="T74" fmla="+- 0 2175 1688"/>
                <a:gd name="T75" fmla="*/ 2175 h 487"/>
                <a:gd name="T76" fmla="+- 0 2008 1760"/>
                <a:gd name="T77" fmla="*/ T76 w 487"/>
                <a:gd name="T78" fmla="+- 0 2175 1688"/>
                <a:gd name="T79" fmla="*/ 2175 h 487"/>
                <a:gd name="T80" fmla="+- 0 2011 1760"/>
                <a:gd name="T81" fmla="*/ T80 w 487"/>
                <a:gd name="T82" fmla="+- 0 2174 1688"/>
                <a:gd name="T83" fmla="*/ 2174 h 487"/>
                <a:gd name="T84" fmla="+- 0 2015 1760"/>
                <a:gd name="T85" fmla="*/ T84 w 487"/>
                <a:gd name="T86" fmla="+- 0 2174 1688"/>
                <a:gd name="T87" fmla="*/ 2174 h 487"/>
                <a:gd name="T88" fmla="+- 0 2086 1760"/>
                <a:gd name="T89" fmla="*/ T88 w 487"/>
                <a:gd name="T90" fmla="+- 0 2160 1688"/>
                <a:gd name="T91" fmla="*/ 2160 h 487"/>
                <a:gd name="T92" fmla="+- 0 2148 1760"/>
                <a:gd name="T93" fmla="*/ T92 w 487"/>
                <a:gd name="T94" fmla="+- 0 2127 1688"/>
                <a:gd name="T95" fmla="*/ 2127 h 487"/>
                <a:gd name="T96" fmla="+- 0 2198 1760"/>
                <a:gd name="T97" fmla="*/ T96 w 487"/>
                <a:gd name="T98" fmla="+- 0 2078 1688"/>
                <a:gd name="T99" fmla="*/ 2078 h 487"/>
                <a:gd name="T100" fmla="+- 0 2232 1760"/>
                <a:gd name="T101" fmla="*/ T100 w 487"/>
                <a:gd name="T102" fmla="+- 0 2016 1688"/>
                <a:gd name="T103" fmla="*/ 2016 h 487"/>
                <a:gd name="T104" fmla="+- 0 2247 1760"/>
                <a:gd name="T105" fmla="*/ T104 w 487"/>
                <a:gd name="T106" fmla="+- 0 1946 1688"/>
                <a:gd name="T107" fmla="*/ 1946 h 487"/>
                <a:gd name="T108" fmla="+- 0 2247 1760"/>
                <a:gd name="T109" fmla="*/ T108 w 487"/>
                <a:gd name="T110" fmla="+- 0 1941 1688"/>
                <a:gd name="T111" fmla="*/ 1941 h 487"/>
                <a:gd name="T112" fmla="+- 0 2247 1760"/>
                <a:gd name="T113" fmla="*/ T112 w 487"/>
                <a:gd name="T114" fmla="+- 0 1936 1688"/>
                <a:gd name="T115" fmla="*/ 1936 h 487"/>
                <a:gd name="T116" fmla="+- 0 2247 1760"/>
                <a:gd name="T117" fmla="*/ T116 w 487"/>
                <a:gd name="T118" fmla="+- 0 1926 1688"/>
                <a:gd name="T119" fmla="*/ 1926 h 487"/>
                <a:gd name="T120" fmla="+- 0 2247 1760"/>
                <a:gd name="T121" fmla="*/ T120 w 487"/>
                <a:gd name="T122" fmla="+- 0 1920 1688"/>
                <a:gd name="T123" fmla="*/ 1920 h 487"/>
                <a:gd name="T124" fmla="+- 0 2247 1760"/>
                <a:gd name="T125" fmla="*/ T124 w 487"/>
                <a:gd name="T126" fmla="+- 0 1915 1688"/>
                <a:gd name="T127" fmla="*/ 1915 h 487"/>
                <a:gd name="T128" fmla="+- 0 2231 1760"/>
                <a:gd name="T129" fmla="*/ T128 w 487"/>
                <a:gd name="T130" fmla="+- 0 1844 1688"/>
                <a:gd name="T131" fmla="*/ 1844 h 487"/>
                <a:gd name="T132" fmla="+- 0 2197 1760"/>
                <a:gd name="T133" fmla="*/ T132 w 487"/>
                <a:gd name="T134" fmla="+- 0 1783 1688"/>
                <a:gd name="T135" fmla="*/ 1783 h 487"/>
                <a:gd name="T136" fmla="+- 0 2148 1760"/>
                <a:gd name="T137" fmla="*/ T136 w 487"/>
                <a:gd name="T138" fmla="+- 0 1735 1688"/>
                <a:gd name="T139" fmla="*/ 1735 h 487"/>
                <a:gd name="T140" fmla="+- 0 2086 1760"/>
                <a:gd name="T141" fmla="*/ T140 w 487"/>
                <a:gd name="T142" fmla="+- 0 1702 1688"/>
                <a:gd name="T143" fmla="*/ 1702 h 487"/>
                <a:gd name="T144" fmla="+- 0 2015 1760"/>
                <a:gd name="T145" fmla="*/ T144 w 487"/>
                <a:gd name="T146" fmla="+- 0 1688 1688"/>
                <a:gd name="T147" fmla="*/ 1688 h 487"/>
                <a:gd name="T148" fmla="+- 0 2011 1760"/>
                <a:gd name="T149" fmla="*/ T148 w 487"/>
                <a:gd name="T150" fmla="+- 0 1688 1688"/>
                <a:gd name="T151" fmla="*/ 1688 h 487"/>
                <a:gd name="T152" fmla="+- 0 2008 1760"/>
                <a:gd name="T153" fmla="*/ T152 w 487"/>
                <a:gd name="T154" fmla="+- 0 1688 1688"/>
                <a:gd name="T155" fmla="*/ 1688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Lst>
              <a:rect l="0" t="0" r="r" b="b"/>
              <a:pathLst>
                <a:path w="487" h="487">
                  <a:moveTo>
                    <a:pt x="248" y="0"/>
                  </a:moveTo>
                  <a:lnTo>
                    <a:pt x="237" y="0"/>
                  </a:lnTo>
                  <a:lnTo>
                    <a:pt x="224" y="1"/>
                  </a:lnTo>
                  <a:lnTo>
                    <a:pt x="156" y="16"/>
                  </a:lnTo>
                  <a:lnTo>
                    <a:pt x="96" y="50"/>
                  </a:lnTo>
                  <a:lnTo>
                    <a:pt x="49" y="98"/>
                  </a:lnTo>
                  <a:lnTo>
                    <a:pt x="16" y="158"/>
                  </a:lnTo>
                  <a:lnTo>
                    <a:pt x="1" y="227"/>
                  </a:lnTo>
                  <a:lnTo>
                    <a:pt x="1" y="232"/>
                  </a:lnTo>
                  <a:lnTo>
                    <a:pt x="0" y="238"/>
                  </a:lnTo>
                  <a:lnTo>
                    <a:pt x="0" y="248"/>
                  </a:lnTo>
                  <a:lnTo>
                    <a:pt x="1" y="253"/>
                  </a:lnTo>
                  <a:lnTo>
                    <a:pt x="1" y="258"/>
                  </a:lnTo>
                  <a:lnTo>
                    <a:pt x="16" y="327"/>
                  </a:lnTo>
                  <a:lnTo>
                    <a:pt x="48" y="387"/>
                  </a:lnTo>
                  <a:lnTo>
                    <a:pt x="96" y="436"/>
                  </a:lnTo>
                  <a:lnTo>
                    <a:pt x="155" y="470"/>
                  </a:lnTo>
                  <a:lnTo>
                    <a:pt x="224" y="486"/>
                  </a:lnTo>
                  <a:lnTo>
                    <a:pt x="237" y="487"/>
                  </a:lnTo>
                  <a:lnTo>
                    <a:pt x="248" y="487"/>
                  </a:lnTo>
                  <a:lnTo>
                    <a:pt x="251" y="486"/>
                  </a:lnTo>
                  <a:lnTo>
                    <a:pt x="255" y="486"/>
                  </a:lnTo>
                  <a:lnTo>
                    <a:pt x="326" y="472"/>
                  </a:lnTo>
                  <a:lnTo>
                    <a:pt x="388" y="439"/>
                  </a:lnTo>
                  <a:lnTo>
                    <a:pt x="438" y="390"/>
                  </a:lnTo>
                  <a:lnTo>
                    <a:pt x="472" y="328"/>
                  </a:lnTo>
                  <a:lnTo>
                    <a:pt x="487" y="258"/>
                  </a:lnTo>
                  <a:lnTo>
                    <a:pt x="487" y="253"/>
                  </a:lnTo>
                  <a:lnTo>
                    <a:pt x="487" y="248"/>
                  </a:lnTo>
                  <a:lnTo>
                    <a:pt x="487" y="238"/>
                  </a:lnTo>
                  <a:lnTo>
                    <a:pt x="487" y="232"/>
                  </a:lnTo>
                  <a:lnTo>
                    <a:pt x="487" y="227"/>
                  </a:lnTo>
                  <a:lnTo>
                    <a:pt x="471" y="156"/>
                  </a:lnTo>
                  <a:lnTo>
                    <a:pt x="437" y="95"/>
                  </a:lnTo>
                  <a:lnTo>
                    <a:pt x="388" y="47"/>
                  </a:lnTo>
                  <a:lnTo>
                    <a:pt x="326" y="14"/>
                  </a:lnTo>
                  <a:lnTo>
                    <a:pt x="255" y="0"/>
                  </a:lnTo>
                  <a:lnTo>
                    <a:pt x="251" y="0"/>
                  </a:lnTo>
                  <a:lnTo>
                    <a:pt x="248" y="0"/>
                  </a:lnTo>
                  <a:close/>
                </a:path>
              </a:pathLst>
            </a:custGeom>
            <a:solidFill>
              <a:srgbClr val="FDCD5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8" name="Freeform 107"/>
            <p:cNvSpPr>
              <a:spLocks/>
            </p:cNvSpPr>
            <p:nvPr/>
          </p:nvSpPr>
          <p:spPr bwMode="auto">
            <a:xfrm>
              <a:off x="678" y="1624"/>
              <a:ext cx="643" cy="643"/>
            </a:xfrm>
            <a:custGeom>
              <a:avLst/>
              <a:gdLst>
                <a:gd name="T0" fmla="+- 0 1000 679"/>
                <a:gd name="T1" fmla="*/ T0 w 643"/>
                <a:gd name="T2" fmla="+- 0 1624 1624"/>
                <a:gd name="T3" fmla="*/ 1624 h 643"/>
                <a:gd name="T4" fmla="+- 0 927 679"/>
                <a:gd name="T5" fmla="*/ T4 w 643"/>
                <a:gd name="T6" fmla="+- 0 1633 1624"/>
                <a:gd name="T7" fmla="*/ 1633 h 643"/>
                <a:gd name="T8" fmla="+- 0 859 679"/>
                <a:gd name="T9" fmla="*/ T8 w 643"/>
                <a:gd name="T10" fmla="+- 0 1657 1624"/>
                <a:gd name="T11" fmla="*/ 1657 h 643"/>
                <a:gd name="T12" fmla="+- 0 799 679"/>
                <a:gd name="T13" fmla="*/ T12 w 643"/>
                <a:gd name="T14" fmla="+- 0 1695 1624"/>
                <a:gd name="T15" fmla="*/ 1695 h 643"/>
                <a:gd name="T16" fmla="+- 0 750 679"/>
                <a:gd name="T17" fmla="*/ T16 w 643"/>
                <a:gd name="T18" fmla="+- 0 1745 1624"/>
                <a:gd name="T19" fmla="*/ 1745 h 643"/>
                <a:gd name="T20" fmla="+- 0 712 679"/>
                <a:gd name="T21" fmla="*/ T20 w 643"/>
                <a:gd name="T22" fmla="+- 0 1804 1624"/>
                <a:gd name="T23" fmla="*/ 1804 h 643"/>
                <a:gd name="T24" fmla="+- 0 687 679"/>
                <a:gd name="T25" fmla="*/ T24 w 643"/>
                <a:gd name="T26" fmla="+- 0 1872 1624"/>
                <a:gd name="T27" fmla="*/ 1872 h 643"/>
                <a:gd name="T28" fmla="+- 0 679 679"/>
                <a:gd name="T29" fmla="*/ T28 w 643"/>
                <a:gd name="T30" fmla="+- 0 1946 1624"/>
                <a:gd name="T31" fmla="*/ 1946 h 643"/>
                <a:gd name="T32" fmla="+- 0 687 679"/>
                <a:gd name="T33" fmla="*/ T32 w 643"/>
                <a:gd name="T34" fmla="+- 0 2019 1624"/>
                <a:gd name="T35" fmla="*/ 2019 h 643"/>
                <a:gd name="T36" fmla="+- 0 712 679"/>
                <a:gd name="T37" fmla="*/ T36 w 643"/>
                <a:gd name="T38" fmla="+- 0 2087 1624"/>
                <a:gd name="T39" fmla="*/ 2087 h 643"/>
                <a:gd name="T40" fmla="+- 0 750 679"/>
                <a:gd name="T41" fmla="*/ T40 w 643"/>
                <a:gd name="T42" fmla="+- 0 2147 1624"/>
                <a:gd name="T43" fmla="*/ 2147 h 643"/>
                <a:gd name="T44" fmla="+- 0 799 679"/>
                <a:gd name="T45" fmla="*/ T44 w 643"/>
                <a:gd name="T46" fmla="+- 0 2196 1624"/>
                <a:gd name="T47" fmla="*/ 2196 h 643"/>
                <a:gd name="T48" fmla="+- 0 859 679"/>
                <a:gd name="T49" fmla="*/ T48 w 643"/>
                <a:gd name="T50" fmla="+- 0 2234 1624"/>
                <a:gd name="T51" fmla="*/ 2234 h 643"/>
                <a:gd name="T52" fmla="+- 0 927 679"/>
                <a:gd name="T53" fmla="*/ T52 w 643"/>
                <a:gd name="T54" fmla="+- 0 2259 1624"/>
                <a:gd name="T55" fmla="*/ 2259 h 643"/>
                <a:gd name="T56" fmla="+- 0 1000 679"/>
                <a:gd name="T57" fmla="*/ T56 w 643"/>
                <a:gd name="T58" fmla="+- 0 2267 1624"/>
                <a:gd name="T59" fmla="*/ 2267 h 643"/>
                <a:gd name="T60" fmla="+- 0 1074 679"/>
                <a:gd name="T61" fmla="*/ T60 w 643"/>
                <a:gd name="T62" fmla="+- 0 2259 1624"/>
                <a:gd name="T63" fmla="*/ 2259 h 643"/>
                <a:gd name="T64" fmla="+- 0 1142 679"/>
                <a:gd name="T65" fmla="*/ T64 w 643"/>
                <a:gd name="T66" fmla="+- 0 2234 1624"/>
                <a:gd name="T67" fmla="*/ 2234 h 643"/>
                <a:gd name="T68" fmla="+- 0 1201 679"/>
                <a:gd name="T69" fmla="*/ T68 w 643"/>
                <a:gd name="T70" fmla="+- 0 2196 1624"/>
                <a:gd name="T71" fmla="*/ 2196 h 643"/>
                <a:gd name="T72" fmla="+- 0 1251 679"/>
                <a:gd name="T73" fmla="*/ T72 w 643"/>
                <a:gd name="T74" fmla="+- 0 2147 1624"/>
                <a:gd name="T75" fmla="*/ 2147 h 643"/>
                <a:gd name="T76" fmla="+- 0 1289 679"/>
                <a:gd name="T77" fmla="*/ T76 w 643"/>
                <a:gd name="T78" fmla="+- 0 2087 1624"/>
                <a:gd name="T79" fmla="*/ 2087 h 643"/>
                <a:gd name="T80" fmla="+- 0 1313 679"/>
                <a:gd name="T81" fmla="*/ T80 w 643"/>
                <a:gd name="T82" fmla="+- 0 2019 1624"/>
                <a:gd name="T83" fmla="*/ 2019 h 643"/>
                <a:gd name="T84" fmla="+- 0 1322 679"/>
                <a:gd name="T85" fmla="*/ T84 w 643"/>
                <a:gd name="T86" fmla="+- 0 1946 1624"/>
                <a:gd name="T87" fmla="*/ 1946 h 643"/>
                <a:gd name="T88" fmla="+- 0 1322 679"/>
                <a:gd name="T89" fmla="*/ T88 w 643"/>
                <a:gd name="T90" fmla="+- 0 1935 1624"/>
                <a:gd name="T91" fmla="*/ 1935 h 643"/>
                <a:gd name="T92" fmla="+- 0 1303 679"/>
                <a:gd name="T93" fmla="*/ T92 w 643"/>
                <a:gd name="T94" fmla="+- 0 1837 1624"/>
                <a:gd name="T95" fmla="*/ 1837 h 643"/>
                <a:gd name="T96" fmla="+- 0 1268 679"/>
                <a:gd name="T97" fmla="*/ T96 w 643"/>
                <a:gd name="T98" fmla="+- 0 1767 1624"/>
                <a:gd name="T99" fmla="*/ 1767 h 643"/>
                <a:gd name="T100" fmla="+- 0 1217 679"/>
                <a:gd name="T101" fmla="*/ T100 w 643"/>
                <a:gd name="T102" fmla="+- 0 1708 1624"/>
                <a:gd name="T103" fmla="*/ 1708 h 643"/>
                <a:gd name="T104" fmla="+- 0 1154 679"/>
                <a:gd name="T105" fmla="*/ T104 w 643"/>
                <a:gd name="T106" fmla="+- 0 1663 1624"/>
                <a:gd name="T107" fmla="*/ 1663 h 643"/>
                <a:gd name="T108" fmla="+- 0 1081 679"/>
                <a:gd name="T109" fmla="*/ T108 w 643"/>
                <a:gd name="T110" fmla="+- 0 1634 1624"/>
                <a:gd name="T111" fmla="*/ 1634 h 643"/>
                <a:gd name="T112" fmla="+- 0 1000 679"/>
                <a:gd name="T113" fmla="*/ T112 w 643"/>
                <a:gd name="T114" fmla="+- 0 1624 1624"/>
                <a:gd name="T115" fmla="*/ 1624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Lst>
              <a:rect l="0" t="0" r="r" b="b"/>
              <a:pathLst>
                <a:path w="643" h="643">
                  <a:moveTo>
                    <a:pt x="321" y="0"/>
                  </a:moveTo>
                  <a:lnTo>
                    <a:pt x="248" y="9"/>
                  </a:lnTo>
                  <a:lnTo>
                    <a:pt x="180" y="33"/>
                  </a:lnTo>
                  <a:lnTo>
                    <a:pt x="120" y="71"/>
                  </a:lnTo>
                  <a:lnTo>
                    <a:pt x="71" y="121"/>
                  </a:lnTo>
                  <a:lnTo>
                    <a:pt x="33" y="180"/>
                  </a:lnTo>
                  <a:lnTo>
                    <a:pt x="8" y="248"/>
                  </a:lnTo>
                  <a:lnTo>
                    <a:pt x="0" y="322"/>
                  </a:lnTo>
                  <a:lnTo>
                    <a:pt x="8" y="395"/>
                  </a:lnTo>
                  <a:lnTo>
                    <a:pt x="33" y="463"/>
                  </a:lnTo>
                  <a:lnTo>
                    <a:pt x="71" y="523"/>
                  </a:lnTo>
                  <a:lnTo>
                    <a:pt x="120" y="572"/>
                  </a:lnTo>
                  <a:lnTo>
                    <a:pt x="180" y="610"/>
                  </a:lnTo>
                  <a:lnTo>
                    <a:pt x="248" y="635"/>
                  </a:lnTo>
                  <a:lnTo>
                    <a:pt x="321" y="643"/>
                  </a:lnTo>
                  <a:lnTo>
                    <a:pt x="395" y="635"/>
                  </a:lnTo>
                  <a:lnTo>
                    <a:pt x="463" y="610"/>
                  </a:lnTo>
                  <a:lnTo>
                    <a:pt x="522" y="572"/>
                  </a:lnTo>
                  <a:lnTo>
                    <a:pt x="572" y="523"/>
                  </a:lnTo>
                  <a:lnTo>
                    <a:pt x="610" y="463"/>
                  </a:lnTo>
                  <a:lnTo>
                    <a:pt x="634" y="395"/>
                  </a:lnTo>
                  <a:lnTo>
                    <a:pt x="643" y="322"/>
                  </a:lnTo>
                  <a:lnTo>
                    <a:pt x="643" y="311"/>
                  </a:lnTo>
                  <a:lnTo>
                    <a:pt x="624" y="213"/>
                  </a:lnTo>
                  <a:lnTo>
                    <a:pt x="589" y="143"/>
                  </a:lnTo>
                  <a:lnTo>
                    <a:pt x="538" y="84"/>
                  </a:lnTo>
                  <a:lnTo>
                    <a:pt x="475" y="39"/>
                  </a:lnTo>
                  <a:lnTo>
                    <a:pt x="402" y="10"/>
                  </a:lnTo>
                  <a:lnTo>
                    <a:pt x="321"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09" name="Freeform 108"/>
            <p:cNvSpPr>
              <a:spLocks/>
            </p:cNvSpPr>
            <p:nvPr/>
          </p:nvSpPr>
          <p:spPr bwMode="auto">
            <a:xfrm>
              <a:off x="3300" y="1914"/>
              <a:ext cx="43" cy="31"/>
            </a:xfrm>
            <a:custGeom>
              <a:avLst/>
              <a:gdLst>
                <a:gd name="T0" fmla="+- 0 3343 3300"/>
                <a:gd name="T1" fmla="*/ T0 w 43"/>
                <a:gd name="T2" fmla="+- 0 1915 1915"/>
                <a:gd name="T3" fmla="*/ 1915 h 31"/>
                <a:gd name="T4" fmla="+- 0 3300 3300"/>
                <a:gd name="T5" fmla="*/ T4 w 43"/>
                <a:gd name="T6" fmla="+- 0 1915 1915"/>
                <a:gd name="T7" fmla="*/ 1915 h 31"/>
                <a:gd name="T8" fmla="+- 0 3301 3300"/>
                <a:gd name="T9" fmla="*/ T8 w 43"/>
                <a:gd name="T10" fmla="+- 0 1920 1915"/>
                <a:gd name="T11" fmla="*/ 1920 h 31"/>
                <a:gd name="T12" fmla="+- 0 3301 3300"/>
                <a:gd name="T13" fmla="*/ T12 w 43"/>
                <a:gd name="T14" fmla="+- 0 1938 1915"/>
                <a:gd name="T15" fmla="*/ 1938 h 31"/>
                <a:gd name="T16" fmla="+- 0 3300 3300"/>
                <a:gd name="T17" fmla="*/ T16 w 43"/>
                <a:gd name="T18" fmla="+- 0 1946 1915"/>
                <a:gd name="T19" fmla="*/ 1946 h 31"/>
                <a:gd name="T20" fmla="+- 0 3342 3300"/>
                <a:gd name="T21" fmla="*/ T20 w 43"/>
                <a:gd name="T22" fmla="+- 0 1946 1915"/>
                <a:gd name="T23" fmla="*/ 1946 h 31"/>
                <a:gd name="T24" fmla="+- 0 3342 3300"/>
                <a:gd name="T25" fmla="*/ T24 w 43"/>
                <a:gd name="T26" fmla="+- 0 1942 1915"/>
                <a:gd name="T27" fmla="*/ 1942 h 31"/>
                <a:gd name="T28" fmla="+- 0 3342 3300"/>
                <a:gd name="T29" fmla="*/ T28 w 43"/>
                <a:gd name="T30" fmla="+- 0 1938 1915"/>
                <a:gd name="T31" fmla="*/ 1938 h 31"/>
                <a:gd name="T32" fmla="+- 0 3342 3300"/>
                <a:gd name="T33" fmla="*/ T32 w 43"/>
                <a:gd name="T34" fmla="+- 0 1926 1915"/>
                <a:gd name="T35" fmla="*/ 1926 h 31"/>
                <a:gd name="T36" fmla="+- 0 3342 3300"/>
                <a:gd name="T37" fmla="*/ T36 w 43"/>
                <a:gd name="T38" fmla="+- 0 1921 1915"/>
                <a:gd name="T39" fmla="*/ 1921 h 31"/>
                <a:gd name="T40" fmla="+- 0 3343 3300"/>
                <a:gd name="T41" fmla="*/ T40 w 43"/>
                <a:gd name="T42" fmla="+- 0 1915 1915"/>
                <a:gd name="T43" fmla="*/ 1915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43" h="31">
                  <a:moveTo>
                    <a:pt x="43" y="0"/>
                  </a:moveTo>
                  <a:lnTo>
                    <a:pt x="0" y="0"/>
                  </a:lnTo>
                  <a:lnTo>
                    <a:pt x="1" y="5"/>
                  </a:lnTo>
                  <a:lnTo>
                    <a:pt x="1" y="23"/>
                  </a:lnTo>
                  <a:lnTo>
                    <a:pt x="0" y="31"/>
                  </a:lnTo>
                  <a:lnTo>
                    <a:pt x="42" y="31"/>
                  </a:lnTo>
                  <a:lnTo>
                    <a:pt x="42" y="27"/>
                  </a:lnTo>
                  <a:lnTo>
                    <a:pt x="42" y="23"/>
                  </a:lnTo>
                  <a:lnTo>
                    <a:pt x="42" y="11"/>
                  </a:lnTo>
                  <a:lnTo>
                    <a:pt x="42" y="6"/>
                  </a:lnTo>
                  <a:lnTo>
                    <a:pt x="43"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10" name="Picture 109"/>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43" y="1752"/>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 name="Freeform 110"/>
            <p:cNvSpPr>
              <a:spLocks/>
            </p:cNvSpPr>
            <p:nvPr/>
          </p:nvSpPr>
          <p:spPr bwMode="auto">
            <a:xfrm>
              <a:off x="2862" y="1227"/>
              <a:ext cx="22" cy="31"/>
            </a:xfrm>
            <a:custGeom>
              <a:avLst/>
              <a:gdLst>
                <a:gd name="T0" fmla="+- 0 2885 2863"/>
                <a:gd name="T1" fmla="*/ T0 w 22"/>
                <a:gd name="T2" fmla="+- 0 1228 1228"/>
                <a:gd name="T3" fmla="*/ 1228 h 31"/>
                <a:gd name="T4" fmla="+- 0 2863 2863"/>
                <a:gd name="T5" fmla="*/ T4 w 22"/>
                <a:gd name="T6" fmla="+- 0 1228 1228"/>
                <a:gd name="T7" fmla="*/ 1228 h 31"/>
                <a:gd name="T8" fmla="+- 0 2863 2863"/>
                <a:gd name="T9" fmla="*/ T8 w 22"/>
                <a:gd name="T10" fmla="+- 0 1235 1228"/>
                <a:gd name="T11" fmla="*/ 1235 h 31"/>
                <a:gd name="T12" fmla="+- 0 2864 2863"/>
                <a:gd name="T13" fmla="*/ T12 w 22"/>
                <a:gd name="T14" fmla="+- 0 1239 1228"/>
                <a:gd name="T15" fmla="*/ 1239 h 31"/>
                <a:gd name="T16" fmla="+- 0 2864 2863"/>
                <a:gd name="T17" fmla="*/ T16 w 22"/>
                <a:gd name="T18" fmla="+- 0 1254 1228"/>
                <a:gd name="T19" fmla="*/ 1254 h 31"/>
                <a:gd name="T20" fmla="+- 0 2864 2863"/>
                <a:gd name="T21" fmla="*/ T20 w 22"/>
                <a:gd name="T22" fmla="+- 0 1255 1228"/>
                <a:gd name="T23" fmla="*/ 1255 h 31"/>
                <a:gd name="T24" fmla="+- 0 2864 2863"/>
                <a:gd name="T25" fmla="*/ T24 w 22"/>
                <a:gd name="T26" fmla="+- 0 1259 1228"/>
                <a:gd name="T27" fmla="*/ 1259 h 31"/>
                <a:gd name="T28" fmla="+- 0 2885 2863"/>
                <a:gd name="T29" fmla="*/ T28 w 22"/>
                <a:gd name="T30" fmla="+- 0 1259 1228"/>
                <a:gd name="T31" fmla="*/ 1259 h 31"/>
                <a:gd name="T32" fmla="+- 0 2884 2863"/>
                <a:gd name="T33" fmla="*/ T32 w 22"/>
                <a:gd name="T34" fmla="+- 0 1254 1228"/>
                <a:gd name="T35" fmla="*/ 1254 h 31"/>
                <a:gd name="T36" fmla="+- 0 2884 2863"/>
                <a:gd name="T37" fmla="*/ T36 w 22"/>
                <a:gd name="T38" fmla="+- 0 1249 1228"/>
                <a:gd name="T39" fmla="*/ 1249 h 31"/>
                <a:gd name="T40" fmla="+- 0 2884 2863"/>
                <a:gd name="T41" fmla="*/ T40 w 22"/>
                <a:gd name="T42" fmla="+- 0 1239 1228"/>
                <a:gd name="T43" fmla="*/ 1239 h 31"/>
                <a:gd name="T44" fmla="+- 0 2884 2863"/>
                <a:gd name="T45" fmla="*/ T44 w 22"/>
                <a:gd name="T46" fmla="+- 0 1233 1228"/>
                <a:gd name="T47" fmla="*/ 1233 h 31"/>
                <a:gd name="T48" fmla="+- 0 2885 2863"/>
                <a:gd name="T49" fmla="*/ T48 w 22"/>
                <a:gd name="T50" fmla="+- 0 1228 1228"/>
                <a:gd name="T51" fmla="*/ 1228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22" h="31">
                  <a:moveTo>
                    <a:pt x="22" y="0"/>
                  </a:moveTo>
                  <a:lnTo>
                    <a:pt x="0" y="0"/>
                  </a:lnTo>
                  <a:lnTo>
                    <a:pt x="0" y="7"/>
                  </a:lnTo>
                  <a:lnTo>
                    <a:pt x="1" y="11"/>
                  </a:lnTo>
                  <a:lnTo>
                    <a:pt x="1" y="26"/>
                  </a:lnTo>
                  <a:lnTo>
                    <a:pt x="1" y="27"/>
                  </a:lnTo>
                  <a:lnTo>
                    <a:pt x="1" y="31"/>
                  </a:lnTo>
                  <a:lnTo>
                    <a:pt x="22" y="31"/>
                  </a:lnTo>
                  <a:lnTo>
                    <a:pt x="21" y="26"/>
                  </a:lnTo>
                  <a:lnTo>
                    <a:pt x="21" y="21"/>
                  </a:lnTo>
                  <a:lnTo>
                    <a:pt x="21" y="11"/>
                  </a:lnTo>
                  <a:lnTo>
                    <a:pt x="21" y="5"/>
                  </a:lnTo>
                  <a:lnTo>
                    <a:pt x="22"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12" name="Freeform 111"/>
            <p:cNvSpPr>
              <a:spLocks/>
            </p:cNvSpPr>
            <p:nvPr/>
          </p:nvSpPr>
          <p:spPr bwMode="auto">
            <a:xfrm>
              <a:off x="2883" y="1000"/>
              <a:ext cx="488" cy="487"/>
            </a:xfrm>
            <a:custGeom>
              <a:avLst/>
              <a:gdLst>
                <a:gd name="T0" fmla="+- 0 3127 2884"/>
                <a:gd name="T1" fmla="*/ T0 w 488"/>
                <a:gd name="T2" fmla="+- 0 1001 1001"/>
                <a:gd name="T3" fmla="*/ 1001 h 487"/>
                <a:gd name="T4" fmla="+- 0 3053 2884"/>
                <a:gd name="T5" fmla="*/ T4 w 488"/>
                <a:gd name="T6" fmla="+- 0 1012 1001"/>
                <a:gd name="T7" fmla="*/ 1012 h 487"/>
                <a:gd name="T8" fmla="+- 0 2989 2884"/>
                <a:gd name="T9" fmla="*/ T8 w 488"/>
                <a:gd name="T10" fmla="+- 0 1044 1001"/>
                <a:gd name="T11" fmla="*/ 1044 h 487"/>
                <a:gd name="T12" fmla="+- 0 2937 2884"/>
                <a:gd name="T13" fmla="*/ T12 w 488"/>
                <a:gd name="T14" fmla="+- 0 1093 1001"/>
                <a:gd name="T15" fmla="*/ 1093 h 487"/>
                <a:gd name="T16" fmla="+- 0 2901 2884"/>
                <a:gd name="T17" fmla="*/ T16 w 488"/>
                <a:gd name="T18" fmla="+- 0 1155 1001"/>
                <a:gd name="T19" fmla="*/ 1155 h 487"/>
                <a:gd name="T20" fmla="+- 0 2885 2884"/>
                <a:gd name="T21" fmla="*/ T20 w 488"/>
                <a:gd name="T22" fmla="+- 0 1228 1001"/>
                <a:gd name="T23" fmla="*/ 1228 h 487"/>
                <a:gd name="T24" fmla="+- 0 2884 2884"/>
                <a:gd name="T25" fmla="*/ T24 w 488"/>
                <a:gd name="T26" fmla="+- 0 1233 1001"/>
                <a:gd name="T27" fmla="*/ 1233 h 487"/>
                <a:gd name="T28" fmla="+- 0 2884 2884"/>
                <a:gd name="T29" fmla="*/ T28 w 488"/>
                <a:gd name="T30" fmla="+- 0 1239 1001"/>
                <a:gd name="T31" fmla="*/ 1239 h 487"/>
                <a:gd name="T32" fmla="+- 0 2884 2884"/>
                <a:gd name="T33" fmla="*/ T32 w 488"/>
                <a:gd name="T34" fmla="+- 0 1249 1001"/>
                <a:gd name="T35" fmla="*/ 1249 h 487"/>
                <a:gd name="T36" fmla="+- 0 2884 2884"/>
                <a:gd name="T37" fmla="*/ T36 w 488"/>
                <a:gd name="T38" fmla="+- 0 1254 1001"/>
                <a:gd name="T39" fmla="*/ 1254 h 487"/>
                <a:gd name="T40" fmla="+- 0 2885 2884"/>
                <a:gd name="T41" fmla="*/ T40 w 488"/>
                <a:gd name="T42" fmla="+- 0 1259 1001"/>
                <a:gd name="T43" fmla="*/ 1259 h 487"/>
                <a:gd name="T44" fmla="+- 0 2900 2884"/>
                <a:gd name="T45" fmla="*/ T44 w 488"/>
                <a:gd name="T46" fmla="+- 0 1331 1001"/>
                <a:gd name="T47" fmla="*/ 1331 h 487"/>
                <a:gd name="T48" fmla="+- 0 2936 2884"/>
                <a:gd name="T49" fmla="*/ T48 w 488"/>
                <a:gd name="T50" fmla="+- 0 1394 1001"/>
                <a:gd name="T51" fmla="*/ 1394 h 487"/>
                <a:gd name="T52" fmla="+- 0 2988 2884"/>
                <a:gd name="T53" fmla="*/ T52 w 488"/>
                <a:gd name="T54" fmla="+- 0 1444 1001"/>
                <a:gd name="T55" fmla="*/ 1444 h 487"/>
                <a:gd name="T56" fmla="+- 0 3053 2884"/>
                <a:gd name="T57" fmla="*/ T56 w 488"/>
                <a:gd name="T58" fmla="+- 0 1476 1001"/>
                <a:gd name="T59" fmla="*/ 1476 h 487"/>
                <a:gd name="T60" fmla="+- 0 3127 2884"/>
                <a:gd name="T61" fmla="*/ T60 w 488"/>
                <a:gd name="T62" fmla="+- 0 1488 1001"/>
                <a:gd name="T63" fmla="*/ 1488 h 487"/>
                <a:gd name="T64" fmla="+- 0 3202 2884"/>
                <a:gd name="T65" fmla="*/ T64 w 488"/>
                <a:gd name="T66" fmla="+- 0 1476 1001"/>
                <a:gd name="T67" fmla="*/ 1476 h 487"/>
                <a:gd name="T68" fmla="+- 0 3267 2884"/>
                <a:gd name="T69" fmla="*/ T68 w 488"/>
                <a:gd name="T70" fmla="+- 0 1444 1001"/>
                <a:gd name="T71" fmla="*/ 1444 h 487"/>
                <a:gd name="T72" fmla="+- 0 3319 2884"/>
                <a:gd name="T73" fmla="*/ T72 w 488"/>
                <a:gd name="T74" fmla="+- 0 1394 1001"/>
                <a:gd name="T75" fmla="*/ 1394 h 487"/>
                <a:gd name="T76" fmla="+- 0 3354 2884"/>
                <a:gd name="T77" fmla="*/ T76 w 488"/>
                <a:gd name="T78" fmla="+- 0 1331 1001"/>
                <a:gd name="T79" fmla="*/ 1331 h 487"/>
                <a:gd name="T80" fmla="+- 0 3370 2884"/>
                <a:gd name="T81" fmla="*/ T80 w 488"/>
                <a:gd name="T82" fmla="+- 0 1259 1001"/>
                <a:gd name="T83" fmla="*/ 1259 h 487"/>
                <a:gd name="T84" fmla="+- 0 3370 2884"/>
                <a:gd name="T85" fmla="*/ T84 w 488"/>
                <a:gd name="T86" fmla="+- 0 1254 1001"/>
                <a:gd name="T87" fmla="*/ 1254 h 487"/>
                <a:gd name="T88" fmla="+- 0 3371 2884"/>
                <a:gd name="T89" fmla="*/ T88 w 488"/>
                <a:gd name="T90" fmla="+- 0 1249 1001"/>
                <a:gd name="T91" fmla="*/ 1249 h 487"/>
                <a:gd name="T92" fmla="+- 0 3371 2884"/>
                <a:gd name="T93" fmla="*/ T92 w 488"/>
                <a:gd name="T94" fmla="+- 0 1239 1001"/>
                <a:gd name="T95" fmla="*/ 1239 h 487"/>
                <a:gd name="T96" fmla="+- 0 3370 2884"/>
                <a:gd name="T97" fmla="*/ T96 w 488"/>
                <a:gd name="T98" fmla="+- 0 1233 1001"/>
                <a:gd name="T99" fmla="*/ 1233 h 487"/>
                <a:gd name="T100" fmla="+- 0 3370 2884"/>
                <a:gd name="T101" fmla="*/ T100 w 488"/>
                <a:gd name="T102" fmla="+- 0 1228 1001"/>
                <a:gd name="T103" fmla="*/ 1228 h 487"/>
                <a:gd name="T104" fmla="+- 0 3354 2884"/>
                <a:gd name="T105" fmla="*/ T104 w 488"/>
                <a:gd name="T106" fmla="+- 0 1155 1001"/>
                <a:gd name="T107" fmla="*/ 1155 h 487"/>
                <a:gd name="T108" fmla="+- 0 3318 2884"/>
                <a:gd name="T109" fmla="*/ T108 w 488"/>
                <a:gd name="T110" fmla="+- 0 1093 1001"/>
                <a:gd name="T111" fmla="*/ 1093 h 487"/>
                <a:gd name="T112" fmla="+- 0 3266 2884"/>
                <a:gd name="T113" fmla="*/ T112 w 488"/>
                <a:gd name="T114" fmla="+- 0 1044 1001"/>
                <a:gd name="T115" fmla="*/ 1044 h 487"/>
                <a:gd name="T116" fmla="+- 0 3201 2884"/>
                <a:gd name="T117" fmla="*/ T116 w 488"/>
                <a:gd name="T118" fmla="+- 0 1012 1001"/>
                <a:gd name="T119" fmla="*/ 1012 h 487"/>
                <a:gd name="T120" fmla="+- 0 3127 2884"/>
                <a:gd name="T121" fmla="*/ T120 w 488"/>
                <a:gd name="T122" fmla="+- 0 1001 1001"/>
                <a:gd name="T123" fmla="*/ 1001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8" h="487">
                  <a:moveTo>
                    <a:pt x="243" y="0"/>
                  </a:moveTo>
                  <a:lnTo>
                    <a:pt x="169" y="11"/>
                  </a:lnTo>
                  <a:lnTo>
                    <a:pt x="105" y="43"/>
                  </a:lnTo>
                  <a:lnTo>
                    <a:pt x="53" y="92"/>
                  </a:lnTo>
                  <a:lnTo>
                    <a:pt x="17" y="154"/>
                  </a:lnTo>
                  <a:lnTo>
                    <a:pt x="1" y="227"/>
                  </a:lnTo>
                  <a:lnTo>
                    <a:pt x="0" y="232"/>
                  </a:lnTo>
                  <a:lnTo>
                    <a:pt x="0" y="238"/>
                  </a:lnTo>
                  <a:lnTo>
                    <a:pt x="0" y="248"/>
                  </a:lnTo>
                  <a:lnTo>
                    <a:pt x="0" y="253"/>
                  </a:lnTo>
                  <a:lnTo>
                    <a:pt x="1" y="258"/>
                  </a:lnTo>
                  <a:lnTo>
                    <a:pt x="16" y="330"/>
                  </a:lnTo>
                  <a:lnTo>
                    <a:pt x="52" y="393"/>
                  </a:lnTo>
                  <a:lnTo>
                    <a:pt x="104" y="443"/>
                  </a:lnTo>
                  <a:lnTo>
                    <a:pt x="169" y="475"/>
                  </a:lnTo>
                  <a:lnTo>
                    <a:pt x="243" y="487"/>
                  </a:lnTo>
                  <a:lnTo>
                    <a:pt x="318" y="475"/>
                  </a:lnTo>
                  <a:lnTo>
                    <a:pt x="383" y="443"/>
                  </a:lnTo>
                  <a:lnTo>
                    <a:pt x="435" y="393"/>
                  </a:lnTo>
                  <a:lnTo>
                    <a:pt x="470" y="330"/>
                  </a:lnTo>
                  <a:lnTo>
                    <a:pt x="486" y="258"/>
                  </a:lnTo>
                  <a:lnTo>
                    <a:pt x="486" y="253"/>
                  </a:lnTo>
                  <a:lnTo>
                    <a:pt x="487" y="248"/>
                  </a:lnTo>
                  <a:lnTo>
                    <a:pt x="487" y="238"/>
                  </a:lnTo>
                  <a:lnTo>
                    <a:pt x="486" y="232"/>
                  </a:lnTo>
                  <a:lnTo>
                    <a:pt x="486" y="227"/>
                  </a:lnTo>
                  <a:lnTo>
                    <a:pt x="470" y="154"/>
                  </a:lnTo>
                  <a:lnTo>
                    <a:pt x="434" y="92"/>
                  </a:lnTo>
                  <a:lnTo>
                    <a:pt x="382" y="43"/>
                  </a:lnTo>
                  <a:lnTo>
                    <a:pt x="317" y="11"/>
                  </a:lnTo>
                  <a:lnTo>
                    <a:pt x="243"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cxnSp>
          <p:nvCxnSpPr>
            <p:cNvPr id="113" name="Line 348"/>
            <p:cNvCxnSpPr>
              <a:cxnSpLocks noChangeShapeType="1"/>
            </p:cNvCxnSpPr>
            <p:nvPr/>
          </p:nvCxnSpPr>
          <p:spPr bwMode="auto">
            <a:xfrm>
              <a:off x="2230" y="1257"/>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4" name="Line 349"/>
            <p:cNvCxnSpPr>
              <a:cxnSpLocks noChangeShapeType="1"/>
            </p:cNvCxnSpPr>
            <p:nvPr/>
          </p:nvCxnSpPr>
          <p:spPr bwMode="auto">
            <a:xfrm>
              <a:off x="2230" y="1254"/>
              <a:ext cx="277"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5" name="Line 350"/>
            <p:cNvCxnSpPr>
              <a:cxnSpLocks noChangeShapeType="1"/>
            </p:cNvCxnSpPr>
            <p:nvPr/>
          </p:nvCxnSpPr>
          <p:spPr bwMode="auto">
            <a:xfrm>
              <a:off x="2230" y="125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6" name="Line 351"/>
            <p:cNvCxnSpPr>
              <a:cxnSpLocks noChangeShapeType="1"/>
            </p:cNvCxnSpPr>
            <p:nvPr/>
          </p:nvCxnSpPr>
          <p:spPr bwMode="auto">
            <a:xfrm>
              <a:off x="2230" y="1246"/>
              <a:ext cx="27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7" name="Line 352"/>
            <p:cNvCxnSpPr>
              <a:cxnSpLocks noChangeShapeType="1"/>
            </p:cNvCxnSpPr>
            <p:nvPr/>
          </p:nvCxnSpPr>
          <p:spPr bwMode="auto">
            <a:xfrm>
              <a:off x="2230" y="124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8" name="Line 353"/>
            <p:cNvCxnSpPr>
              <a:cxnSpLocks noChangeShapeType="1"/>
            </p:cNvCxnSpPr>
            <p:nvPr/>
          </p:nvCxnSpPr>
          <p:spPr bwMode="auto">
            <a:xfrm>
              <a:off x="2229" y="1237"/>
              <a:ext cx="27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19" name="Line 354"/>
            <p:cNvCxnSpPr>
              <a:cxnSpLocks noChangeShapeType="1"/>
            </p:cNvCxnSpPr>
            <p:nvPr/>
          </p:nvCxnSpPr>
          <p:spPr bwMode="auto">
            <a:xfrm>
              <a:off x="2228" y="1232"/>
              <a:ext cx="28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0" name="Line 355"/>
            <p:cNvCxnSpPr>
              <a:cxnSpLocks noChangeShapeType="1"/>
            </p:cNvCxnSpPr>
            <p:nvPr/>
          </p:nvCxnSpPr>
          <p:spPr bwMode="auto">
            <a:xfrm>
              <a:off x="2225" y="1199"/>
              <a:ext cx="0" cy="120"/>
            </a:xfrm>
            <a:prstGeom prst="line">
              <a:avLst/>
            </a:prstGeom>
            <a:noFill/>
            <a:ln w="6693">
              <a:solidFill>
                <a:srgbClr val="599B4E"/>
              </a:solidFill>
              <a:prstDash val="solid"/>
              <a:round/>
              <a:headEnd/>
              <a:tailEnd/>
            </a:ln>
            <a:extLst>
              <a:ext uri="{909E8E84-426E-40DD-AFC4-6F175D3DCCD1}">
                <a14:hiddenFill xmlns:a14="http://schemas.microsoft.com/office/drawing/2010/main">
                  <a:noFill/>
                </a14:hiddenFill>
              </a:ext>
            </a:extLst>
          </p:spPr>
        </p:cxnSp>
        <p:cxnSp>
          <p:nvCxnSpPr>
            <p:cNvPr id="121" name="Line 356"/>
            <p:cNvCxnSpPr>
              <a:cxnSpLocks noChangeShapeType="1"/>
            </p:cNvCxnSpPr>
            <p:nvPr/>
          </p:nvCxnSpPr>
          <p:spPr bwMode="auto">
            <a:xfrm>
              <a:off x="1109" y="1243"/>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22" name="Picture 121"/>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68" y="1136"/>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3" name="Line 358"/>
            <p:cNvCxnSpPr>
              <a:cxnSpLocks noChangeShapeType="1"/>
            </p:cNvCxnSpPr>
            <p:nvPr/>
          </p:nvCxnSpPr>
          <p:spPr bwMode="auto">
            <a:xfrm>
              <a:off x="2000" y="519"/>
              <a:ext cx="0" cy="31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4" name="Line 359"/>
            <p:cNvCxnSpPr>
              <a:cxnSpLocks noChangeShapeType="1"/>
            </p:cNvCxnSpPr>
            <p:nvPr/>
          </p:nvCxnSpPr>
          <p:spPr bwMode="auto">
            <a:xfrm>
              <a:off x="2003" y="518"/>
              <a:ext cx="12"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5" name="Line 360"/>
            <p:cNvCxnSpPr>
              <a:cxnSpLocks noChangeShapeType="1"/>
            </p:cNvCxnSpPr>
            <p:nvPr/>
          </p:nvCxnSpPr>
          <p:spPr bwMode="auto">
            <a:xfrm>
              <a:off x="2007" y="1016"/>
              <a:ext cx="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26" name="Line 361"/>
            <p:cNvCxnSpPr>
              <a:cxnSpLocks noChangeShapeType="1"/>
            </p:cNvCxnSpPr>
            <p:nvPr/>
          </p:nvCxnSpPr>
          <p:spPr bwMode="auto">
            <a:xfrm>
              <a:off x="2000" y="863"/>
              <a:ext cx="0" cy="15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sp>
          <p:nvSpPr>
            <p:cNvPr id="127" name="Freeform 126"/>
            <p:cNvSpPr>
              <a:spLocks/>
            </p:cNvSpPr>
            <p:nvPr/>
          </p:nvSpPr>
          <p:spPr bwMode="auto">
            <a:xfrm>
              <a:off x="1740" y="1015"/>
              <a:ext cx="487" cy="487"/>
            </a:xfrm>
            <a:custGeom>
              <a:avLst/>
              <a:gdLst>
                <a:gd name="T0" fmla="+- 0 1995 1741"/>
                <a:gd name="T1" fmla="*/ T0 w 487"/>
                <a:gd name="T2" fmla="+- 0 1015 1015"/>
                <a:gd name="T3" fmla="*/ 1015 h 487"/>
                <a:gd name="T4" fmla="+- 0 1984 1741"/>
                <a:gd name="T5" fmla="*/ T4 w 487"/>
                <a:gd name="T6" fmla="+- 0 1015 1015"/>
                <a:gd name="T7" fmla="*/ 1015 h 487"/>
                <a:gd name="T8" fmla="+- 0 1913 1741"/>
                <a:gd name="T9" fmla="*/ T8 w 487"/>
                <a:gd name="T10" fmla="+- 0 1026 1015"/>
                <a:gd name="T11" fmla="*/ 1026 h 487"/>
                <a:gd name="T12" fmla="+- 0 1850 1741"/>
                <a:gd name="T13" fmla="*/ T12 w 487"/>
                <a:gd name="T14" fmla="+- 0 1055 1015"/>
                <a:gd name="T15" fmla="*/ 1055 h 487"/>
                <a:gd name="T16" fmla="+- 0 1799 1741"/>
                <a:gd name="T17" fmla="*/ T16 w 487"/>
                <a:gd name="T18" fmla="+- 0 1101 1015"/>
                <a:gd name="T19" fmla="*/ 1101 h 487"/>
                <a:gd name="T20" fmla="+- 0 1762 1741"/>
                <a:gd name="T21" fmla="*/ T20 w 487"/>
                <a:gd name="T22" fmla="+- 0 1159 1015"/>
                <a:gd name="T23" fmla="*/ 1159 h 487"/>
                <a:gd name="T24" fmla="+- 0 1743 1741"/>
                <a:gd name="T25" fmla="*/ T24 w 487"/>
                <a:gd name="T26" fmla="+- 0 1228 1015"/>
                <a:gd name="T27" fmla="*/ 1228 h 487"/>
                <a:gd name="T28" fmla="+- 0 1741 1741"/>
                <a:gd name="T29" fmla="*/ T28 w 487"/>
                <a:gd name="T30" fmla="+- 0 1248 1015"/>
                <a:gd name="T31" fmla="*/ 1248 h 487"/>
                <a:gd name="T32" fmla="+- 0 1741 1741"/>
                <a:gd name="T33" fmla="*/ T32 w 487"/>
                <a:gd name="T34" fmla="+- 0 1259 1015"/>
                <a:gd name="T35" fmla="*/ 1259 h 487"/>
                <a:gd name="T36" fmla="+- 0 1753 1741"/>
                <a:gd name="T37" fmla="*/ T36 w 487"/>
                <a:gd name="T38" fmla="+- 0 1336 1015"/>
                <a:gd name="T39" fmla="*/ 1336 h 487"/>
                <a:gd name="T40" fmla="+- 0 1788 1741"/>
                <a:gd name="T41" fmla="*/ T40 w 487"/>
                <a:gd name="T42" fmla="+- 0 1402 1015"/>
                <a:gd name="T43" fmla="*/ 1402 h 487"/>
                <a:gd name="T44" fmla="+- 0 1840 1741"/>
                <a:gd name="T45" fmla="*/ T44 w 487"/>
                <a:gd name="T46" fmla="+- 0 1455 1015"/>
                <a:gd name="T47" fmla="*/ 1455 h 487"/>
                <a:gd name="T48" fmla="+- 0 1907 1741"/>
                <a:gd name="T49" fmla="*/ T48 w 487"/>
                <a:gd name="T50" fmla="+- 0 1490 1015"/>
                <a:gd name="T51" fmla="*/ 1490 h 487"/>
                <a:gd name="T52" fmla="+- 0 1984 1741"/>
                <a:gd name="T53" fmla="*/ T52 w 487"/>
                <a:gd name="T54" fmla="+- 0 1502 1015"/>
                <a:gd name="T55" fmla="*/ 1502 h 487"/>
                <a:gd name="T56" fmla="+- 0 1995 1741"/>
                <a:gd name="T57" fmla="*/ T56 w 487"/>
                <a:gd name="T58" fmla="+- 0 1502 1015"/>
                <a:gd name="T59" fmla="*/ 1502 h 487"/>
                <a:gd name="T60" fmla="+- 0 2086 1741"/>
                <a:gd name="T61" fmla="*/ T60 w 487"/>
                <a:gd name="T62" fmla="+- 0 1480 1015"/>
                <a:gd name="T63" fmla="*/ 1480 h 487"/>
                <a:gd name="T64" fmla="+- 0 2146 1741"/>
                <a:gd name="T65" fmla="*/ T64 w 487"/>
                <a:gd name="T66" fmla="+- 0 1440 1015"/>
                <a:gd name="T67" fmla="*/ 1440 h 487"/>
                <a:gd name="T68" fmla="+- 0 2192 1741"/>
                <a:gd name="T69" fmla="*/ T68 w 487"/>
                <a:gd name="T70" fmla="+- 0 1385 1015"/>
                <a:gd name="T71" fmla="*/ 1385 h 487"/>
                <a:gd name="T72" fmla="+- 0 2220 1741"/>
                <a:gd name="T73" fmla="*/ T72 w 487"/>
                <a:gd name="T74" fmla="+- 0 1319 1015"/>
                <a:gd name="T75" fmla="*/ 1319 h 487"/>
                <a:gd name="T76" fmla="+- 0 2228 1741"/>
                <a:gd name="T77" fmla="*/ T76 w 487"/>
                <a:gd name="T78" fmla="+- 0 1259 1015"/>
                <a:gd name="T79" fmla="*/ 1259 h 487"/>
                <a:gd name="T80" fmla="+- 0 2227 1741"/>
                <a:gd name="T81" fmla="*/ T80 w 487"/>
                <a:gd name="T82" fmla="+- 0 1243 1015"/>
                <a:gd name="T83" fmla="*/ 1243 h 487"/>
                <a:gd name="T84" fmla="+- 0 2192 1741"/>
                <a:gd name="T85" fmla="*/ T84 w 487"/>
                <a:gd name="T86" fmla="+- 0 1132 1015"/>
                <a:gd name="T87" fmla="*/ 1132 h 487"/>
                <a:gd name="T88" fmla="+- 0 2146 1741"/>
                <a:gd name="T89" fmla="*/ T88 w 487"/>
                <a:gd name="T90" fmla="+- 0 1077 1015"/>
                <a:gd name="T91" fmla="*/ 1077 h 487"/>
                <a:gd name="T92" fmla="+- 0 2086 1741"/>
                <a:gd name="T93" fmla="*/ T92 w 487"/>
                <a:gd name="T94" fmla="+- 0 1037 1015"/>
                <a:gd name="T95" fmla="*/ 1037 h 487"/>
                <a:gd name="T96" fmla="+- 0 2015 1741"/>
                <a:gd name="T97" fmla="*/ T96 w 487"/>
                <a:gd name="T98" fmla="+- 0 1017 1015"/>
                <a:gd name="T99" fmla="*/ 1017 h 487"/>
                <a:gd name="T100" fmla="+- 0 1995 1741"/>
                <a:gd name="T101" fmla="*/ T100 w 487"/>
                <a:gd name="T102" fmla="+- 0 1015 1015"/>
                <a:gd name="T103" fmla="*/ 1015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Lst>
              <a:rect l="0" t="0" r="r" b="b"/>
              <a:pathLst>
                <a:path w="487" h="487">
                  <a:moveTo>
                    <a:pt x="254" y="0"/>
                  </a:moveTo>
                  <a:lnTo>
                    <a:pt x="243" y="0"/>
                  </a:lnTo>
                  <a:lnTo>
                    <a:pt x="172" y="11"/>
                  </a:lnTo>
                  <a:lnTo>
                    <a:pt x="109" y="40"/>
                  </a:lnTo>
                  <a:lnTo>
                    <a:pt x="58" y="86"/>
                  </a:lnTo>
                  <a:lnTo>
                    <a:pt x="21" y="144"/>
                  </a:lnTo>
                  <a:lnTo>
                    <a:pt x="2" y="213"/>
                  </a:lnTo>
                  <a:lnTo>
                    <a:pt x="0" y="233"/>
                  </a:lnTo>
                  <a:lnTo>
                    <a:pt x="0" y="244"/>
                  </a:lnTo>
                  <a:lnTo>
                    <a:pt x="12" y="321"/>
                  </a:lnTo>
                  <a:lnTo>
                    <a:pt x="47" y="387"/>
                  </a:lnTo>
                  <a:lnTo>
                    <a:pt x="99" y="440"/>
                  </a:lnTo>
                  <a:lnTo>
                    <a:pt x="166" y="475"/>
                  </a:lnTo>
                  <a:lnTo>
                    <a:pt x="243" y="487"/>
                  </a:lnTo>
                  <a:lnTo>
                    <a:pt x="254" y="487"/>
                  </a:lnTo>
                  <a:lnTo>
                    <a:pt x="345" y="465"/>
                  </a:lnTo>
                  <a:lnTo>
                    <a:pt x="405" y="425"/>
                  </a:lnTo>
                  <a:lnTo>
                    <a:pt x="451" y="370"/>
                  </a:lnTo>
                  <a:lnTo>
                    <a:pt x="479" y="304"/>
                  </a:lnTo>
                  <a:lnTo>
                    <a:pt x="487" y="244"/>
                  </a:lnTo>
                  <a:lnTo>
                    <a:pt x="486" y="228"/>
                  </a:lnTo>
                  <a:lnTo>
                    <a:pt x="451" y="117"/>
                  </a:lnTo>
                  <a:lnTo>
                    <a:pt x="405" y="62"/>
                  </a:lnTo>
                  <a:lnTo>
                    <a:pt x="345" y="22"/>
                  </a:lnTo>
                  <a:lnTo>
                    <a:pt x="274" y="2"/>
                  </a:lnTo>
                  <a:lnTo>
                    <a:pt x="254"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8" name="Freeform 127"/>
            <p:cNvSpPr>
              <a:spLocks/>
            </p:cNvSpPr>
            <p:nvPr/>
          </p:nvSpPr>
          <p:spPr bwMode="auto">
            <a:xfrm>
              <a:off x="2301" y="144"/>
              <a:ext cx="257" cy="31"/>
            </a:xfrm>
            <a:custGeom>
              <a:avLst/>
              <a:gdLst>
                <a:gd name="T0" fmla="+- 0 2557 2301"/>
                <a:gd name="T1" fmla="*/ T0 w 257"/>
                <a:gd name="T2" fmla="+- 0 144 144"/>
                <a:gd name="T3" fmla="*/ 144 h 31"/>
                <a:gd name="T4" fmla="+- 0 2301 2301"/>
                <a:gd name="T5" fmla="*/ T4 w 257"/>
                <a:gd name="T6" fmla="+- 0 144 144"/>
                <a:gd name="T7" fmla="*/ 144 h 31"/>
                <a:gd name="T8" fmla="+- 0 2303 2301"/>
                <a:gd name="T9" fmla="*/ T8 w 257"/>
                <a:gd name="T10" fmla="+- 0 155 144"/>
                <a:gd name="T11" fmla="*/ 155 h 31"/>
                <a:gd name="T12" fmla="+- 0 2304 2301"/>
                <a:gd name="T13" fmla="*/ T12 w 257"/>
                <a:gd name="T14" fmla="+- 0 165 144"/>
                <a:gd name="T15" fmla="*/ 165 h 31"/>
                <a:gd name="T16" fmla="+- 0 2305 2301"/>
                <a:gd name="T17" fmla="*/ T16 w 257"/>
                <a:gd name="T18" fmla="+- 0 175 144"/>
                <a:gd name="T19" fmla="*/ 175 h 31"/>
                <a:gd name="T20" fmla="+- 0 2550 2301"/>
                <a:gd name="T21" fmla="*/ T20 w 257"/>
                <a:gd name="T22" fmla="+- 0 175 144"/>
                <a:gd name="T23" fmla="*/ 175 h 31"/>
                <a:gd name="T24" fmla="+- 0 2551 2301"/>
                <a:gd name="T25" fmla="*/ T24 w 257"/>
                <a:gd name="T26" fmla="+- 0 165 144"/>
                <a:gd name="T27" fmla="*/ 165 h 31"/>
                <a:gd name="T28" fmla="+- 0 2553 2301"/>
                <a:gd name="T29" fmla="*/ T28 w 257"/>
                <a:gd name="T30" fmla="+- 0 154 144"/>
                <a:gd name="T31" fmla="*/ 154 h 31"/>
                <a:gd name="T32" fmla="+- 0 2557 2301"/>
                <a:gd name="T33" fmla="*/ T32 w 257"/>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57" h="31">
                  <a:moveTo>
                    <a:pt x="256" y="0"/>
                  </a:moveTo>
                  <a:lnTo>
                    <a:pt x="0" y="0"/>
                  </a:lnTo>
                  <a:lnTo>
                    <a:pt x="2" y="11"/>
                  </a:lnTo>
                  <a:lnTo>
                    <a:pt x="3" y="21"/>
                  </a:lnTo>
                  <a:lnTo>
                    <a:pt x="4" y="31"/>
                  </a:lnTo>
                  <a:lnTo>
                    <a:pt x="249" y="31"/>
                  </a:lnTo>
                  <a:lnTo>
                    <a:pt x="250" y="21"/>
                  </a:lnTo>
                  <a:lnTo>
                    <a:pt x="252" y="10"/>
                  </a:lnTo>
                  <a:lnTo>
                    <a:pt x="256"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29" name="Freeform 128"/>
            <p:cNvSpPr>
              <a:spLocks/>
            </p:cNvSpPr>
            <p:nvPr/>
          </p:nvSpPr>
          <p:spPr bwMode="auto">
            <a:xfrm>
              <a:off x="1546" y="144"/>
              <a:ext cx="121" cy="31"/>
            </a:xfrm>
            <a:custGeom>
              <a:avLst/>
              <a:gdLst>
                <a:gd name="T0" fmla="+- 0 1667 1546"/>
                <a:gd name="T1" fmla="*/ T0 w 121"/>
                <a:gd name="T2" fmla="+- 0 144 144"/>
                <a:gd name="T3" fmla="*/ 144 h 31"/>
                <a:gd name="T4" fmla="+- 0 1546 1546"/>
                <a:gd name="T5" fmla="*/ T4 w 121"/>
                <a:gd name="T6" fmla="+- 0 144 144"/>
                <a:gd name="T7" fmla="*/ 144 h 31"/>
                <a:gd name="T8" fmla="+- 0 1548 1546"/>
                <a:gd name="T9" fmla="*/ T8 w 121"/>
                <a:gd name="T10" fmla="+- 0 155 144"/>
                <a:gd name="T11" fmla="*/ 155 h 31"/>
                <a:gd name="T12" fmla="+- 0 1549 1546"/>
                <a:gd name="T13" fmla="*/ T12 w 121"/>
                <a:gd name="T14" fmla="+- 0 165 144"/>
                <a:gd name="T15" fmla="*/ 165 h 31"/>
                <a:gd name="T16" fmla="+- 0 1549 1546"/>
                <a:gd name="T17" fmla="*/ T16 w 121"/>
                <a:gd name="T18" fmla="+- 0 175 144"/>
                <a:gd name="T19" fmla="*/ 175 h 31"/>
                <a:gd name="T20" fmla="+- 0 1663 1546"/>
                <a:gd name="T21" fmla="*/ T20 w 121"/>
                <a:gd name="T22" fmla="+- 0 175 144"/>
                <a:gd name="T23" fmla="*/ 175 h 31"/>
                <a:gd name="T24" fmla="+- 0 1664 1546"/>
                <a:gd name="T25" fmla="*/ T24 w 121"/>
                <a:gd name="T26" fmla="+- 0 165 144"/>
                <a:gd name="T27" fmla="*/ 165 h 31"/>
                <a:gd name="T28" fmla="+- 0 1665 1546"/>
                <a:gd name="T29" fmla="*/ T28 w 121"/>
                <a:gd name="T30" fmla="+- 0 155 144"/>
                <a:gd name="T31" fmla="*/ 155 h 31"/>
                <a:gd name="T32" fmla="+- 0 1667 1546"/>
                <a:gd name="T33" fmla="*/ T32 w 121"/>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21" h="31">
                  <a:moveTo>
                    <a:pt x="121" y="0"/>
                  </a:moveTo>
                  <a:lnTo>
                    <a:pt x="0" y="0"/>
                  </a:lnTo>
                  <a:lnTo>
                    <a:pt x="2" y="11"/>
                  </a:lnTo>
                  <a:lnTo>
                    <a:pt x="3" y="21"/>
                  </a:lnTo>
                  <a:lnTo>
                    <a:pt x="3" y="31"/>
                  </a:lnTo>
                  <a:lnTo>
                    <a:pt x="117" y="31"/>
                  </a:lnTo>
                  <a:lnTo>
                    <a:pt x="118" y="21"/>
                  </a:lnTo>
                  <a:lnTo>
                    <a:pt x="119" y="11"/>
                  </a:lnTo>
                  <a:lnTo>
                    <a:pt x="12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0" name="Freeform 129"/>
            <p:cNvSpPr>
              <a:spLocks/>
            </p:cNvSpPr>
            <p:nvPr/>
          </p:nvSpPr>
          <p:spPr bwMode="auto">
            <a:xfrm>
              <a:off x="1662" y="0"/>
              <a:ext cx="643" cy="519"/>
            </a:xfrm>
            <a:custGeom>
              <a:avLst/>
              <a:gdLst>
                <a:gd name="T0" fmla="+- 0 2238 1663"/>
                <a:gd name="T1" fmla="*/ T0 w 643"/>
                <a:gd name="T2" fmla="*/ 0 h 519"/>
                <a:gd name="T3" fmla="+- 0 1731 1663"/>
                <a:gd name="T4" fmla="*/ T3 w 643"/>
                <a:gd name="T5" fmla="*/ 0 h 519"/>
                <a:gd name="T6" fmla="+- 0 1708 1663"/>
                <a:gd name="T7" fmla="*/ T6 w 643"/>
                <a:gd name="T8" fmla="*/ 32 h 519"/>
                <a:gd name="T9" fmla="+- 0 1676 1663"/>
                <a:gd name="T10" fmla="*/ T9 w 643"/>
                <a:gd name="T11" fmla="*/ 105 h 519"/>
                <a:gd name="T12" fmla="+- 0 1664 1663"/>
                <a:gd name="T13" fmla="*/ T12 w 643"/>
                <a:gd name="T14" fmla="*/ 165 h 519"/>
                <a:gd name="T15" fmla="+- 0 1663 1663"/>
                <a:gd name="T16" fmla="*/ T15 w 643"/>
                <a:gd name="T17" fmla="*/ 190 h 519"/>
                <a:gd name="T18" fmla="+- 0 1663 1663"/>
                <a:gd name="T19" fmla="*/ T18 w 643"/>
                <a:gd name="T20" fmla="*/ 197 h 519"/>
                <a:gd name="T21" fmla="+- 0 1671 1663"/>
                <a:gd name="T22" fmla="*/ T21 w 643"/>
                <a:gd name="T23" fmla="*/ 271 h 519"/>
                <a:gd name="T24" fmla="+- 0 1695 1663"/>
                <a:gd name="T25" fmla="*/ T24 w 643"/>
                <a:gd name="T26" fmla="*/ 339 h 519"/>
                <a:gd name="T27" fmla="+- 0 1733 1663"/>
                <a:gd name="T28" fmla="*/ T27 w 643"/>
                <a:gd name="T29" fmla="*/ 398 h 519"/>
                <a:gd name="T30" fmla="+- 0 1783 1663"/>
                <a:gd name="T31" fmla="*/ T30 w 643"/>
                <a:gd name="T32" fmla="*/ 448 h 519"/>
                <a:gd name="T33" fmla="+- 0 1843 1663"/>
                <a:gd name="T34" fmla="*/ T33 w 643"/>
                <a:gd name="T35" fmla="*/ 486 h 519"/>
                <a:gd name="T36" fmla="+- 0 1910 1663"/>
                <a:gd name="T37" fmla="*/ T36 w 643"/>
                <a:gd name="T38" fmla="*/ 510 h 519"/>
                <a:gd name="T39" fmla="+- 0 1984 1663"/>
                <a:gd name="T40" fmla="*/ T39 w 643"/>
                <a:gd name="T41" fmla="*/ 519 h 519"/>
                <a:gd name="T42" fmla="+- 0 1994 1663"/>
                <a:gd name="T43" fmla="*/ T42 w 643"/>
                <a:gd name="T44" fmla="*/ 519 h 519"/>
                <a:gd name="T45" fmla="+- 0 2093 1663"/>
                <a:gd name="T46" fmla="*/ T45 w 643"/>
                <a:gd name="T47" fmla="*/ 500 h 519"/>
                <a:gd name="T48" fmla="+- 0 2163 1663"/>
                <a:gd name="T49" fmla="*/ T48 w 643"/>
                <a:gd name="T50" fmla="*/ 465 h 519"/>
                <a:gd name="T51" fmla="+- 0 2221 1663"/>
                <a:gd name="T52" fmla="*/ T51 w 643"/>
                <a:gd name="T53" fmla="*/ 414 h 519"/>
                <a:gd name="T54" fmla="+- 0 2266 1663"/>
                <a:gd name="T55" fmla="*/ T54 w 643"/>
                <a:gd name="T56" fmla="*/ 351 h 519"/>
                <a:gd name="T57" fmla="+- 0 2295 1663"/>
                <a:gd name="T58" fmla="*/ T57 w 643"/>
                <a:gd name="T59" fmla="*/ 278 h 519"/>
                <a:gd name="T60" fmla="+- 0 2305 1663"/>
                <a:gd name="T61" fmla="*/ T60 w 643"/>
                <a:gd name="T62" fmla="*/ 197 h 519"/>
                <a:gd name="T63" fmla="+- 0 2305 1663"/>
                <a:gd name="T64" fmla="*/ T63 w 643"/>
                <a:gd name="T65" fmla="*/ 190 h 519"/>
                <a:gd name="T66" fmla="+- 0 2292 1663"/>
                <a:gd name="T67" fmla="*/ T66 w 643"/>
                <a:gd name="T68" fmla="*/ 105 h 519"/>
                <a:gd name="T69" fmla="+- 0 2260 1663"/>
                <a:gd name="T70" fmla="*/ T69 w 643"/>
                <a:gd name="T71" fmla="*/ 32 h 519"/>
                <a:gd name="T72" fmla="+- 0 2238 1663"/>
                <a:gd name="T73" fmla="*/ T72 w 643"/>
                <a:gd name="T74" fmla="*/ 0 h 5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 ang="0">
                  <a:pos x="T61" y="T62"/>
                </a:cxn>
                <a:cxn ang="0">
                  <a:pos x="T64" y="T65"/>
                </a:cxn>
                <a:cxn ang="0">
                  <a:pos x="T67" y="T68"/>
                </a:cxn>
                <a:cxn ang="0">
                  <a:pos x="T70" y="T71"/>
                </a:cxn>
                <a:cxn ang="0">
                  <a:pos x="T73" y="T74"/>
                </a:cxn>
              </a:cxnLst>
              <a:rect l="0" t="0" r="r" b="b"/>
              <a:pathLst>
                <a:path w="643" h="519">
                  <a:moveTo>
                    <a:pt x="575" y="0"/>
                  </a:moveTo>
                  <a:lnTo>
                    <a:pt x="68" y="0"/>
                  </a:lnTo>
                  <a:lnTo>
                    <a:pt x="45" y="32"/>
                  </a:lnTo>
                  <a:lnTo>
                    <a:pt x="13" y="105"/>
                  </a:lnTo>
                  <a:lnTo>
                    <a:pt x="1" y="165"/>
                  </a:lnTo>
                  <a:lnTo>
                    <a:pt x="0" y="190"/>
                  </a:lnTo>
                  <a:lnTo>
                    <a:pt x="0" y="197"/>
                  </a:lnTo>
                  <a:lnTo>
                    <a:pt x="8" y="271"/>
                  </a:lnTo>
                  <a:lnTo>
                    <a:pt x="32" y="339"/>
                  </a:lnTo>
                  <a:lnTo>
                    <a:pt x="70" y="398"/>
                  </a:lnTo>
                  <a:lnTo>
                    <a:pt x="120" y="448"/>
                  </a:lnTo>
                  <a:lnTo>
                    <a:pt x="180" y="486"/>
                  </a:lnTo>
                  <a:lnTo>
                    <a:pt x="247" y="510"/>
                  </a:lnTo>
                  <a:lnTo>
                    <a:pt x="321" y="519"/>
                  </a:lnTo>
                  <a:lnTo>
                    <a:pt x="331" y="519"/>
                  </a:lnTo>
                  <a:lnTo>
                    <a:pt x="430" y="500"/>
                  </a:lnTo>
                  <a:lnTo>
                    <a:pt x="500" y="465"/>
                  </a:lnTo>
                  <a:lnTo>
                    <a:pt x="558" y="414"/>
                  </a:lnTo>
                  <a:lnTo>
                    <a:pt x="603" y="351"/>
                  </a:lnTo>
                  <a:lnTo>
                    <a:pt x="632" y="278"/>
                  </a:lnTo>
                  <a:lnTo>
                    <a:pt x="642" y="197"/>
                  </a:lnTo>
                  <a:lnTo>
                    <a:pt x="642" y="190"/>
                  </a:lnTo>
                  <a:lnTo>
                    <a:pt x="629" y="105"/>
                  </a:lnTo>
                  <a:lnTo>
                    <a:pt x="597" y="32"/>
                  </a:lnTo>
                  <a:lnTo>
                    <a:pt x="575"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31" name="AutoShape 366"/>
            <p:cNvSpPr>
              <a:spLocks/>
            </p:cNvSpPr>
            <p:nvPr/>
          </p:nvSpPr>
          <p:spPr bwMode="auto">
            <a:xfrm>
              <a:off x="1984" y="2675"/>
              <a:ext cx="31" cy="587"/>
            </a:xfrm>
            <a:custGeom>
              <a:avLst/>
              <a:gdLst>
                <a:gd name="T0" fmla="+- 0 1984 1984"/>
                <a:gd name="T1" fmla="*/ T0 w 31"/>
                <a:gd name="T2" fmla="+- 0 2676 2676"/>
                <a:gd name="T3" fmla="*/ 2676 h 587"/>
                <a:gd name="T4" fmla="+- 0 1984 1984"/>
                <a:gd name="T5" fmla="*/ T4 w 31"/>
                <a:gd name="T6" fmla="+- 0 3259 2676"/>
                <a:gd name="T7" fmla="*/ 3259 h 587"/>
                <a:gd name="T8" fmla="+- 0 1995 1984"/>
                <a:gd name="T9" fmla="*/ T8 w 31"/>
                <a:gd name="T10" fmla="+- 0 3259 2676"/>
                <a:gd name="T11" fmla="*/ 3259 h 587"/>
                <a:gd name="T12" fmla="+- 0 2005 1984"/>
                <a:gd name="T13" fmla="*/ T12 w 31"/>
                <a:gd name="T14" fmla="+- 0 3260 2676"/>
                <a:gd name="T15" fmla="*/ 3260 h 587"/>
                <a:gd name="T16" fmla="+- 0 2015 1984"/>
                <a:gd name="T17" fmla="*/ T16 w 31"/>
                <a:gd name="T18" fmla="+- 0 3263 2676"/>
                <a:gd name="T19" fmla="*/ 3263 h 587"/>
                <a:gd name="T20" fmla="+- 0 2015 1984"/>
                <a:gd name="T21" fmla="*/ T20 w 31"/>
                <a:gd name="T22" fmla="+- 0 2677 2676"/>
                <a:gd name="T23" fmla="*/ 2677 h 587"/>
                <a:gd name="T24" fmla="+- 0 1994 1984"/>
                <a:gd name="T25" fmla="*/ T24 w 31"/>
                <a:gd name="T26" fmla="+- 0 2677 2676"/>
                <a:gd name="T27" fmla="*/ 2677 h 587"/>
                <a:gd name="T28" fmla="+- 0 1984 1984"/>
                <a:gd name="T29" fmla="*/ T28 w 31"/>
                <a:gd name="T30" fmla="+- 0 2676 2676"/>
                <a:gd name="T31" fmla="*/ 2676 h 587"/>
                <a:gd name="T32" fmla="+- 0 2015 1984"/>
                <a:gd name="T33" fmla="*/ T32 w 31"/>
                <a:gd name="T34" fmla="+- 0 2676 2676"/>
                <a:gd name="T35" fmla="*/ 2676 h 587"/>
                <a:gd name="T36" fmla="+- 0 2010 1984"/>
                <a:gd name="T37" fmla="*/ T36 w 31"/>
                <a:gd name="T38" fmla="+- 0 2676 2676"/>
                <a:gd name="T39" fmla="*/ 2676 h 587"/>
                <a:gd name="T40" fmla="+- 0 2004 1984"/>
                <a:gd name="T41" fmla="*/ T40 w 31"/>
                <a:gd name="T42" fmla="+- 0 2677 2676"/>
                <a:gd name="T43" fmla="*/ 2677 h 587"/>
                <a:gd name="T44" fmla="+- 0 2015 1984"/>
                <a:gd name="T45" fmla="*/ T44 w 31"/>
                <a:gd name="T46" fmla="+- 0 2677 2676"/>
                <a:gd name="T47" fmla="*/ 2677 h 587"/>
                <a:gd name="T48" fmla="+- 0 2015 1984"/>
                <a:gd name="T49" fmla="*/ T48 w 31"/>
                <a:gd name="T50" fmla="+- 0 2676 2676"/>
                <a:gd name="T51" fmla="*/ 2676 h 5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31" h="587">
                  <a:moveTo>
                    <a:pt x="0" y="0"/>
                  </a:moveTo>
                  <a:lnTo>
                    <a:pt x="0" y="583"/>
                  </a:lnTo>
                  <a:lnTo>
                    <a:pt x="11" y="583"/>
                  </a:lnTo>
                  <a:lnTo>
                    <a:pt x="21" y="584"/>
                  </a:lnTo>
                  <a:lnTo>
                    <a:pt x="31" y="587"/>
                  </a:lnTo>
                  <a:lnTo>
                    <a:pt x="31" y="1"/>
                  </a:lnTo>
                  <a:lnTo>
                    <a:pt x="10" y="1"/>
                  </a:lnTo>
                  <a:lnTo>
                    <a:pt x="0" y="0"/>
                  </a:lnTo>
                  <a:close/>
                  <a:moveTo>
                    <a:pt x="31" y="0"/>
                  </a:moveTo>
                  <a:lnTo>
                    <a:pt x="26" y="0"/>
                  </a:lnTo>
                  <a:lnTo>
                    <a:pt x="20" y="1"/>
                  </a:lnTo>
                  <a:lnTo>
                    <a:pt x="31" y="1"/>
                  </a:lnTo>
                  <a:lnTo>
                    <a:pt x="3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32" name="Picture 13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819" y="2319"/>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 name="Picture 132"/>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861" y="3258"/>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4" name="Line 369"/>
            <p:cNvCxnSpPr>
              <a:cxnSpLocks noChangeShapeType="1"/>
            </p:cNvCxnSpPr>
            <p:nvPr/>
          </p:nvCxnSpPr>
          <p:spPr bwMode="auto">
            <a:xfrm>
              <a:off x="2687" y="306"/>
              <a:ext cx="0" cy="525"/>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5" name="Line 370"/>
            <p:cNvCxnSpPr>
              <a:cxnSpLocks noChangeShapeType="1"/>
            </p:cNvCxnSpPr>
            <p:nvPr/>
          </p:nvCxnSpPr>
          <p:spPr bwMode="auto">
            <a:xfrm>
              <a:off x="2687" y="2553"/>
              <a:ext cx="0" cy="49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6" name="Line 371"/>
            <p:cNvCxnSpPr>
              <a:cxnSpLocks noChangeShapeType="1"/>
            </p:cNvCxnSpPr>
            <p:nvPr/>
          </p:nvCxnSpPr>
          <p:spPr bwMode="auto">
            <a:xfrm>
              <a:off x="2691" y="2553"/>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7" name="Line 372"/>
            <p:cNvCxnSpPr>
              <a:cxnSpLocks noChangeShapeType="1"/>
            </p:cNvCxnSpPr>
            <p:nvPr/>
          </p:nvCxnSpPr>
          <p:spPr bwMode="auto">
            <a:xfrm>
              <a:off x="2691" y="1071"/>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8" name="Line 373"/>
            <p:cNvCxnSpPr>
              <a:cxnSpLocks noChangeShapeType="1"/>
            </p:cNvCxnSpPr>
            <p:nvPr/>
          </p:nvCxnSpPr>
          <p:spPr bwMode="auto">
            <a:xfrm>
              <a:off x="2687" y="863"/>
              <a:ext cx="0" cy="20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39" name="Line 374"/>
            <p:cNvCxnSpPr>
              <a:cxnSpLocks noChangeShapeType="1"/>
            </p:cNvCxnSpPr>
            <p:nvPr/>
          </p:nvCxnSpPr>
          <p:spPr bwMode="auto">
            <a:xfrm>
              <a:off x="2691" y="206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0" name="Line 375"/>
            <p:cNvCxnSpPr>
              <a:cxnSpLocks noChangeShapeType="1"/>
            </p:cNvCxnSpPr>
            <p:nvPr/>
          </p:nvCxnSpPr>
          <p:spPr bwMode="auto">
            <a:xfrm>
              <a:off x="2687" y="1427"/>
              <a:ext cx="0" cy="640"/>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1" name="Line 376"/>
            <p:cNvCxnSpPr>
              <a:cxnSpLocks noChangeShapeType="1"/>
            </p:cNvCxnSpPr>
            <p:nvPr/>
          </p:nvCxnSpPr>
          <p:spPr bwMode="auto">
            <a:xfrm>
              <a:off x="2691" y="142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sp>
          <p:nvSpPr>
            <p:cNvPr id="142" name="Freeform 141"/>
            <p:cNvSpPr>
              <a:spLocks/>
            </p:cNvSpPr>
            <p:nvPr/>
          </p:nvSpPr>
          <p:spPr bwMode="auto">
            <a:xfrm>
              <a:off x="2441" y="2066"/>
              <a:ext cx="487" cy="487"/>
            </a:xfrm>
            <a:custGeom>
              <a:avLst/>
              <a:gdLst>
                <a:gd name="T0" fmla="+- 0 2691 2442"/>
                <a:gd name="T1" fmla="*/ T0 w 487"/>
                <a:gd name="T2" fmla="+- 0 2066 2066"/>
                <a:gd name="T3" fmla="*/ 2066 h 487"/>
                <a:gd name="T4" fmla="+- 0 2681 2442"/>
                <a:gd name="T5" fmla="*/ T4 w 487"/>
                <a:gd name="T6" fmla="+- 0 2066 2066"/>
                <a:gd name="T7" fmla="*/ 2066 h 487"/>
                <a:gd name="T8" fmla="+- 0 2676 2442"/>
                <a:gd name="T9" fmla="*/ T8 w 487"/>
                <a:gd name="T10" fmla="+- 0 2067 2066"/>
                <a:gd name="T11" fmla="*/ 2067 h 487"/>
                <a:gd name="T12" fmla="+- 0 2671 2442"/>
                <a:gd name="T13" fmla="*/ T12 w 487"/>
                <a:gd name="T14" fmla="+- 0 2067 2066"/>
                <a:gd name="T15" fmla="*/ 2067 h 487"/>
                <a:gd name="T16" fmla="+- 0 2598 2442"/>
                <a:gd name="T17" fmla="*/ T16 w 487"/>
                <a:gd name="T18" fmla="+- 0 2083 2066"/>
                <a:gd name="T19" fmla="*/ 2083 h 487"/>
                <a:gd name="T20" fmla="+- 0 2535 2442"/>
                <a:gd name="T21" fmla="*/ T20 w 487"/>
                <a:gd name="T22" fmla="+- 0 2119 2066"/>
                <a:gd name="T23" fmla="*/ 2119 h 487"/>
                <a:gd name="T24" fmla="+- 0 2486 2442"/>
                <a:gd name="T25" fmla="*/ T24 w 487"/>
                <a:gd name="T26" fmla="+- 0 2171 2066"/>
                <a:gd name="T27" fmla="*/ 2171 h 487"/>
                <a:gd name="T28" fmla="+- 0 2454 2442"/>
                <a:gd name="T29" fmla="*/ T28 w 487"/>
                <a:gd name="T30" fmla="+- 0 2236 2066"/>
                <a:gd name="T31" fmla="*/ 2236 h 487"/>
                <a:gd name="T32" fmla="+- 0 2442 2442"/>
                <a:gd name="T33" fmla="*/ T32 w 487"/>
                <a:gd name="T34" fmla="+- 0 2310 2066"/>
                <a:gd name="T35" fmla="*/ 2310 h 487"/>
                <a:gd name="T36" fmla="+- 0 2454 2442"/>
                <a:gd name="T37" fmla="*/ T36 w 487"/>
                <a:gd name="T38" fmla="+- 0 2384 2066"/>
                <a:gd name="T39" fmla="*/ 2384 h 487"/>
                <a:gd name="T40" fmla="+- 0 2486 2442"/>
                <a:gd name="T41" fmla="*/ T40 w 487"/>
                <a:gd name="T42" fmla="+- 0 2449 2066"/>
                <a:gd name="T43" fmla="*/ 2449 h 487"/>
                <a:gd name="T44" fmla="+- 0 2535 2442"/>
                <a:gd name="T45" fmla="*/ T44 w 487"/>
                <a:gd name="T46" fmla="+- 0 2501 2066"/>
                <a:gd name="T47" fmla="*/ 2501 h 487"/>
                <a:gd name="T48" fmla="+- 0 2598 2442"/>
                <a:gd name="T49" fmla="*/ T48 w 487"/>
                <a:gd name="T50" fmla="+- 0 2537 2066"/>
                <a:gd name="T51" fmla="*/ 2537 h 487"/>
                <a:gd name="T52" fmla="+- 0 2671 2442"/>
                <a:gd name="T53" fmla="*/ T52 w 487"/>
                <a:gd name="T54" fmla="+- 0 2553 2066"/>
                <a:gd name="T55" fmla="*/ 2553 h 487"/>
                <a:gd name="T56" fmla="+- 0 2676 2442"/>
                <a:gd name="T57" fmla="*/ T56 w 487"/>
                <a:gd name="T58" fmla="+- 0 2553 2066"/>
                <a:gd name="T59" fmla="*/ 2553 h 487"/>
                <a:gd name="T60" fmla="+- 0 2681 2442"/>
                <a:gd name="T61" fmla="*/ T60 w 487"/>
                <a:gd name="T62" fmla="+- 0 2553 2066"/>
                <a:gd name="T63" fmla="*/ 2553 h 487"/>
                <a:gd name="T64" fmla="+- 0 2691 2442"/>
                <a:gd name="T65" fmla="*/ T64 w 487"/>
                <a:gd name="T66" fmla="+- 0 2553 2066"/>
                <a:gd name="T67" fmla="*/ 2553 h 487"/>
                <a:gd name="T68" fmla="+- 0 2697 2442"/>
                <a:gd name="T69" fmla="*/ T68 w 487"/>
                <a:gd name="T70" fmla="+- 0 2553 2066"/>
                <a:gd name="T71" fmla="*/ 2553 h 487"/>
                <a:gd name="T72" fmla="+- 0 2702 2442"/>
                <a:gd name="T73" fmla="*/ T72 w 487"/>
                <a:gd name="T74" fmla="+- 0 2553 2066"/>
                <a:gd name="T75" fmla="*/ 2553 h 487"/>
                <a:gd name="T76" fmla="+- 0 2774 2442"/>
                <a:gd name="T77" fmla="*/ T76 w 487"/>
                <a:gd name="T78" fmla="+- 0 2537 2066"/>
                <a:gd name="T79" fmla="*/ 2537 h 487"/>
                <a:gd name="T80" fmla="+- 0 2837 2442"/>
                <a:gd name="T81" fmla="*/ T80 w 487"/>
                <a:gd name="T82" fmla="+- 0 2501 2066"/>
                <a:gd name="T83" fmla="*/ 2501 h 487"/>
                <a:gd name="T84" fmla="+- 0 2886 2442"/>
                <a:gd name="T85" fmla="*/ T84 w 487"/>
                <a:gd name="T86" fmla="+- 0 2449 2066"/>
                <a:gd name="T87" fmla="*/ 2449 h 487"/>
                <a:gd name="T88" fmla="+- 0 2918 2442"/>
                <a:gd name="T89" fmla="*/ T88 w 487"/>
                <a:gd name="T90" fmla="+- 0 2384 2066"/>
                <a:gd name="T91" fmla="*/ 2384 h 487"/>
                <a:gd name="T92" fmla="+- 0 2929 2442"/>
                <a:gd name="T93" fmla="*/ T92 w 487"/>
                <a:gd name="T94" fmla="+- 0 2310 2066"/>
                <a:gd name="T95" fmla="*/ 2310 h 487"/>
                <a:gd name="T96" fmla="+- 0 2918 2442"/>
                <a:gd name="T97" fmla="*/ T96 w 487"/>
                <a:gd name="T98" fmla="+- 0 2236 2066"/>
                <a:gd name="T99" fmla="*/ 2236 h 487"/>
                <a:gd name="T100" fmla="+- 0 2886 2442"/>
                <a:gd name="T101" fmla="*/ T100 w 487"/>
                <a:gd name="T102" fmla="+- 0 2171 2066"/>
                <a:gd name="T103" fmla="*/ 2171 h 487"/>
                <a:gd name="T104" fmla="+- 0 2837 2442"/>
                <a:gd name="T105" fmla="*/ T104 w 487"/>
                <a:gd name="T106" fmla="+- 0 2119 2066"/>
                <a:gd name="T107" fmla="*/ 2119 h 487"/>
                <a:gd name="T108" fmla="+- 0 2774 2442"/>
                <a:gd name="T109" fmla="*/ T108 w 487"/>
                <a:gd name="T110" fmla="+- 0 2083 2066"/>
                <a:gd name="T111" fmla="*/ 2083 h 487"/>
                <a:gd name="T112" fmla="+- 0 2702 2442"/>
                <a:gd name="T113" fmla="*/ T112 w 487"/>
                <a:gd name="T114" fmla="+- 0 2067 2066"/>
                <a:gd name="T115" fmla="*/ 2067 h 487"/>
                <a:gd name="T116" fmla="+- 0 2697 2442"/>
                <a:gd name="T117" fmla="*/ T116 w 487"/>
                <a:gd name="T118" fmla="+- 0 2067 2066"/>
                <a:gd name="T119" fmla="*/ 2067 h 487"/>
                <a:gd name="T120" fmla="+- 0 2691 2442"/>
                <a:gd name="T121" fmla="*/ T120 w 487"/>
                <a:gd name="T122" fmla="+- 0 2066 2066"/>
                <a:gd name="T123" fmla="*/ 2066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7" h="487">
                  <a:moveTo>
                    <a:pt x="249" y="0"/>
                  </a:moveTo>
                  <a:lnTo>
                    <a:pt x="239" y="0"/>
                  </a:lnTo>
                  <a:lnTo>
                    <a:pt x="234" y="1"/>
                  </a:lnTo>
                  <a:lnTo>
                    <a:pt x="229" y="1"/>
                  </a:lnTo>
                  <a:lnTo>
                    <a:pt x="156" y="17"/>
                  </a:lnTo>
                  <a:lnTo>
                    <a:pt x="93" y="53"/>
                  </a:lnTo>
                  <a:lnTo>
                    <a:pt x="44" y="105"/>
                  </a:lnTo>
                  <a:lnTo>
                    <a:pt x="12" y="170"/>
                  </a:lnTo>
                  <a:lnTo>
                    <a:pt x="0" y="244"/>
                  </a:lnTo>
                  <a:lnTo>
                    <a:pt x="12" y="318"/>
                  </a:lnTo>
                  <a:lnTo>
                    <a:pt x="44" y="383"/>
                  </a:lnTo>
                  <a:lnTo>
                    <a:pt x="93" y="435"/>
                  </a:lnTo>
                  <a:lnTo>
                    <a:pt x="156" y="471"/>
                  </a:lnTo>
                  <a:lnTo>
                    <a:pt x="229" y="487"/>
                  </a:lnTo>
                  <a:lnTo>
                    <a:pt x="234" y="487"/>
                  </a:lnTo>
                  <a:lnTo>
                    <a:pt x="239" y="487"/>
                  </a:lnTo>
                  <a:lnTo>
                    <a:pt x="249" y="487"/>
                  </a:lnTo>
                  <a:lnTo>
                    <a:pt x="255" y="487"/>
                  </a:lnTo>
                  <a:lnTo>
                    <a:pt x="260" y="487"/>
                  </a:lnTo>
                  <a:lnTo>
                    <a:pt x="332" y="471"/>
                  </a:lnTo>
                  <a:lnTo>
                    <a:pt x="395" y="435"/>
                  </a:lnTo>
                  <a:lnTo>
                    <a:pt x="444" y="383"/>
                  </a:lnTo>
                  <a:lnTo>
                    <a:pt x="476" y="318"/>
                  </a:lnTo>
                  <a:lnTo>
                    <a:pt x="487" y="244"/>
                  </a:lnTo>
                  <a:lnTo>
                    <a:pt x="476" y="170"/>
                  </a:lnTo>
                  <a:lnTo>
                    <a:pt x="444" y="105"/>
                  </a:lnTo>
                  <a:lnTo>
                    <a:pt x="395" y="53"/>
                  </a:lnTo>
                  <a:lnTo>
                    <a:pt x="332" y="17"/>
                  </a:lnTo>
                  <a:lnTo>
                    <a:pt x="260" y="1"/>
                  </a:lnTo>
                  <a:lnTo>
                    <a:pt x="255" y="1"/>
                  </a:lnTo>
                  <a:lnTo>
                    <a:pt x="249"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43" name="Freeform 142"/>
            <p:cNvSpPr>
              <a:spLocks/>
            </p:cNvSpPr>
            <p:nvPr/>
          </p:nvSpPr>
          <p:spPr bwMode="auto">
            <a:xfrm>
              <a:off x="2349" y="3049"/>
              <a:ext cx="643" cy="643"/>
            </a:xfrm>
            <a:custGeom>
              <a:avLst/>
              <a:gdLst>
                <a:gd name="T0" fmla="+- 0 2682 2350"/>
                <a:gd name="T1" fmla="*/ T0 w 643"/>
                <a:gd name="T2" fmla="+- 0 3050 3050"/>
                <a:gd name="T3" fmla="*/ 3050 h 643"/>
                <a:gd name="T4" fmla="+- 0 2671 2350"/>
                <a:gd name="T5" fmla="*/ T4 w 643"/>
                <a:gd name="T6" fmla="+- 0 3050 3050"/>
                <a:gd name="T7" fmla="*/ 3050 h 643"/>
                <a:gd name="T8" fmla="+- 0 2597 2350"/>
                <a:gd name="T9" fmla="*/ T8 w 643"/>
                <a:gd name="T10" fmla="+- 0 3058 3050"/>
                <a:gd name="T11" fmla="*/ 3058 h 643"/>
                <a:gd name="T12" fmla="+- 0 2530 2350"/>
                <a:gd name="T13" fmla="*/ T12 w 643"/>
                <a:gd name="T14" fmla="+- 0 3082 3050"/>
                <a:gd name="T15" fmla="*/ 3082 h 643"/>
                <a:gd name="T16" fmla="+- 0 2470 2350"/>
                <a:gd name="T17" fmla="*/ T16 w 643"/>
                <a:gd name="T18" fmla="+- 0 3120 3050"/>
                <a:gd name="T19" fmla="*/ 3120 h 643"/>
                <a:gd name="T20" fmla="+- 0 2420 2350"/>
                <a:gd name="T21" fmla="*/ T20 w 643"/>
                <a:gd name="T22" fmla="+- 0 3170 3050"/>
                <a:gd name="T23" fmla="*/ 3170 h 643"/>
                <a:gd name="T24" fmla="+- 0 2382 2350"/>
                <a:gd name="T25" fmla="*/ T24 w 643"/>
                <a:gd name="T26" fmla="+- 0 3230 3050"/>
                <a:gd name="T27" fmla="*/ 3230 h 643"/>
                <a:gd name="T28" fmla="+- 0 2358 2350"/>
                <a:gd name="T29" fmla="*/ T28 w 643"/>
                <a:gd name="T30" fmla="+- 0 3297 3050"/>
                <a:gd name="T31" fmla="*/ 3297 h 643"/>
                <a:gd name="T32" fmla="+- 0 2350 2350"/>
                <a:gd name="T33" fmla="*/ T32 w 643"/>
                <a:gd name="T34" fmla="+- 0 3371 3050"/>
                <a:gd name="T35" fmla="*/ 3371 h 643"/>
                <a:gd name="T36" fmla="+- 0 2358 2350"/>
                <a:gd name="T37" fmla="*/ T36 w 643"/>
                <a:gd name="T38" fmla="+- 0 3445 3050"/>
                <a:gd name="T39" fmla="*/ 3445 h 643"/>
                <a:gd name="T40" fmla="+- 0 2382 2350"/>
                <a:gd name="T41" fmla="*/ T40 w 643"/>
                <a:gd name="T42" fmla="+- 0 3512 3050"/>
                <a:gd name="T43" fmla="*/ 3512 h 643"/>
                <a:gd name="T44" fmla="+- 0 2420 2350"/>
                <a:gd name="T45" fmla="*/ T44 w 643"/>
                <a:gd name="T46" fmla="+- 0 3572 3050"/>
                <a:gd name="T47" fmla="*/ 3572 h 643"/>
                <a:gd name="T48" fmla="+- 0 2470 2350"/>
                <a:gd name="T49" fmla="*/ T48 w 643"/>
                <a:gd name="T50" fmla="+- 0 3622 3050"/>
                <a:gd name="T51" fmla="*/ 3622 h 643"/>
                <a:gd name="T52" fmla="+- 0 2530 2350"/>
                <a:gd name="T53" fmla="*/ T52 w 643"/>
                <a:gd name="T54" fmla="+- 0 3660 3050"/>
                <a:gd name="T55" fmla="*/ 3660 h 643"/>
                <a:gd name="T56" fmla="+- 0 2597 2350"/>
                <a:gd name="T57" fmla="*/ T56 w 643"/>
                <a:gd name="T58" fmla="+- 0 3684 3050"/>
                <a:gd name="T59" fmla="*/ 3684 h 643"/>
                <a:gd name="T60" fmla="+- 0 2671 2350"/>
                <a:gd name="T61" fmla="*/ T60 w 643"/>
                <a:gd name="T62" fmla="+- 0 3693 3050"/>
                <a:gd name="T63" fmla="*/ 3693 h 643"/>
                <a:gd name="T64" fmla="+- 0 2745 2350"/>
                <a:gd name="T65" fmla="*/ T64 w 643"/>
                <a:gd name="T66" fmla="+- 0 3684 3050"/>
                <a:gd name="T67" fmla="*/ 3684 h 643"/>
                <a:gd name="T68" fmla="+- 0 2812 2350"/>
                <a:gd name="T69" fmla="*/ T68 w 643"/>
                <a:gd name="T70" fmla="+- 0 3660 3050"/>
                <a:gd name="T71" fmla="*/ 3660 h 643"/>
                <a:gd name="T72" fmla="+- 0 2872 2350"/>
                <a:gd name="T73" fmla="*/ T72 w 643"/>
                <a:gd name="T74" fmla="+- 0 3622 3050"/>
                <a:gd name="T75" fmla="*/ 3622 h 643"/>
                <a:gd name="T76" fmla="+- 0 2922 2350"/>
                <a:gd name="T77" fmla="*/ T76 w 643"/>
                <a:gd name="T78" fmla="+- 0 3572 3050"/>
                <a:gd name="T79" fmla="*/ 3572 h 643"/>
                <a:gd name="T80" fmla="+- 0 2960 2350"/>
                <a:gd name="T81" fmla="*/ T80 w 643"/>
                <a:gd name="T82" fmla="+- 0 3512 3050"/>
                <a:gd name="T83" fmla="*/ 3512 h 643"/>
                <a:gd name="T84" fmla="+- 0 2984 2350"/>
                <a:gd name="T85" fmla="*/ T84 w 643"/>
                <a:gd name="T86" fmla="+- 0 3445 3050"/>
                <a:gd name="T87" fmla="*/ 3445 h 643"/>
                <a:gd name="T88" fmla="+- 0 2993 2350"/>
                <a:gd name="T89" fmla="*/ T88 w 643"/>
                <a:gd name="T90" fmla="+- 0 3371 3050"/>
                <a:gd name="T91" fmla="*/ 3371 h 643"/>
                <a:gd name="T92" fmla="+- 0 2982 2350"/>
                <a:gd name="T93" fmla="*/ T92 w 643"/>
                <a:gd name="T94" fmla="+- 0 3290 3050"/>
                <a:gd name="T95" fmla="*/ 3290 h 643"/>
                <a:gd name="T96" fmla="+- 0 2953 2350"/>
                <a:gd name="T97" fmla="*/ T96 w 643"/>
                <a:gd name="T98" fmla="+- 0 3217 3050"/>
                <a:gd name="T99" fmla="*/ 3217 h 643"/>
                <a:gd name="T100" fmla="+- 0 2908 2350"/>
                <a:gd name="T101" fmla="*/ T100 w 643"/>
                <a:gd name="T102" fmla="+- 0 3154 3050"/>
                <a:gd name="T103" fmla="*/ 3154 h 643"/>
                <a:gd name="T104" fmla="+- 0 2850 2350"/>
                <a:gd name="T105" fmla="*/ T104 w 643"/>
                <a:gd name="T106" fmla="+- 0 3104 3050"/>
                <a:gd name="T107" fmla="*/ 3104 h 643"/>
                <a:gd name="T108" fmla="+- 0 2780 2350"/>
                <a:gd name="T109" fmla="*/ T108 w 643"/>
                <a:gd name="T110" fmla="+- 0 3069 3050"/>
                <a:gd name="T111" fmla="*/ 3069 h 643"/>
                <a:gd name="T112" fmla="+- 0 2702 2350"/>
                <a:gd name="T113" fmla="*/ T112 w 643"/>
                <a:gd name="T114" fmla="+- 0 3051 3050"/>
                <a:gd name="T115" fmla="*/ 3051 h 643"/>
                <a:gd name="T116" fmla="+- 0 2682 2350"/>
                <a:gd name="T117" fmla="*/ T116 w 643"/>
                <a:gd name="T118" fmla="+- 0 3050 3050"/>
                <a:gd name="T119" fmla="*/ 3050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Lst>
              <a:rect l="0" t="0" r="r" b="b"/>
              <a:pathLst>
                <a:path w="643" h="643">
                  <a:moveTo>
                    <a:pt x="332" y="0"/>
                  </a:moveTo>
                  <a:lnTo>
                    <a:pt x="321" y="0"/>
                  </a:lnTo>
                  <a:lnTo>
                    <a:pt x="247" y="8"/>
                  </a:lnTo>
                  <a:lnTo>
                    <a:pt x="180" y="32"/>
                  </a:lnTo>
                  <a:lnTo>
                    <a:pt x="120" y="70"/>
                  </a:lnTo>
                  <a:lnTo>
                    <a:pt x="70" y="120"/>
                  </a:lnTo>
                  <a:lnTo>
                    <a:pt x="32" y="180"/>
                  </a:lnTo>
                  <a:lnTo>
                    <a:pt x="8" y="247"/>
                  </a:lnTo>
                  <a:lnTo>
                    <a:pt x="0" y="321"/>
                  </a:lnTo>
                  <a:lnTo>
                    <a:pt x="8" y="395"/>
                  </a:lnTo>
                  <a:lnTo>
                    <a:pt x="32" y="462"/>
                  </a:lnTo>
                  <a:lnTo>
                    <a:pt x="70" y="522"/>
                  </a:lnTo>
                  <a:lnTo>
                    <a:pt x="120" y="572"/>
                  </a:lnTo>
                  <a:lnTo>
                    <a:pt x="180" y="610"/>
                  </a:lnTo>
                  <a:lnTo>
                    <a:pt x="247" y="634"/>
                  </a:lnTo>
                  <a:lnTo>
                    <a:pt x="321" y="643"/>
                  </a:lnTo>
                  <a:lnTo>
                    <a:pt x="395" y="634"/>
                  </a:lnTo>
                  <a:lnTo>
                    <a:pt x="462" y="610"/>
                  </a:lnTo>
                  <a:lnTo>
                    <a:pt x="522" y="572"/>
                  </a:lnTo>
                  <a:lnTo>
                    <a:pt x="572" y="522"/>
                  </a:lnTo>
                  <a:lnTo>
                    <a:pt x="610" y="462"/>
                  </a:lnTo>
                  <a:lnTo>
                    <a:pt x="634" y="395"/>
                  </a:lnTo>
                  <a:lnTo>
                    <a:pt x="643" y="321"/>
                  </a:lnTo>
                  <a:lnTo>
                    <a:pt x="632" y="240"/>
                  </a:lnTo>
                  <a:lnTo>
                    <a:pt x="603" y="167"/>
                  </a:lnTo>
                  <a:lnTo>
                    <a:pt x="558" y="104"/>
                  </a:lnTo>
                  <a:lnTo>
                    <a:pt x="500" y="54"/>
                  </a:lnTo>
                  <a:lnTo>
                    <a:pt x="430" y="19"/>
                  </a:lnTo>
                  <a:lnTo>
                    <a:pt x="352" y="1"/>
                  </a:lnTo>
                  <a:lnTo>
                    <a:pt x="33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44" name="Picture 143"/>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506" y="1070"/>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5" name="Line 380"/>
            <p:cNvCxnSpPr>
              <a:cxnSpLocks noChangeShapeType="1"/>
            </p:cNvCxnSpPr>
            <p:nvPr/>
          </p:nvCxnSpPr>
          <p:spPr bwMode="auto">
            <a:xfrm>
              <a:off x="2785" y="160"/>
              <a:ext cx="390"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46" name="Picture 145"/>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548" y="65"/>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7" name="Line 382"/>
            <p:cNvCxnSpPr>
              <a:cxnSpLocks noChangeShapeType="1"/>
            </p:cNvCxnSpPr>
            <p:nvPr/>
          </p:nvCxnSpPr>
          <p:spPr bwMode="auto">
            <a:xfrm>
              <a:off x="2622" y="858"/>
              <a:ext cx="656"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8" name="Line 383"/>
            <p:cNvCxnSpPr>
              <a:cxnSpLocks noChangeShapeType="1"/>
            </p:cNvCxnSpPr>
            <p:nvPr/>
          </p:nvCxnSpPr>
          <p:spPr bwMode="auto">
            <a:xfrm>
              <a:off x="2622" y="853"/>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49" name="Line 384"/>
            <p:cNvCxnSpPr>
              <a:cxnSpLocks noChangeShapeType="1"/>
            </p:cNvCxnSpPr>
            <p:nvPr/>
          </p:nvCxnSpPr>
          <p:spPr bwMode="auto">
            <a:xfrm>
              <a:off x="2622" y="849"/>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0" name="Line 385"/>
            <p:cNvCxnSpPr>
              <a:cxnSpLocks noChangeShapeType="1"/>
            </p:cNvCxnSpPr>
            <p:nvPr/>
          </p:nvCxnSpPr>
          <p:spPr bwMode="auto">
            <a:xfrm>
              <a:off x="2621" y="844"/>
              <a:ext cx="65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1" name="Line 386"/>
            <p:cNvCxnSpPr>
              <a:cxnSpLocks noChangeShapeType="1"/>
            </p:cNvCxnSpPr>
            <p:nvPr/>
          </p:nvCxnSpPr>
          <p:spPr bwMode="auto">
            <a:xfrm>
              <a:off x="2621" y="839"/>
              <a:ext cx="65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2" name="Line 387"/>
            <p:cNvCxnSpPr>
              <a:cxnSpLocks noChangeShapeType="1"/>
            </p:cNvCxnSpPr>
            <p:nvPr/>
          </p:nvCxnSpPr>
          <p:spPr bwMode="auto">
            <a:xfrm>
              <a:off x="2620" y="836"/>
              <a:ext cx="65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3" name="Line 388"/>
            <p:cNvCxnSpPr>
              <a:cxnSpLocks noChangeShapeType="1"/>
            </p:cNvCxnSpPr>
            <p:nvPr/>
          </p:nvCxnSpPr>
          <p:spPr bwMode="auto">
            <a:xfrm>
              <a:off x="2620" y="833"/>
              <a:ext cx="65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4" name="Line 389"/>
            <p:cNvCxnSpPr>
              <a:cxnSpLocks noChangeShapeType="1"/>
            </p:cNvCxnSpPr>
            <p:nvPr/>
          </p:nvCxnSpPr>
          <p:spPr bwMode="auto">
            <a:xfrm>
              <a:off x="643" y="85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5" name="Line 390"/>
            <p:cNvCxnSpPr>
              <a:cxnSpLocks noChangeShapeType="1"/>
            </p:cNvCxnSpPr>
            <p:nvPr/>
          </p:nvCxnSpPr>
          <p:spPr bwMode="auto">
            <a:xfrm>
              <a:off x="643" y="84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6" name="Line 391"/>
            <p:cNvCxnSpPr>
              <a:cxnSpLocks noChangeShapeType="1"/>
            </p:cNvCxnSpPr>
            <p:nvPr/>
          </p:nvCxnSpPr>
          <p:spPr bwMode="auto">
            <a:xfrm>
              <a:off x="642" y="837"/>
              <a:ext cx="49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7" name="Line 392"/>
            <p:cNvCxnSpPr>
              <a:cxnSpLocks noChangeShapeType="1"/>
            </p:cNvCxnSpPr>
            <p:nvPr/>
          </p:nvCxnSpPr>
          <p:spPr bwMode="auto">
            <a:xfrm>
              <a:off x="1626" y="856"/>
              <a:ext cx="639"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8" name="Line 393"/>
            <p:cNvCxnSpPr>
              <a:cxnSpLocks noChangeShapeType="1"/>
            </p:cNvCxnSpPr>
            <p:nvPr/>
          </p:nvCxnSpPr>
          <p:spPr bwMode="auto">
            <a:xfrm>
              <a:off x="1626" y="846"/>
              <a:ext cx="640"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59" name="Line 394"/>
            <p:cNvCxnSpPr>
              <a:cxnSpLocks noChangeShapeType="1"/>
            </p:cNvCxnSpPr>
            <p:nvPr/>
          </p:nvCxnSpPr>
          <p:spPr bwMode="auto">
            <a:xfrm>
              <a:off x="1624" y="836"/>
              <a:ext cx="643"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sp>
          <p:nvSpPr>
            <p:cNvPr id="160" name="Freeform 159"/>
            <p:cNvSpPr>
              <a:spLocks/>
            </p:cNvSpPr>
            <p:nvPr/>
          </p:nvSpPr>
          <p:spPr bwMode="auto">
            <a:xfrm>
              <a:off x="1138" y="618"/>
              <a:ext cx="487" cy="487"/>
            </a:xfrm>
            <a:custGeom>
              <a:avLst/>
              <a:gdLst>
                <a:gd name="T0" fmla="+- 0 1383 1139"/>
                <a:gd name="T1" fmla="*/ T0 w 487"/>
                <a:gd name="T2" fmla="+- 0 619 619"/>
                <a:gd name="T3" fmla="*/ 619 h 487"/>
                <a:gd name="T4" fmla="+- 0 1311 1139"/>
                <a:gd name="T5" fmla="*/ T4 w 487"/>
                <a:gd name="T6" fmla="+- 0 629 619"/>
                <a:gd name="T7" fmla="*/ 629 h 487"/>
                <a:gd name="T8" fmla="+- 0 1248 1139"/>
                <a:gd name="T9" fmla="*/ T8 w 487"/>
                <a:gd name="T10" fmla="+- 0 659 619"/>
                <a:gd name="T11" fmla="*/ 659 h 487"/>
                <a:gd name="T12" fmla="+- 0 1197 1139"/>
                <a:gd name="T13" fmla="*/ T12 w 487"/>
                <a:gd name="T14" fmla="+- 0 705 619"/>
                <a:gd name="T15" fmla="*/ 705 h 487"/>
                <a:gd name="T16" fmla="+- 0 1160 1139"/>
                <a:gd name="T17" fmla="*/ T16 w 487"/>
                <a:gd name="T18" fmla="+- 0 763 619"/>
                <a:gd name="T19" fmla="*/ 763 h 487"/>
                <a:gd name="T20" fmla="+- 0 1141 1139"/>
                <a:gd name="T21" fmla="*/ T20 w 487"/>
                <a:gd name="T22" fmla="+- 0 831 619"/>
                <a:gd name="T23" fmla="*/ 831 h 487"/>
                <a:gd name="T24" fmla="+- 0 1139 1139"/>
                <a:gd name="T25" fmla="*/ T24 w 487"/>
                <a:gd name="T26" fmla="+- 0 852 619"/>
                <a:gd name="T27" fmla="*/ 852 h 487"/>
                <a:gd name="T28" fmla="+- 0 1139 1139"/>
                <a:gd name="T29" fmla="*/ T28 w 487"/>
                <a:gd name="T30" fmla="+- 0 862 619"/>
                <a:gd name="T31" fmla="*/ 862 h 487"/>
                <a:gd name="T32" fmla="+- 0 1151 1139"/>
                <a:gd name="T33" fmla="*/ T32 w 487"/>
                <a:gd name="T34" fmla="+- 0 939 619"/>
                <a:gd name="T35" fmla="*/ 939 h 487"/>
                <a:gd name="T36" fmla="+- 0 1186 1139"/>
                <a:gd name="T37" fmla="*/ T36 w 487"/>
                <a:gd name="T38" fmla="+- 0 1006 619"/>
                <a:gd name="T39" fmla="*/ 1006 h 487"/>
                <a:gd name="T40" fmla="+- 0 1239 1139"/>
                <a:gd name="T41" fmla="*/ T40 w 487"/>
                <a:gd name="T42" fmla="+- 0 1059 619"/>
                <a:gd name="T43" fmla="*/ 1059 h 487"/>
                <a:gd name="T44" fmla="+- 0 1306 1139"/>
                <a:gd name="T45" fmla="*/ T44 w 487"/>
                <a:gd name="T46" fmla="+- 0 1093 619"/>
                <a:gd name="T47" fmla="*/ 1093 h 487"/>
                <a:gd name="T48" fmla="+- 0 1383 1139"/>
                <a:gd name="T49" fmla="*/ T48 w 487"/>
                <a:gd name="T50" fmla="+- 0 1106 619"/>
                <a:gd name="T51" fmla="*/ 1106 h 487"/>
                <a:gd name="T52" fmla="+- 0 1459 1139"/>
                <a:gd name="T53" fmla="*/ T52 w 487"/>
                <a:gd name="T54" fmla="+- 0 1093 619"/>
                <a:gd name="T55" fmla="*/ 1093 h 487"/>
                <a:gd name="T56" fmla="+- 0 1526 1139"/>
                <a:gd name="T57" fmla="*/ T56 w 487"/>
                <a:gd name="T58" fmla="+- 0 1059 619"/>
                <a:gd name="T59" fmla="*/ 1059 h 487"/>
                <a:gd name="T60" fmla="+- 0 1579 1139"/>
                <a:gd name="T61" fmla="*/ T60 w 487"/>
                <a:gd name="T62" fmla="+- 0 1006 619"/>
                <a:gd name="T63" fmla="*/ 1006 h 487"/>
                <a:gd name="T64" fmla="+- 0 1614 1139"/>
                <a:gd name="T65" fmla="*/ T64 w 487"/>
                <a:gd name="T66" fmla="+- 0 939 619"/>
                <a:gd name="T67" fmla="*/ 939 h 487"/>
                <a:gd name="T68" fmla="+- 0 1626 1139"/>
                <a:gd name="T69" fmla="*/ T68 w 487"/>
                <a:gd name="T70" fmla="+- 0 862 619"/>
                <a:gd name="T71" fmla="*/ 862 h 487"/>
                <a:gd name="T72" fmla="+- 0 1626 1139"/>
                <a:gd name="T73" fmla="*/ T72 w 487"/>
                <a:gd name="T74" fmla="+- 0 852 619"/>
                <a:gd name="T75" fmla="*/ 852 h 487"/>
                <a:gd name="T76" fmla="+- 0 1605 1139"/>
                <a:gd name="T77" fmla="*/ T76 w 487"/>
                <a:gd name="T78" fmla="+- 0 763 619"/>
                <a:gd name="T79" fmla="*/ 763 h 487"/>
                <a:gd name="T80" fmla="+- 0 1568 1139"/>
                <a:gd name="T81" fmla="*/ T80 w 487"/>
                <a:gd name="T82" fmla="+- 0 705 619"/>
                <a:gd name="T83" fmla="*/ 705 h 487"/>
                <a:gd name="T84" fmla="+- 0 1517 1139"/>
                <a:gd name="T85" fmla="*/ T84 w 487"/>
                <a:gd name="T86" fmla="+- 0 659 619"/>
                <a:gd name="T87" fmla="*/ 659 h 487"/>
                <a:gd name="T88" fmla="+- 0 1454 1139"/>
                <a:gd name="T89" fmla="*/ T88 w 487"/>
                <a:gd name="T90" fmla="+- 0 629 619"/>
                <a:gd name="T91" fmla="*/ 629 h 487"/>
                <a:gd name="T92" fmla="+- 0 1383 1139"/>
                <a:gd name="T93" fmla="*/ T92 w 487"/>
                <a:gd name="T94" fmla="+- 0 619 619"/>
                <a:gd name="T95" fmla="*/ 619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487" h="487">
                  <a:moveTo>
                    <a:pt x="244" y="0"/>
                  </a:moveTo>
                  <a:lnTo>
                    <a:pt x="172" y="10"/>
                  </a:lnTo>
                  <a:lnTo>
                    <a:pt x="109" y="40"/>
                  </a:lnTo>
                  <a:lnTo>
                    <a:pt x="58" y="86"/>
                  </a:lnTo>
                  <a:lnTo>
                    <a:pt x="21" y="144"/>
                  </a:lnTo>
                  <a:lnTo>
                    <a:pt x="2" y="212"/>
                  </a:lnTo>
                  <a:lnTo>
                    <a:pt x="0" y="233"/>
                  </a:lnTo>
                  <a:lnTo>
                    <a:pt x="0" y="243"/>
                  </a:lnTo>
                  <a:lnTo>
                    <a:pt x="12" y="320"/>
                  </a:lnTo>
                  <a:lnTo>
                    <a:pt x="47" y="387"/>
                  </a:lnTo>
                  <a:lnTo>
                    <a:pt x="100" y="440"/>
                  </a:lnTo>
                  <a:lnTo>
                    <a:pt x="167" y="474"/>
                  </a:lnTo>
                  <a:lnTo>
                    <a:pt x="244" y="487"/>
                  </a:lnTo>
                  <a:lnTo>
                    <a:pt x="320" y="474"/>
                  </a:lnTo>
                  <a:lnTo>
                    <a:pt x="387" y="440"/>
                  </a:lnTo>
                  <a:lnTo>
                    <a:pt x="440" y="387"/>
                  </a:lnTo>
                  <a:lnTo>
                    <a:pt x="475" y="320"/>
                  </a:lnTo>
                  <a:lnTo>
                    <a:pt x="487" y="243"/>
                  </a:lnTo>
                  <a:lnTo>
                    <a:pt x="487" y="233"/>
                  </a:lnTo>
                  <a:lnTo>
                    <a:pt x="466" y="144"/>
                  </a:lnTo>
                  <a:lnTo>
                    <a:pt x="429" y="86"/>
                  </a:lnTo>
                  <a:lnTo>
                    <a:pt x="378" y="40"/>
                  </a:lnTo>
                  <a:lnTo>
                    <a:pt x="315" y="10"/>
                  </a:lnTo>
                  <a:lnTo>
                    <a:pt x="244"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sp>
          <p:nvSpPr>
            <p:cNvPr id="161" name="Freeform 160"/>
            <p:cNvSpPr>
              <a:spLocks/>
            </p:cNvSpPr>
            <p:nvPr/>
          </p:nvSpPr>
          <p:spPr bwMode="auto">
            <a:xfrm>
              <a:off x="0" y="540"/>
              <a:ext cx="643" cy="643"/>
            </a:xfrm>
            <a:custGeom>
              <a:avLst/>
              <a:gdLst>
                <a:gd name="T0" fmla="*/ 321 w 643"/>
                <a:gd name="T1" fmla="+- 0 541 541"/>
                <a:gd name="T2" fmla="*/ 541 h 643"/>
                <a:gd name="T3" fmla="*/ 248 w 643"/>
                <a:gd name="T4" fmla="+- 0 549 541"/>
                <a:gd name="T5" fmla="*/ 549 h 643"/>
                <a:gd name="T6" fmla="*/ 180 w 643"/>
                <a:gd name="T7" fmla="+- 0 574 541"/>
                <a:gd name="T8" fmla="*/ 574 h 643"/>
                <a:gd name="T9" fmla="*/ 120 w 643"/>
                <a:gd name="T10" fmla="+- 0 612 541"/>
                <a:gd name="T11" fmla="*/ 612 h 643"/>
                <a:gd name="T12" fmla="*/ 71 w 643"/>
                <a:gd name="T13" fmla="+- 0 661 541"/>
                <a:gd name="T14" fmla="*/ 661 h 643"/>
                <a:gd name="T15" fmla="*/ 33 w 643"/>
                <a:gd name="T16" fmla="+- 0 721 541"/>
                <a:gd name="T17" fmla="*/ 721 h 643"/>
                <a:gd name="T18" fmla="*/ 8 w 643"/>
                <a:gd name="T19" fmla="+- 0 789 541"/>
                <a:gd name="T20" fmla="*/ 789 h 643"/>
                <a:gd name="T21" fmla="*/ 0 w 643"/>
                <a:gd name="T22" fmla="+- 0 862 541"/>
                <a:gd name="T23" fmla="*/ 862 h 643"/>
                <a:gd name="T24" fmla="*/ 8 w 643"/>
                <a:gd name="T25" fmla="+- 0 936 541"/>
                <a:gd name="T26" fmla="*/ 936 h 643"/>
                <a:gd name="T27" fmla="*/ 33 w 643"/>
                <a:gd name="T28" fmla="+- 0 1004 541"/>
                <a:gd name="T29" fmla="*/ 1004 h 643"/>
                <a:gd name="T30" fmla="*/ 71 w 643"/>
                <a:gd name="T31" fmla="+- 0 1063 541"/>
                <a:gd name="T32" fmla="*/ 1063 h 643"/>
                <a:gd name="T33" fmla="*/ 120 w 643"/>
                <a:gd name="T34" fmla="+- 0 1113 541"/>
                <a:gd name="T35" fmla="*/ 1113 h 643"/>
                <a:gd name="T36" fmla="*/ 180 w 643"/>
                <a:gd name="T37" fmla="+- 0 1151 541"/>
                <a:gd name="T38" fmla="*/ 1151 h 643"/>
                <a:gd name="T39" fmla="*/ 248 w 643"/>
                <a:gd name="T40" fmla="+- 0 1175 541"/>
                <a:gd name="T41" fmla="*/ 1175 h 643"/>
                <a:gd name="T42" fmla="*/ 321 w 643"/>
                <a:gd name="T43" fmla="+- 0 1184 541"/>
                <a:gd name="T44" fmla="*/ 1184 h 643"/>
                <a:gd name="T45" fmla="*/ 395 w 643"/>
                <a:gd name="T46" fmla="+- 0 1175 541"/>
                <a:gd name="T47" fmla="*/ 1175 h 643"/>
                <a:gd name="T48" fmla="*/ 463 w 643"/>
                <a:gd name="T49" fmla="+- 0 1151 541"/>
                <a:gd name="T50" fmla="*/ 1151 h 643"/>
                <a:gd name="T51" fmla="*/ 522 w 643"/>
                <a:gd name="T52" fmla="+- 0 1113 541"/>
                <a:gd name="T53" fmla="*/ 1113 h 643"/>
                <a:gd name="T54" fmla="*/ 572 w 643"/>
                <a:gd name="T55" fmla="+- 0 1063 541"/>
                <a:gd name="T56" fmla="*/ 1063 h 643"/>
                <a:gd name="T57" fmla="*/ 610 w 643"/>
                <a:gd name="T58" fmla="+- 0 1004 541"/>
                <a:gd name="T59" fmla="*/ 1004 h 643"/>
                <a:gd name="T60" fmla="*/ 634 w 643"/>
                <a:gd name="T61" fmla="+- 0 936 541"/>
                <a:gd name="T62" fmla="*/ 936 h 643"/>
                <a:gd name="T63" fmla="*/ 643 w 643"/>
                <a:gd name="T64" fmla="+- 0 862 541"/>
                <a:gd name="T65" fmla="*/ 862 h 643"/>
                <a:gd name="T66" fmla="*/ 643 w 643"/>
                <a:gd name="T67" fmla="+- 0 852 541"/>
                <a:gd name="T68" fmla="*/ 852 h 643"/>
                <a:gd name="T69" fmla="*/ 624 w 643"/>
                <a:gd name="T70" fmla="+- 0 753 541"/>
                <a:gd name="T71" fmla="*/ 753 h 643"/>
                <a:gd name="T72" fmla="*/ 589 w 643"/>
                <a:gd name="T73" fmla="+- 0 684 541"/>
                <a:gd name="T74" fmla="*/ 684 h 643"/>
                <a:gd name="T75" fmla="*/ 538 w 643"/>
                <a:gd name="T76" fmla="+- 0 625 541"/>
                <a:gd name="T77" fmla="*/ 625 h 643"/>
                <a:gd name="T78" fmla="*/ 475 w 643"/>
                <a:gd name="T79" fmla="+- 0 580 541"/>
                <a:gd name="T80" fmla="*/ 580 h 643"/>
                <a:gd name="T81" fmla="*/ 402 w 643"/>
                <a:gd name="T82" fmla="+- 0 551 541"/>
                <a:gd name="T83" fmla="*/ 551 h 643"/>
                <a:gd name="T84" fmla="*/ 321 w 643"/>
                <a:gd name="T85" fmla="+- 0 541 541"/>
                <a:gd name="T86" fmla="*/ 541 h 643"/>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Lst>
              <a:rect l="0" t="0" r="r" b="b"/>
              <a:pathLst>
                <a:path w="643" h="643">
                  <a:moveTo>
                    <a:pt x="321" y="0"/>
                  </a:moveTo>
                  <a:lnTo>
                    <a:pt x="248" y="8"/>
                  </a:lnTo>
                  <a:lnTo>
                    <a:pt x="180" y="33"/>
                  </a:lnTo>
                  <a:lnTo>
                    <a:pt x="120" y="71"/>
                  </a:lnTo>
                  <a:lnTo>
                    <a:pt x="71" y="120"/>
                  </a:lnTo>
                  <a:lnTo>
                    <a:pt x="33" y="180"/>
                  </a:lnTo>
                  <a:lnTo>
                    <a:pt x="8" y="248"/>
                  </a:lnTo>
                  <a:lnTo>
                    <a:pt x="0" y="321"/>
                  </a:lnTo>
                  <a:lnTo>
                    <a:pt x="8" y="395"/>
                  </a:lnTo>
                  <a:lnTo>
                    <a:pt x="33" y="463"/>
                  </a:lnTo>
                  <a:lnTo>
                    <a:pt x="71" y="522"/>
                  </a:lnTo>
                  <a:lnTo>
                    <a:pt x="120" y="572"/>
                  </a:lnTo>
                  <a:lnTo>
                    <a:pt x="180" y="610"/>
                  </a:lnTo>
                  <a:lnTo>
                    <a:pt x="248" y="634"/>
                  </a:lnTo>
                  <a:lnTo>
                    <a:pt x="321" y="643"/>
                  </a:lnTo>
                  <a:lnTo>
                    <a:pt x="395" y="634"/>
                  </a:lnTo>
                  <a:lnTo>
                    <a:pt x="463" y="610"/>
                  </a:lnTo>
                  <a:lnTo>
                    <a:pt x="522" y="572"/>
                  </a:lnTo>
                  <a:lnTo>
                    <a:pt x="572" y="522"/>
                  </a:lnTo>
                  <a:lnTo>
                    <a:pt x="610" y="463"/>
                  </a:lnTo>
                  <a:lnTo>
                    <a:pt x="634" y="395"/>
                  </a:lnTo>
                  <a:lnTo>
                    <a:pt x="643" y="321"/>
                  </a:lnTo>
                  <a:lnTo>
                    <a:pt x="643" y="311"/>
                  </a:lnTo>
                  <a:lnTo>
                    <a:pt x="624" y="212"/>
                  </a:lnTo>
                  <a:lnTo>
                    <a:pt x="589" y="143"/>
                  </a:lnTo>
                  <a:lnTo>
                    <a:pt x="538" y="84"/>
                  </a:lnTo>
                  <a:lnTo>
                    <a:pt x="475" y="39"/>
                  </a:lnTo>
                  <a:lnTo>
                    <a:pt x="402" y="10"/>
                  </a:lnTo>
                  <a:lnTo>
                    <a:pt x="321"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pic>
          <p:nvPicPr>
            <p:cNvPr id="162" name="Picture 161"/>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265" y="683"/>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63" name="Line 398"/>
            <p:cNvCxnSpPr>
              <a:cxnSpLocks noChangeShapeType="1"/>
            </p:cNvCxnSpPr>
            <p:nvPr/>
          </p:nvCxnSpPr>
          <p:spPr bwMode="auto">
            <a:xfrm>
              <a:off x="430" y="160"/>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64" name="Picture 16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9" y="53"/>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5" name="Freeform 164"/>
            <p:cNvSpPr>
              <a:spLocks/>
            </p:cNvSpPr>
            <p:nvPr/>
          </p:nvSpPr>
          <p:spPr bwMode="auto">
            <a:xfrm>
              <a:off x="1061" y="0"/>
              <a:ext cx="487" cy="419"/>
            </a:xfrm>
            <a:custGeom>
              <a:avLst/>
              <a:gdLst>
                <a:gd name="T0" fmla="+- 0 1474 1062"/>
                <a:gd name="T1" fmla="*/ T0 w 487"/>
                <a:gd name="T2" fmla="*/ 0 h 419"/>
                <a:gd name="T3" fmla="+- 0 1136 1062"/>
                <a:gd name="T4" fmla="*/ T3 w 487"/>
                <a:gd name="T5" fmla="*/ 0 h 419"/>
                <a:gd name="T6" fmla="+- 0 1110 1062"/>
                <a:gd name="T7" fmla="*/ T6 w 487"/>
                <a:gd name="T8" fmla="*/ 30 h 419"/>
                <a:gd name="T9" fmla="+- 0 1073 1062"/>
                <a:gd name="T10" fmla="*/ T9 w 487"/>
                <a:gd name="T11" fmla="*/ 103 h 419"/>
                <a:gd name="T12" fmla="+- 0 1062 1062"/>
                <a:gd name="T13" fmla="*/ T12 w 487"/>
                <a:gd name="T14" fmla="*/ 165 h 419"/>
                <a:gd name="T15" fmla="+- 0 1062 1062"/>
                <a:gd name="T16" fmla="*/ T15 w 487"/>
                <a:gd name="T17" fmla="*/ 175 h 419"/>
                <a:gd name="T18" fmla="+- 0 1074 1062"/>
                <a:gd name="T19" fmla="*/ T18 w 487"/>
                <a:gd name="T20" fmla="*/ 252 h 419"/>
                <a:gd name="T21" fmla="+- 0 1109 1062"/>
                <a:gd name="T22" fmla="*/ T21 w 487"/>
                <a:gd name="T23" fmla="*/ 319 h 419"/>
                <a:gd name="T24" fmla="+- 0 1161 1062"/>
                <a:gd name="T25" fmla="*/ T24 w 487"/>
                <a:gd name="T26" fmla="*/ 372 h 419"/>
                <a:gd name="T27" fmla="+- 0 1228 1062"/>
                <a:gd name="T28" fmla="*/ T27 w 487"/>
                <a:gd name="T29" fmla="*/ 406 h 419"/>
                <a:gd name="T30" fmla="+- 0 1305 1062"/>
                <a:gd name="T31" fmla="*/ T30 w 487"/>
                <a:gd name="T32" fmla="*/ 419 h 419"/>
                <a:gd name="T33" fmla="+- 0 1382 1062"/>
                <a:gd name="T34" fmla="*/ T33 w 487"/>
                <a:gd name="T35" fmla="*/ 406 h 419"/>
                <a:gd name="T36" fmla="+- 0 1449 1062"/>
                <a:gd name="T37" fmla="*/ T36 w 487"/>
                <a:gd name="T38" fmla="*/ 372 h 419"/>
                <a:gd name="T39" fmla="+- 0 1502 1062"/>
                <a:gd name="T40" fmla="*/ T39 w 487"/>
                <a:gd name="T41" fmla="*/ 319 h 419"/>
                <a:gd name="T42" fmla="+- 0 1536 1062"/>
                <a:gd name="T43" fmla="*/ T42 w 487"/>
                <a:gd name="T44" fmla="*/ 252 h 419"/>
                <a:gd name="T45" fmla="+- 0 1549 1062"/>
                <a:gd name="T46" fmla="*/ T45 w 487"/>
                <a:gd name="T47" fmla="*/ 175 h 419"/>
                <a:gd name="T48" fmla="+- 0 1549 1062"/>
                <a:gd name="T49" fmla="*/ T48 w 487"/>
                <a:gd name="T50" fmla="*/ 165 h 419"/>
                <a:gd name="T51" fmla="+- 0 1538 1062"/>
                <a:gd name="T52" fmla="*/ T51 w 487"/>
                <a:gd name="T53" fmla="*/ 103 h 419"/>
                <a:gd name="T54" fmla="+- 0 1501 1062"/>
                <a:gd name="T55" fmla="*/ T54 w 487"/>
                <a:gd name="T56" fmla="*/ 30 h 419"/>
                <a:gd name="T57" fmla="+- 0 1474 1062"/>
                <a:gd name="T58" fmla="*/ T57 w 487"/>
                <a:gd name="T59" fmla="*/ 0 h 4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Lst>
              <a:rect l="0" t="0" r="r" b="b"/>
              <a:pathLst>
                <a:path w="487" h="419">
                  <a:moveTo>
                    <a:pt x="412" y="0"/>
                  </a:moveTo>
                  <a:lnTo>
                    <a:pt x="74" y="0"/>
                  </a:lnTo>
                  <a:lnTo>
                    <a:pt x="48" y="30"/>
                  </a:lnTo>
                  <a:lnTo>
                    <a:pt x="11" y="103"/>
                  </a:lnTo>
                  <a:lnTo>
                    <a:pt x="0" y="165"/>
                  </a:lnTo>
                  <a:lnTo>
                    <a:pt x="0" y="175"/>
                  </a:lnTo>
                  <a:lnTo>
                    <a:pt x="12" y="252"/>
                  </a:lnTo>
                  <a:lnTo>
                    <a:pt x="47" y="319"/>
                  </a:lnTo>
                  <a:lnTo>
                    <a:pt x="99" y="372"/>
                  </a:lnTo>
                  <a:lnTo>
                    <a:pt x="166" y="406"/>
                  </a:lnTo>
                  <a:lnTo>
                    <a:pt x="243" y="419"/>
                  </a:lnTo>
                  <a:lnTo>
                    <a:pt x="320" y="406"/>
                  </a:lnTo>
                  <a:lnTo>
                    <a:pt x="387" y="372"/>
                  </a:lnTo>
                  <a:lnTo>
                    <a:pt x="440" y="319"/>
                  </a:lnTo>
                  <a:lnTo>
                    <a:pt x="474" y="252"/>
                  </a:lnTo>
                  <a:lnTo>
                    <a:pt x="487" y="175"/>
                  </a:lnTo>
                  <a:lnTo>
                    <a:pt x="487" y="165"/>
                  </a:lnTo>
                  <a:lnTo>
                    <a:pt x="476" y="103"/>
                  </a:lnTo>
                  <a:lnTo>
                    <a:pt x="439" y="30"/>
                  </a:lnTo>
                  <a:lnTo>
                    <a:pt x="41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a:p>
          </p:txBody>
        </p:sp>
      </p:grpSp>
      <p:sp>
        <p:nvSpPr>
          <p:cNvPr id="4" name="Title 3">
            <a:extLst>
              <a:ext uri="{FF2B5EF4-FFF2-40B4-BE49-F238E27FC236}">
                <a16:creationId xmlns:a16="http://schemas.microsoft.com/office/drawing/2014/main" id="{9024E525-5F00-486F-97A1-E61DC2039D24}"/>
              </a:ext>
            </a:extLst>
          </p:cNvPr>
          <p:cNvSpPr>
            <a:spLocks noGrp="1"/>
          </p:cNvSpPr>
          <p:nvPr>
            <p:ph type="ctrTitle"/>
          </p:nvPr>
        </p:nvSpPr>
        <p:spPr>
          <a:xfrm>
            <a:off x="-25747" y="791106"/>
            <a:ext cx="5516622" cy="1664183"/>
          </a:xfrm>
          <a:solidFill>
            <a:schemeClr val="bg1">
              <a:lumMod val="95000"/>
            </a:schemeClr>
          </a:solidFill>
        </p:spPr>
        <p:txBody>
          <a:bodyPr>
            <a:normAutofit fontScale="90000"/>
          </a:bodyPr>
          <a:lstStyle/>
          <a:p>
            <a:r>
              <a:rPr lang="en-GB" sz="4000" b="1" dirty="0"/>
              <a:t>How will we track your involvement in the SHC Scholars Club?</a:t>
            </a:r>
          </a:p>
        </p:txBody>
      </p:sp>
      <p:sp>
        <p:nvSpPr>
          <p:cNvPr id="168" name="Arrow: Left 167">
            <a:extLst>
              <a:ext uri="{FF2B5EF4-FFF2-40B4-BE49-F238E27FC236}">
                <a16:creationId xmlns:a16="http://schemas.microsoft.com/office/drawing/2014/main" id="{4199B236-9839-4349-A816-238C7B3BBE64}"/>
              </a:ext>
            </a:extLst>
          </p:cNvPr>
          <p:cNvSpPr/>
          <p:nvPr/>
        </p:nvSpPr>
        <p:spPr>
          <a:xfrm rot="1807427">
            <a:off x="10112010" y="2449074"/>
            <a:ext cx="954772" cy="203185"/>
          </a:xfrm>
          <a:prstGeom prst="lef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TextBox 168">
            <a:extLst>
              <a:ext uri="{FF2B5EF4-FFF2-40B4-BE49-F238E27FC236}">
                <a16:creationId xmlns:a16="http://schemas.microsoft.com/office/drawing/2014/main" id="{7D27EC45-1F32-4138-9AFE-5F9F8F8BD5B5}"/>
              </a:ext>
            </a:extLst>
          </p:cNvPr>
          <p:cNvSpPr txBox="1"/>
          <p:nvPr/>
        </p:nvSpPr>
        <p:spPr>
          <a:xfrm>
            <a:off x="10431570" y="3010144"/>
            <a:ext cx="1585841" cy="1477328"/>
          </a:xfrm>
          <a:prstGeom prst="rect">
            <a:avLst/>
          </a:prstGeom>
          <a:solidFill>
            <a:schemeClr val="accent6">
              <a:lumMod val="20000"/>
              <a:lumOff val="80000"/>
            </a:schemeClr>
          </a:solidFill>
          <a:ln>
            <a:solidFill>
              <a:srgbClr val="7030A0"/>
            </a:solidFill>
          </a:ln>
        </p:spPr>
        <p:txBody>
          <a:bodyPr wrap="square" rtlCol="0">
            <a:spAutoFit/>
          </a:bodyPr>
          <a:lstStyle/>
          <a:p>
            <a:r>
              <a:rPr lang="en-GB" dirty="0"/>
              <a:t>Tick off the stars as you complete a criteria for each standard</a:t>
            </a:r>
          </a:p>
        </p:txBody>
      </p:sp>
      <p:pic>
        <p:nvPicPr>
          <p:cNvPr id="166" name="Picture 165" descr="A yellow star and purple text&#10;&#10;Description automatically generated">
            <a:extLst>
              <a:ext uri="{FF2B5EF4-FFF2-40B4-BE49-F238E27FC236}">
                <a16:creationId xmlns:a16="http://schemas.microsoft.com/office/drawing/2014/main" id="{659B4880-DCAB-B111-6578-B3B473FD34BB}"/>
              </a:ext>
            </a:extLst>
          </p:cNvPr>
          <p:cNvPicPr>
            <a:picLocks noChangeAspect="1"/>
          </p:cNvPicPr>
          <p:nvPr/>
        </p:nvPicPr>
        <p:blipFill>
          <a:blip r:embed="rId19"/>
          <a:stretch>
            <a:fillRect/>
          </a:stretch>
        </p:blipFill>
        <p:spPr>
          <a:xfrm>
            <a:off x="112913" y="-1568"/>
            <a:ext cx="2532807" cy="832654"/>
          </a:xfrm>
          <a:prstGeom prst="rect">
            <a:avLst/>
          </a:prstGeom>
        </p:spPr>
      </p:pic>
      <p:pic>
        <p:nvPicPr>
          <p:cNvPr id="3" name="Picture 2" descr="Graduation Cap Star Icon - Download in Flat Style">
            <a:extLst>
              <a:ext uri="{FF2B5EF4-FFF2-40B4-BE49-F238E27FC236}">
                <a16:creationId xmlns:a16="http://schemas.microsoft.com/office/drawing/2014/main" id="{2415B44B-932E-F39A-5B32-EFA590284E26}"/>
              </a:ext>
            </a:extLst>
          </p:cNvPr>
          <p:cNvPicPr>
            <a:picLocks noChangeAspect="1"/>
          </p:cNvPicPr>
          <p:nvPr/>
        </p:nvPicPr>
        <p:blipFill>
          <a:blip r:embed="rId20"/>
          <a:stretch>
            <a:fillRect/>
          </a:stretch>
        </p:blipFill>
        <p:spPr>
          <a:xfrm>
            <a:off x="10324070" y="5103340"/>
            <a:ext cx="1614617" cy="1635211"/>
          </a:xfrm>
          <a:prstGeom prst="rect">
            <a:avLst/>
          </a:prstGeom>
        </p:spPr>
      </p:pic>
      <p:sp>
        <p:nvSpPr>
          <p:cNvPr id="170" name="TextBox 169">
            <a:extLst>
              <a:ext uri="{FF2B5EF4-FFF2-40B4-BE49-F238E27FC236}">
                <a16:creationId xmlns:a16="http://schemas.microsoft.com/office/drawing/2014/main" id="{E1E8A83D-80A5-4068-FE10-9C8CF9ABD1A1}"/>
              </a:ext>
            </a:extLst>
          </p:cNvPr>
          <p:cNvSpPr txBox="1"/>
          <p:nvPr/>
        </p:nvSpPr>
        <p:spPr>
          <a:xfrm>
            <a:off x="289737" y="2688442"/>
            <a:ext cx="4940852" cy="3539430"/>
          </a:xfrm>
          <a:prstGeom prst="rect">
            <a:avLst/>
          </a:prstGeom>
          <a:solidFill>
            <a:schemeClr val="bg2"/>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cs typeface="Calibri"/>
              </a:rPr>
              <a:t>This is your personal record of achievement.</a:t>
            </a:r>
          </a:p>
          <a:p>
            <a:r>
              <a:rPr lang="en-US" sz="2800" dirty="0">
                <a:cs typeface="Calibri"/>
              </a:rPr>
              <a:t>Use your folder to show off what makes you unique and brilliant. </a:t>
            </a:r>
          </a:p>
          <a:p>
            <a:r>
              <a:rPr lang="en-US" sz="2800" dirty="0">
                <a:cs typeface="Calibri"/>
              </a:rPr>
              <a:t>SCHOLARS is about everything you do beyond the classroom.</a:t>
            </a:r>
          </a:p>
          <a:p>
            <a:r>
              <a:rPr lang="en-US" sz="2800" dirty="0">
                <a:cs typeface="Calibri"/>
              </a:rPr>
              <a:t>Take your SCHOLARS folder to any future interviews. </a:t>
            </a:r>
          </a:p>
        </p:txBody>
      </p:sp>
      <p:pic>
        <p:nvPicPr>
          <p:cNvPr id="2" name="Picture 1" descr="A chart with text and stars&#10;&#10;Description automatically generated">
            <a:extLst>
              <a:ext uri="{FF2B5EF4-FFF2-40B4-BE49-F238E27FC236}">
                <a16:creationId xmlns:a16="http://schemas.microsoft.com/office/drawing/2014/main" id="{9FAFE63E-57F7-8B8B-EFE9-A7163A72EEDE}"/>
              </a:ext>
            </a:extLst>
          </p:cNvPr>
          <p:cNvPicPr>
            <a:picLocks noChangeAspect="1"/>
          </p:cNvPicPr>
          <p:nvPr/>
        </p:nvPicPr>
        <p:blipFill>
          <a:blip r:embed="rId21"/>
          <a:stretch>
            <a:fillRect/>
          </a:stretch>
        </p:blipFill>
        <p:spPr>
          <a:xfrm>
            <a:off x="5530421" y="476250"/>
            <a:ext cx="4591050" cy="5905500"/>
          </a:xfrm>
          <a:prstGeom prst="rect">
            <a:avLst/>
          </a:prstGeom>
        </p:spPr>
      </p:pic>
    </p:spTree>
    <p:extLst>
      <p:ext uri="{BB962C8B-B14F-4D97-AF65-F5344CB8AC3E}">
        <p14:creationId xmlns:p14="http://schemas.microsoft.com/office/powerpoint/2010/main" val="2335359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831694B-FF3E-B36F-829B-B53D5499FEB6}"/>
              </a:ext>
            </a:extLst>
          </p:cNvPr>
          <p:cNvSpPr/>
          <p:nvPr/>
        </p:nvSpPr>
        <p:spPr>
          <a:xfrm>
            <a:off x="2062333" y="147997"/>
            <a:ext cx="7936032" cy="523220"/>
          </a:xfrm>
          <a:prstGeom prst="rect">
            <a:avLst/>
          </a:prstGeom>
          <a:solidFill>
            <a:schemeClr val="bg2"/>
          </a:solidFill>
        </p:spPr>
        <p:txBody>
          <a:bodyPr wrap="square" lIns="91440" tIns="45720" rIns="91440" bIns="45720" anchor="t">
            <a:spAutoFit/>
          </a:bodyPr>
          <a:lstStyle/>
          <a:p>
            <a:pPr algn="ctr"/>
            <a:r>
              <a:rPr lang="en-US" sz="2800" b="1" dirty="0">
                <a:ln w="9525">
                  <a:solidFill>
                    <a:schemeClr val="bg1"/>
                  </a:solidFill>
                  <a:prstDash val="solid"/>
                </a:ln>
                <a:effectLst>
                  <a:outerShdw blurRad="12700" dist="38100" dir="2700000" algn="tl" rotWithShape="0">
                    <a:schemeClr val="bg1">
                      <a:lumMod val="50000"/>
                    </a:schemeClr>
                  </a:outerShdw>
                </a:effectLst>
              </a:rPr>
              <a:t>Weekly focus- Awards and Extra-curricular</a:t>
            </a:r>
            <a:endParaRPr lang="en-US" sz="2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2" name="Picture 1" descr="A screenshot of a computer&#10;&#10;Description automatically generated">
            <a:extLst>
              <a:ext uri="{FF2B5EF4-FFF2-40B4-BE49-F238E27FC236}">
                <a16:creationId xmlns:a16="http://schemas.microsoft.com/office/drawing/2014/main" id="{F3DD1309-EB5E-B6D4-7F1E-FD97A753D506}"/>
              </a:ext>
            </a:extLst>
          </p:cNvPr>
          <p:cNvPicPr>
            <a:picLocks noChangeAspect="1"/>
          </p:cNvPicPr>
          <p:nvPr/>
        </p:nvPicPr>
        <p:blipFill>
          <a:blip r:embed="rId2"/>
          <a:stretch>
            <a:fillRect/>
          </a:stretch>
        </p:blipFill>
        <p:spPr>
          <a:xfrm>
            <a:off x="210092" y="4804458"/>
            <a:ext cx="7633866" cy="1676401"/>
          </a:xfrm>
          <a:prstGeom prst="rect">
            <a:avLst/>
          </a:prstGeom>
        </p:spPr>
      </p:pic>
      <p:sp>
        <p:nvSpPr>
          <p:cNvPr id="12" name="Rectangle: Rounded Corners 11">
            <a:extLst>
              <a:ext uri="{FF2B5EF4-FFF2-40B4-BE49-F238E27FC236}">
                <a16:creationId xmlns:a16="http://schemas.microsoft.com/office/drawing/2014/main" id="{F0734A0E-3AAC-5393-2BD5-4DA52975001A}"/>
              </a:ext>
            </a:extLst>
          </p:cNvPr>
          <p:cNvSpPr/>
          <p:nvPr/>
        </p:nvSpPr>
        <p:spPr>
          <a:xfrm>
            <a:off x="213259" y="1163584"/>
            <a:ext cx="9795491" cy="3367110"/>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300" u="sng" dirty="0">
                <a:solidFill>
                  <a:schemeClr val="tx1"/>
                </a:solidFill>
              </a:rPr>
              <a:t>Things you could do to tick off 'Awards' or 'extracurricular' on your Scholars card:</a:t>
            </a:r>
            <a:endParaRPr lang="en-US" sz="2300" u="sng">
              <a:solidFill>
                <a:schemeClr val="tx1"/>
              </a:solidFill>
              <a:ea typeface="Calibri"/>
              <a:cs typeface="Calibri"/>
            </a:endParaRPr>
          </a:p>
          <a:p>
            <a:r>
              <a:rPr lang="en-US" sz="2300" b="1" dirty="0">
                <a:solidFill>
                  <a:schemeClr val="tx1"/>
                </a:solidFill>
              </a:rPr>
              <a:t>Try out a new club</a:t>
            </a:r>
            <a:r>
              <a:rPr lang="en-US" sz="2300" dirty="0">
                <a:solidFill>
                  <a:schemeClr val="tx1"/>
                </a:solidFill>
              </a:rPr>
              <a:t> with your friends and get your name on a register</a:t>
            </a:r>
            <a:endParaRPr lang="en-US" sz="2300">
              <a:solidFill>
                <a:schemeClr val="tx1"/>
              </a:solidFill>
              <a:ea typeface="Calibri"/>
              <a:cs typeface="Calibri"/>
            </a:endParaRPr>
          </a:p>
          <a:p>
            <a:r>
              <a:rPr lang="en-US" sz="2300" b="1" dirty="0">
                <a:solidFill>
                  <a:schemeClr val="tx1"/>
                </a:solidFill>
              </a:rPr>
              <a:t>Attend intervention</a:t>
            </a:r>
            <a:r>
              <a:rPr lang="en-US" sz="2300" dirty="0">
                <a:solidFill>
                  <a:schemeClr val="tx1"/>
                </a:solidFill>
              </a:rPr>
              <a:t> sessions for any subject </a:t>
            </a:r>
            <a:endParaRPr lang="en-US" sz="2300">
              <a:solidFill>
                <a:schemeClr val="tx1"/>
              </a:solidFill>
              <a:ea typeface="Calibri"/>
              <a:cs typeface="Calibri"/>
            </a:endParaRPr>
          </a:p>
          <a:p>
            <a:r>
              <a:rPr lang="en-US" sz="2300" dirty="0">
                <a:solidFill>
                  <a:schemeClr val="tx1"/>
                </a:solidFill>
              </a:rPr>
              <a:t>Gain more </a:t>
            </a:r>
            <a:r>
              <a:rPr lang="en-US" sz="2300" b="1" dirty="0">
                <a:solidFill>
                  <a:schemeClr val="tx1"/>
                </a:solidFill>
              </a:rPr>
              <a:t>positive points</a:t>
            </a:r>
            <a:r>
              <a:rPr lang="en-US" sz="2300" dirty="0">
                <a:solidFill>
                  <a:schemeClr val="tx1"/>
                </a:solidFill>
              </a:rPr>
              <a:t> each week </a:t>
            </a:r>
            <a:endParaRPr lang="en-US" sz="2300">
              <a:solidFill>
                <a:schemeClr val="tx1"/>
              </a:solidFill>
              <a:ea typeface="Calibri"/>
              <a:cs typeface="Calibri"/>
            </a:endParaRPr>
          </a:p>
          <a:p>
            <a:r>
              <a:rPr lang="en-US" sz="2300" b="1" dirty="0">
                <a:solidFill>
                  <a:schemeClr val="tx1"/>
                </a:solidFill>
              </a:rPr>
              <a:t>Represent the school</a:t>
            </a:r>
            <a:r>
              <a:rPr lang="en-US" sz="2300" dirty="0">
                <a:solidFill>
                  <a:schemeClr val="tx1"/>
                </a:solidFill>
              </a:rPr>
              <a:t> at a sporting event</a:t>
            </a:r>
            <a:endParaRPr lang="en-US" sz="2300">
              <a:solidFill>
                <a:schemeClr val="tx1"/>
              </a:solidFill>
              <a:ea typeface="Calibri"/>
              <a:cs typeface="Calibri"/>
            </a:endParaRPr>
          </a:p>
          <a:p>
            <a:r>
              <a:rPr lang="en-US" sz="2300" dirty="0">
                <a:solidFill>
                  <a:schemeClr val="tx1"/>
                </a:solidFill>
              </a:rPr>
              <a:t>Complete DofE Bronze sections</a:t>
            </a:r>
            <a:endParaRPr lang="en-US" sz="2300">
              <a:solidFill>
                <a:schemeClr val="tx1"/>
              </a:solidFill>
              <a:ea typeface="Calibri"/>
              <a:cs typeface="Calibri"/>
            </a:endParaRPr>
          </a:p>
          <a:p>
            <a:r>
              <a:rPr lang="en-US" sz="2300" dirty="0">
                <a:solidFill>
                  <a:schemeClr val="tx1"/>
                </a:solidFill>
              </a:rPr>
              <a:t>Get a </a:t>
            </a:r>
            <a:r>
              <a:rPr lang="en-US" sz="2300" b="1" dirty="0">
                <a:solidFill>
                  <a:schemeClr val="tx1"/>
                </a:solidFill>
              </a:rPr>
              <a:t>subject certificate</a:t>
            </a:r>
            <a:r>
              <a:rPr lang="en-US" sz="2300" dirty="0">
                <a:solidFill>
                  <a:schemeClr val="tx1"/>
                </a:solidFill>
              </a:rPr>
              <a:t> or award</a:t>
            </a:r>
            <a:endParaRPr lang="en-US" sz="2300" dirty="0">
              <a:solidFill>
                <a:schemeClr val="tx1"/>
              </a:solidFill>
              <a:ea typeface="Calibri"/>
              <a:cs typeface="Calibri"/>
            </a:endParaRPr>
          </a:p>
          <a:p>
            <a:endParaRPr lang="en-US" sz="2000">
              <a:solidFill>
                <a:schemeClr val="tx1"/>
              </a:solidFill>
            </a:endParaRPr>
          </a:p>
        </p:txBody>
      </p:sp>
      <p:pic>
        <p:nvPicPr>
          <p:cNvPr id="3" name="Picture 2" descr="A screenshot of a cell phone&#10;&#10;Description automatically generated">
            <a:extLst>
              <a:ext uri="{FF2B5EF4-FFF2-40B4-BE49-F238E27FC236}">
                <a16:creationId xmlns:a16="http://schemas.microsoft.com/office/drawing/2014/main" id="{A859C731-8A06-2E5A-F956-C074D8CBC72C}"/>
              </a:ext>
            </a:extLst>
          </p:cNvPr>
          <p:cNvPicPr>
            <a:picLocks noChangeAspect="1"/>
          </p:cNvPicPr>
          <p:nvPr/>
        </p:nvPicPr>
        <p:blipFill>
          <a:blip r:embed="rId3"/>
          <a:stretch>
            <a:fillRect/>
          </a:stretch>
        </p:blipFill>
        <p:spPr>
          <a:xfrm>
            <a:off x="10178592" y="0"/>
            <a:ext cx="1789043" cy="6858000"/>
          </a:xfrm>
          <a:prstGeom prst="rect">
            <a:avLst/>
          </a:prstGeom>
        </p:spPr>
      </p:pic>
      <p:sp>
        <p:nvSpPr>
          <p:cNvPr id="4" name="Arrow: Left 3">
            <a:extLst>
              <a:ext uri="{FF2B5EF4-FFF2-40B4-BE49-F238E27FC236}">
                <a16:creationId xmlns:a16="http://schemas.microsoft.com/office/drawing/2014/main" id="{889F0936-07BE-8620-CB00-B45B29D79306}"/>
              </a:ext>
            </a:extLst>
          </p:cNvPr>
          <p:cNvSpPr/>
          <p:nvPr/>
        </p:nvSpPr>
        <p:spPr>
          <a:xfrm>
            <a:off x="7509011" y="4531172"/>
            <a:ext cx="4460456" cy="2240123"/>
          </a:xfrm>
          <a:prstGeom prst="leftArrow">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Update your tracker card and let your tutor know!</a:t>
            </a:r>
          </a:p>
        </p:txBody>
      </p:sp>
      <p:pic>
        <p:nvPicPr>
          <p:cNvPr id="7" name="Picture 6" descr="A yellow star and purple text&#10;&#10;Description automatically generated">
            <a:extLst>
              <a:ext uri="{FF2B5EF4-FFF2-40B4-BE49-F238E27FC236}">
                <a16:creationId xmlns:a16="http://schemas.microsoft.com/office/drawing/2014/main" id="{0E64B9A1-0605-5F2E-2E5E-8CB9E8E57CDC}"/>
              </a:ext>
            </a:extLst>
          </p:cNvPr>
          <p:cNvPicPr>
            <a:picLocks noChangeAspect="1"/>
          </p:cNvPicPr>
          <p:nvPr/>
        </p:nvPicPr>
        <p:blipFill>
          <a:blip r:embed="rId4"/>
          <a:stretch>
            <a:fillRect/>
          </a:stretch>
        </p:blipFill>
        <p:spPr>
          <a:xfrm>
            <a:off x="112913" y="-1568"/>
            <a:ext cx="2532807" cy="832654"/>
          </a:xfrm>
          <a:prstGeom prst="rect">
            <a:avLst/>
          </a:prstGeom>
        </p:spPr>
      </p:pic>
    </p:spTree>
    <p:extLst>
      <p:ext uri="{BB962C8B-B14F-4D97-AF65-F5344CB8AC3E}">
        <p14:creationId xmlns:p14="http://schemas.microsoft.com/office/powerpoint/2010/main" val="2983467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831694B-FF3E-B36F-829B-B53D5499FEB6}"/>
              </a:ext>
            </a:extLst>
          </p:cNvPr>
          <p:cNvSpPr/>
          <p:nvPr/>
        </p:nvSpPr>
        <p:spPr>
          <a:xfrm>
            <a:off x="2758639" y="310146"/>
            <a:ext cx="4743350" cy="523220"/>
          </a:xfrm>
          <a:prstGeom prst="rect">
            <a:avLst/>
          </a:prstGeom>
          <a:solidFill>
            <a:schemeClr val="bg2"/>
          </a:solidFill>
        </p:spPr>
        <p:txBody>
          <a:bodyPr wrap="square" lIns="91440" tIns="45720" rIns="91440" bIns="45720" anchor="t">
            <a:spAutoFit/>
          </a:bodyPr>
          <a:lstStyle/>
          <a:p>
            <a:pPr algn="ctr"/>
            <a:r>
              <a:rPr lang="en-US" sz="2800" b="1">
                <a:ln w="9525">
                  <a:solidFill>
                    <a:schemeClr val="bg1"/>
                  </a:solidFill>
                  <a:prstDash val="solid"/>
                </a:ln>
                <a:effectLst>
                  <a:outerShdw blurRad="12700" dist="38100" dir="2700000" algn="tl" rotWithShape="0">
                    <a:schemeClr val="bg1">
                      <a:lumMod val="50000"/>
                    </a:schemeClr>
                  </a:outerShdw>
                </a:effectLst>
              </a:rPr>
              <a:t>Weekly focus- Opportunity</a:t>
            </a:r>
            <a:endParaRPr lang="en-US" sz="2800" b="1" cap="none" spc="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2" name="Picture 1" descr="A screenshot of a computer&#10;&#10;Description automatically generated">
            <a:extLst>
              <a:ext uri="{FF2B5EF4-FFF2-40B4-BE49-F238E27FC236}">
                <a16:creationId xmlns:a16="http://schemas.microsoft.com/office/drawing/2014/main" id="{F3DD1309-EB5E-B6D4-7F1E-FD97A753D506}"/>
              </a:ext>
            </a:extLst>
          </p:cNvPr>
          <p:cNvPicPr>
            <a:picLocks noChangeAspect="1"/>
          </p:cNvPicPr>
          <p:nvPr/>
        </p:nvPicPr>
        <p:blipFill>
          <a:blip r:embed="rId2"/>
          <a:stretch>
            <a:fillRect/>
          </a:stretch>
        </p:blipFill>
        <p:spPr>
          <a:xfrm>
            <a:off x="210092" y="4804458"/>
            <a:ext cx="7633866" cy="1676401"/>
          </a:xfrm>
          <a:prstGeom prst="rect">
            <a:avLst/>
          </a:prstGeom>
        </p:spPr>
      </p:pic>
      <p:sp>
        <p:nvSpPr>
          <p:cNvPr id="4" name="Arrow: Left 3">
            <a:extLst>
              <a:ext uri="{FF2B5EF4-FFF2-40B4-BE49-F238E27FC236}">
                <a16:creationId xmlns:a16="http://schemas.microsoft.com/office/drawing/2014/main" id="{889F0936-07BE-8620-CB00-B45B29D79306}"/>
              </a:ext>
            </a:extLst>
          </p:cNvPr>
          <p:cNvSpPr/>
          <p:nvPr/>
        </p:nvSpPr>
        <p:spPr>
          <a:xfrm>
            <a:off x="7509011" y="4531172"/>
            <a:ext cx="4460456" cy="2240123"/>
          </a:xfrm>
          <a:prstGeom prst="leftArrow">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Update your tracker card and let your tutor know!</a:t>
            </a:r>
          </a:p>
        </p:txBody>
      </p:sp>
      <p:pic>
        <p:nvPicPr>
          <p:cNvPr id="5" name="Picture 4" descr="A screenshot of a cell phone&#10;&#10;Description automatically generated">
            <a:extLst>
              <a:ext uri="{FF2B5EF4-FFF2-40B4-BE49-F238E27FC236}">
                <a16:creationId xmlns:a16="http://schemas.microsoft.com/office/drawing/2014/main" id="{26B171DC-A949-6271-A7EC-D9687D315177}"/>
              </a:ext>
            </a:extLst>
          </p:cNvPr>
          <p:cNvPicPr>
            <a:picLocks noChangeAspect="1"/>
          </p:cNvPicPr>
          <p:nvPr/>
        </p:nvPicPr>
        <p:blipFill>
          <a:blip r:embed="rId3"/>
          <a:stretch>
            <a:fillRect/>
          </a:stretch>
        </p:blipFill>
        <p:spPr>
          <a:xfrm>
            <a:off x="7705725" y="181398"/>
            <a:ext cx="1352550" cy="4276725"/>
          </a:xfrm>
          <a:prstGeom prst="rect">
            <a:avLst/>
          </a:prstGeom>
        </p:spPr>
      </p:pic>
      <p:pic>
        <p:nvPicPr>
          <p:cNvPr id="8" name="Picture 7" descr="A white rectangular box with black text&#10;&#10;Description automatically generated">
            <a:extLst>
              <a:ext uri="{FF2B5EF4-FFF2-40B4-BE49-F238E27FC236}">
                <a16:creationId xmlns:a16="http://schemas.microsoft.com/office/drawing/2014/main" id="{BBC1EFE0-A969-E90C-B44E-EFDE5F4F5124}"/>
              </a:ext>
            </a:extLst>
          </p:cNvPr>
          <p:cNvPicPr>
            <a:picLocks noChangeAspect="1"/>
          </p:cNvPicPr>
          <p:nvPr/>
        </p:nvPicPr>
        <p:blipFill>
          <a:blip r:embed="rId4"/>
          <a:stretch>
            <a:fillRect/>
          </a:stretch>
        </p:blipFill>
        <p:spPr>
          <a:xfrm>
            <a:off x="9147798" y="217025"/>
            <a:ext cx="1362075" cy="3048000"/>
          </a:xfrm>
          <a:prstGeom prst="rect">
            <a:avLst/>
          </a:prstGeom>
        </p:spPr>
      </p:pic>
      <p:pic>
        <p:nvPicPr>
          <p:cNvPr id="11" name="Picture 10" descr="A screen shot of a white card&#10;&#10;Description automatically generated">
            <a:extLst>
              <a:ext uri="{FF2B5EF4-FFF2-40B4-BE49-F238E27FC236}">
                <a16:creationId xmlns:a16="http://schemas.microsoft.com/office/drawing/2014/main" id="{384F58D9-6889-18C7-2D60-F672D84006D4}"/>
              </a:ext>
            </a:extLst>
          </p:cNvPr>
          <p:cNvPicPr>
            <a:picLocks noChangeAspect="1"/>
          </p:cNvPicPr>
          <p:nvPr/>
        </p:nvPicPr>
        <p:blipFill>
          <a:blip r:embed="rId5"/>
          <a:stretch>
            <a:fillRect/>
          </a:stretch>
        </p:blipFill>
        <p:spPr>
          <a:xfrm>
            <a:off x="10628333" y="183446"/>
            <a:ext cx="1352550" cy="3076575"/>
          </a:xfrm>
          <a:prstGeom prst="rect">
            <a:avLst/>
          </a:prstGeom>
        </p:spPr>
      </p:pic>
      <p:sp>
        <p:nvSpPr>
          <p:cNvPr id="12" name="Rectangle: Rounded Corners 11">
            <a:extLst>
              <a:ext uri="{FF2B5EF4-FFF2-40B4-BE49-F238E27FC236}">
                <a16:creationId xmlns:a16="http://schemas.microsoft.com/office/drawing/2014/main" id="{F0734A0E-3AAC-5393-2BD5-4DA52975001A}"/>
              </a:ext>
            </a:extLst>
          </p:cNvPr>
          <p:cNvSpPr/>
          <p:nvPr/>
        </p:nvSpPr>
        <p:spPr>
          <a:xfrm>
            <a:off x="213259" y="1359232"/>
            <a:ext cx="7396221" cy="3171462"/>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200" u="sng">
                <a:solidFill>
                  <a:schemeClr val="tx1"/>
                </a:solidFill>
              </a:rPr>
              <a:t>Things you could do to tick off 'Opportunity' on your Scholars card:</a:t>
            </a:r>
            <a:endParaRPr lang="en-US" sz="2200" u="sng">
              <a:solidFill>
                <a:schemeClr val="tx1"/>
              </a:solidFill>
              <a:ea typeface="Calibri"/>
              <a:cs typeface="Calibri"/>
            </a:endParaRPr>
          </a:p>
          <a:p>
            <a:r>
              <a:rPr lang="en-US" sz="2200" b="1">
                <a:solidFill>
                  <a:schemeClr val="tx1"/>
                </a:solidFill>
              </a:rPr>
              <a:t>Attend a college open evening</a:t>
            </a:r>
            <a:r>
              <a:rPr lang="en-US" sz="2200">
                <a:solidFill>
                  <a:schemeClr val="tx1"/>
                </a:solidFill>
              </a:rPr>
              <a:t> or event looking at your next steps</a:t>
            </a:r>
            <a:endParaRPr lang="en-US" sz="2200">
              <a:solidFill>
                <a:schemeClr val="tx1"/>
              </a:solidFill>
              <a:ea typeface="Calibri"/>
              <a:cs typeface="Calibri"/>
            </a:endParaRPr>
          </a:p>
          <a:p>
            <a:r>
              <a:rPr lang="en-US" sz="2200">
                <a:solidFill>
                  <a:schemeClr val="tx1"/>
                </a:solidFill>
              </a:rPr>
              <a:t>Be a part of a </a:t>
            </a:r>
            <a:r>
              <a:rPr lang="en-US" sz="2200" b="1">
                <a:solidFill>
                  <a:schemeClr val="tx1"/>
                </a:solidFill>
              </a:rPr>
              <a:t>sports fixture</a:t>
            </a:r>
            <a:r>
              <a:rPr lang="en-US" sz="2200" dirty="0">
                <a:solidFill>
                  <a:schemeClr val="tx1"/>
                </a:solidFill>
              </a:rPr>
              <a:t> </a:t>
            </a:r>
            <a:r>
              <a:rPr lang="en-US" sz="2200">
                <a:solidFill>
                  <a:schemeClr val="tx1"/>
                </a:solidFill>
              </a:rPr>
              <a:t>e.g. Shelley Football team</a:t>
            </a:r>
            <a:endParaRPr lang="en-US" sz="2200">
              <a:solidFill>
                <a:schemeClr val="tx1"/>
              </a:solidFill>
              <a:ea typeface="Calibri"/>
              <a:cs typeface="Calibri"/>
            </a:endParaRPr>
          </a:p>
          <a:p>
            <a:r>
              <a:rPr lang="en-US" sz="2200" b="1">
                <a:solidFill>
                  <a:schemeClr val="tx1"/>
                </a:solidFill>
              </a:rPr>
              <a:t>Take part</a:t>
            </a:r>
            <a:r>
              <a:rPr lang="en-US" sz="2200">
                <a:solidFill>
                  <a:schemeClr val="tx1"/>
                </a:solidFill>
              </a:rPr>
              <a:t> in an event, workshop or trip </a:t>
            </a:r>
            <a:endParaRPr lang="en-US" sz="2200">
              <a:solidFill>
                <a:schemeClr val="tx1"/>
              </a:solidFill>
              <a:ea typeface="Calibri"/>
              <a:cs typeface="Calibri"/>
            </a:endParaRPr>
          </a:p>
          <a:p>
            <a:r>
              <a:rPr lang="en-US" sz="2200">
                <a:solidFill>
                  <a:schemeClr val="tx1"/>
                </a:solidFill>
              </a:rPr>
              <a:t>Meet with our </a:t>
            </a:r>
            <a:r>
              <a:rPr lang="en-US" sz="2200" b="1">
                <a:solidFill>
                  <a:schemeClr val="tx1"/>
                </a:solidFill>
              </a:rPr>
              <a:t>careers adviser</a:t>
            </a:r>
            <a:r>
              <a:rPr lang="en-US" sz="2200">
                <a:solidFill>
                  <a:schemeClr val="tx1"/>
                </a:solidFill>
              </a:rPr>
              <a:t> to discuss future education and career plans</a:t>
            </a:r>
            <a:endParaRPr lang="en-US" sz="2200">
              <a:solidFill>
                <a:schemeClr val="tx1"/>
              </a:solidFill>
              <a:ea typeface="Calibri"/>
              <a:cs typeface="Calibri"/>
            </a:endParaRPr>
          </a:p>
          <a:p>
            <a:endParaRPr lang="en-US" sz="2000">
              <a:solidFill>
                <a:schemeClr val="tx1"/>
              </a:solidFill>
            </a:endParaRPr>
          </a:p>
        </p:txBody>
      </p:sp>
      <p:pic>
        <p:nvPicPr>
          <p:cNvPr id="7" name="Picture 6" descr="A yellow star and purple text&#10;&#10;Description automatically generated">
            <a:extLst>
              <a:ext uri="{FF2B5EF4-FFF2-40B4-BE49-F238E27FC236}">
                <a16:creationId xmlns:a16="http://schemas.microsoft.com/office/drawing/2014/main" id="{8A78D726-54E5-3F6D-01AD-7FBC878515EE}"/>
              </a:ext>
            </a:extLst>
          </p:cNvPr>
          <p:cNvPicPr>
            <a:picLocks noChangeAspect="1"/>
          </p:cNvPicPr>
          <p:nvPr/>
        </p:nvPicPr>
        <p:blipFill>
          <a:blip r:embed="rId6"/>
          <a:stretch>
            <a:fillRect/>
          </a:stretch>
        </p:blipFill>
        <p:spPr>
          <a:xfrm>
            <a:off x="112913" y="-1568"/>
            <a:ext cx="2532807" cy="832654"/>
          </a:xfrm>
          <a:prstGeom prst="rect">
            <a:avLst/>
          </a:prstGeom>
        </p:spPr>
      </p:pic>
    </p:spTree>
    <p:extLst>
      <p:ext uri="{BB962C8B-B14F-4D97-AF65-F5344CB8AC3E}">
        <p14:creationId xmlns:p14="http://schemas.microsoft.com/office/powerpoint/2010/main" val="2364516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Graduate Cap With Diploma On The Background Of Gold Stars Stock ...">
            <a:extLst>
              <a:ext uri="{FF2B5EF4-FFF2-40B4-BE49-F238E27FC236}">
                <a16:creationId xmlns:a16="http://schemas.microsoft.com/office/drawing/2014/main" id="{3C682670-74C5-69CB-BB0A-DF59D84667B5}"/>
              </a:ext>
            </a:extLst>
          </p:cNvPr>
          <p:cNvPicPr>
            <a:picLocks noGrp="1" noChangeAspect="1"/>
          </p:cNvPicPr>
          <p:nvPr>
            <p:ph idx="1"/>
          </p:nvPr>
        </p:nvPicPr>
        <p:blipFill>
          <a:blip r:embed="rId2"/>
          <a:stretch>
            <a:fillRect/>
          </a:stretch>
        </p:blipFill>
        <p:spPr>
          <a:xfrm>
            <a:off x="5371071" y="1824"/>
            <a:ext cx="6825048" cy="6845643"/>
          </a:xfrm>
        </p:spPr>
      </p:pic>
      <p:pic>
        <p:nvPicPr>
          <p:cNvPr id="6" name="Picture 5" descr="A yellow star and purple text&#10;&#10;Description automatically generated">
            <a:extLst>
              <a:ext uri="{FF2B5EF4-FFF2-40B4-BE49-F238E27FC236}">
                <a16:creationId xmlns:a16="http://schemas.microsoft.com/office/drawing/2014/main" id="{E0EC1489-953B-11DE-EDAB-91ACC8103299}"/>
              </a:ext>
            </a:extLst>
          </p:cNvPr>
          <p:cNvPicPr>
            <a:picLocks noChangeAspect="1"/>
          </p:cNvPicPr>
          <p:nvPr/>
        </p:nvPicPr>
        <p:blipFill>
          <a:blip r:embed="rId3"/>
          <a:stretch>
            <a:fillRect/>
          </a:stretch>
        </p:blipFill>
        <p:spPr>
          <a:xfrm>
            <a:off x="112913" y="-1568"/>
            <a:ext cx="2532807" cy="832654"/>
          </a:xfrm>
          <a:prstGeom prst="rect">
            <a:avLst/>
          </a:prstGeom>
        </p:spPr>
      </p:pic>
      <p:sp>
        <p:nvSpPr>
          <p:cNvPr id="7" name="TextBox 6">
            <a:extLst>
              <a:ext uri="{FF2B5EF4-FFF2-40B4-BE49-F238E27FC236}">
                <a16:creationId xmlns:a16="http://schemas.microsoft.com/office/drawing/2014/main" id="{89978A49-468C-B75C-769D-36E5D641EC15}"/>
              </a:ext>
            </a:extLst>
          </p:cNvPr>
          <p:cNvSpPr txBox="1"/>
          <p:nvPr/>
        </p:nvSpPr>
        <p:spPr>
          <a:xfrm>
            <a:off x="113412" y="850812"/>
            <a:ext cx="5142469" cy="461665"/>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Calibri"/>
                <a:cs typeface="Calibri"/>
              </a:rPr>
              <a:t>Will you be one of our next </a:t>
            </a:r>
            <a:r>
              <a:rPr lang="en-US" sz="2400">
                <a:ea typeface="Calibri"/>
                <a:cs typeface="Calibri"/>
              </a:rPr>
              <a:t>graduates?</a:t>
            </a:r>
          </a:p>
        </p:txBody>
      </p:sp>
      <p:sp>
        <p:nvSpPr>
          <p:cNvPr id="8" name="TextBox 7">
            <a:extLst>
              <a:ext uri="{FF2B5EF4-FFF2-40B4-BE49-F238E27FC236}">
                <a16:creationId xmlns:a16="http://schemas.microsoft.com/office/drawing/2014/main" id="{982AD4AF-7DE4-1EBD-FFD4-3E642CCE9EC4}"/>
              </a:ext>
            </a:extLst>
          </p:cNvPr>
          <p:cNvSpPr txBox="1"/>
          <p:nvPr/>
        </p:nvSpPr>
        <p:spPr>
          <a:xfrm>
            <a:off x="7605974" y="3423489"/>
            <a:ext cx="4030360"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ea typeface="Calibri"/>
                <a:cs typeface="Calibri"/>
              </a:rPr>
              <a:t>Pupil progress will be awarded with certificates and badges as the progress through each standard</a:t>
            </a:r>
          </a:p>
        </p:txBody>
      </p:sp>
      <p:sp>
        <p:nvSpPr>
          <p:cNvPr id="11" name="TextBox 10">
            <a:extLst>
              <a:ext uri="{FF2B5EF4-FFF2-40B4-BE49-F238E27FC236}">
                <a16:creationId xmlns:a16="http://schemas.microsoft.com/office/drawing/2014/main" id="{D01ECDA3-5C71-3896-9276-E2D3C86A6C0D}"/>
              </a:ext>
            </a:extLst>
          </p:cNvPr>
          <p:cNvSpPr txBox="1"/>
          <p:nvPr/>
        </p:nvSpPr>
        <p:spPr>
          <a:xfrm>
            <a:off x="124425" y="1704343"/>
            <a:ext cx="5142469" cy="3785652"/>
          </a:xfrm>
          <a:prstGeom prst="rect">
            <a:avLst/>
          </a:prstGeom>
          <a:solidFill>
            <a:schemeClr val="bg2"/>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Calibri"/>
                <a:cs typeface="Calibri"/>
              </a:rPr>
              <a:t>Your SCHOLARS folder is a record of all your achievements beyond the classroom</a:t>
            </a:r>
          </a:p>
          <a:p>
            <a:endParaRPr lang="en-US" sz="2400" dirty="0">
              <a:ea typeface="Calibri"/>
              <a:cs typeface="Calibri"/>
            </a:endParaRPr>
          </a:p>
          <a:p>
            <a:r>
              <a:rPr lang="en-US" sz="2400" dirty="0">
                <a:ea typeface="Calibri"/>
                <a:cs typeface="Calibri"/>
              </a:rPr>
              <a:t>This is your record of participation in events, trips, clubs and charitable work outside of the classroom</a:t>
            </a:r>
          </a:p>
          <a:p>
            <a:endParaRPr lang="en-US" sz="2400" dirty="0">
              <a:ea typeface="Calibri"/>
              <a:cs typeface="Calibri"/>
            </a:endParaRPr>
          </a:p>
          <a:p>
            <a:r>
              <a:rPr lang="en-US" sz="2400" dirty="0">
                <a:ea typeface="Calibri"/>
                <a:cs typeface="Calibri"/>
              </a:rPr>
              <a:t>You can include evidence of activities you participate in outside of school too</a:t>
            </a:r>
          </a:p>
        </p:txBody>
      </p:sp>
      <p:pic>
        <p:nvPicPr>
          <p:cNvPr id="10" name="Picture 9" descr="A certificate of excellence with a star&#10;&#10;Description automatically generated">
            <a:extLst>
              <a:ext uri="{FF2B5EF4-FFF2-40B4-BE49-F238E27FC236}">
                <a16:creationId xmlns:a16="http://schemas.microsoft.com/office/drawing/2014/main" id="{37AFD810-A969-6572-00EE-857D7FB7A9FD}"/>
              </a:ext>
            </a:extLst>
          </p:cNvPr>
          <p:cNvPicPr>
            <a:picLocks noChangeAspect="1"/>
          </p:cNvPicPr>
          <p:nvPr/>
        </p:nvPicPr>
        <p:blipFill>
          <a:blip r:embed="rId4"/>
          <a:stretch>
            <a:fillRect/>
          </a:stretch>
        </p:blipFill>
        <p:spPr>
          <a:xfrm rot="20760000">
            <a:off x="5069512" y="3801963"/>
            <a:ext cx="2047615" cy="2804526"/>
          </a:xfrm>
          <a:prstGeom prst="rect">
            <a:avLst/>
          </a:prstGeom>
        </p:spPr>
      </p:pic>
    </p:spTree>
    <p:extLst>
      <p:ext uri="{BB962C8B-B14F-4D97-AF65-F5344CB8AC3E}">
        <p14:creationId xmlns:p14="http://schemas.microsoft.com/office/powerpoint/2010/main" val="8866115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8FC07C2-7C8F-4160-8C0D-A94ECA29E0FB}"/>
              </a:ext>
            </a:extLst>
          </p:cNvPr>
          <p:cNvPicPr>
            <a:picLocks noChangeAspect="1"/>
          </p:cNvPicPr>
          <p:nvPr/>
        </p:nvPicPr>
        <p:blipFill>
          <a:blip r:embed="rId2"/>
          <a:stretch>
            <a:fillRect/>
          </a:stretch>
        </p:blipFill>
        <p:spPr>
          <a:xfrm>
            <a:off x="3418613" y="2965540"/>
            <a:ext cx="3865014" cy="2642779"/>
          </a:xfrm>
          <a:prstGeom prst="rect">
            <a:avLst/>
          </a:prstGeom>
        </p:spPr>
      </p:pic>
      <p:sp>
        <p:nvSpPr>
          <p:cNvPr id="2" name="Title 1">
            <a:extLst>
              <a:ext uri="{FF2B5EF4-FFF2-40B4-BE49-F238E27FC236}">
                <a16:creationId xmlns:a16="http://schemas.microsoft.com/office/drawing/2014/main" id="{F037D2AE-1F0E-4436-ABF0-14B360F5C7C5}"/>
              </a:ext>
            </a:extLst>
          </p:cNvPr>
          <p:cNvSpPr>
            <a:spLocks noGrp="1"/>
          </p:cNvSpPr>
          <p:nvPr>
            <p:ph type="title"/>
          </p:nvPr>
        </p:nvSpPr>
        <p:spPr/>
        <p:txBody>
          <a:bodyPr/>
          <a:lstStyle/>
          <a:p>
            <a:endParaRPr lang="en-GB" dirty="0"/>
          </a:p>
        </p:txBody>
      </p:sp>
      <p:pic>
        <p:nvPicPr>
          <p:cNvPr id="4" name="Picture 3">
            <a:extLst>
              <a:ext uri="{FF2B5EF4-FFF2-40B4-BE49-F238E27FC236}">
                <a16:creationId xmlns:a16="http://schemas.microsoft.com/office/drawing/2014/main" id="{CDC7C106-F94C-4630-80D6-B7F6AB63886D}"/>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418613" cy="2965541"/>
          </a:xfrm>
          <a:prstGeom prst="rect">
            <a:avLst/>
          </a:prstGeom>
          <a:noFill/>
        </p:spPr>
      </p:pic>
      <p:pic>
        <p:nvPicPr>
          <p:cNvPr id="5" name="Picture 4">
            <a:extLst>
              <a:ext uri="{FF2B5EF4-FFF2-40B4-BE49-F238E27FC236}">
                <a16:creationId xmlns:a16="http://schemas.microsoft.com/office/drawing/2014/main" id="{A549C6A8-5AF6-405B-B256-D771F8BDBA5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0" y="2965541"/>
            <a:ext cx="3418613" cy="2642779"/>
          </a:xfrm>
          <a:prstGeom prst="rect">
            <a:avLst/>
          </a:prstGeom>
          <a:noFill/>
        </p:spPr>
      </p:pic>
      <p:pic>
        <p:nvPicPr>
          <p:cNvPr id="7" name="Picture 6">
            <a:extLst>
              <a:ext uri="{FF2B5EF4-FFF2-40B4-BE49-F238E27FC236}">
                <a16:creationId xmlns:a16="http://schemas.microsoft.com/office/drawing/2014/main" id="{896C7708-1F18-42A4-BF69-00D5655BA898}"/>
              </a:ext>
            </a:extLst>
          </p:cNvPr>
          <p:cNvPicPr>
            <a:picLocks noChangeAspect="1"/>
          </p:cNvPicPr>
          <p:nvPr/>
        </p:nvPicPr>
        <p:blipFill>
          <a:blip r:embed="rId5"/>
          <a:stretch>
            <a:fillRect/>
          </a:stretch>
        </p:blipFill>
        <p:spPr>
          <a:xfrm>
            <a:off x="0" y="5608320"/>
            <a:ext cx="5268060" cy="1274852"/>
          </a:xfrm>
          <a:prstGeom prst="rect">
            <a:avLst/>
          </a:prstGeom>
        </p:spPr>
      </p:pic>
      <p:pic>
        <p:nvPicPr>
          <p:cNvPr id="11" name="Picture 10">
            <a:extLst>
              <a:ext uri="{FF2B5EF4-FFF2-40B4-BE49-F238E27FC236}">
                <a16:creationId xmlns:a16="http://schemas.microsoft.com/office/drawing/2014/main" id="{9BACC8F9-FC88-4F2B-A236-586875C76229}"/>
              </a:ext>
            </a:extLst>
          </p:cNvPr>
          <p:cNvPicPr>
            <a:picLocks noChangeAspect="1"/>
          </p:cNvPicPr>
          <p:nvPr/>
        </p:nvPicPr>
        <p:blipFill>
          <a:blip r:embed="rId6"/>
          <a:stretch>
            <a:fillRect/>
          </a:stretch>
        </p:blipFill>
        <p:spPr>
          <a:xfrm>
            <a:off x="7673148" y="0"/>
            <a:ext cx="4518852" cy="2642779"/>
          </a:xfrm>
          <a:prstGeom prst="rect">
            <a:avLst/>
          </a:prstGeom>
        </p:spPr>
      </p:pic>
      <p:pic>
        <p:nvPicPr>
          <p:cNvPr id="12" name="Picture 11">
            <a:extLst>
              <a:ext uri="{FF2B5EF4-FFF2-40B4-BE49-F238E27FC236}">
                <a16:creationId xmlns:a16="http://schemas.microsoft.com/office/drawing/2014/main" id="{02975B2B-27CA-4032-9E11-6BF9D8CF351D}"/>
              </a:ext>
            </a:extLst>
          </p:cNvPr>
          <p:cNvPicPr>
            <a:picLocks noChangeAspect="1"/>
          </p:cNvPicPr>
          <p:nvPr/>
        </p:nvPicPr>
        <p:blipFill>
          <a:blip r:embed="rId7"/>
          <a:stretch>
            <a:fillRect/>
          </a:stretch>
        </p:blipFill>
        <p:spPr>
          <a:xfrm>
            <a:off x="9586232" y="4215223"/>
            <a:ext cx="2602195" cy="2642778"/>
          </a:xfrm>
          <a:prstGeom prst="rect">
            <a:avLst/>
          </a:prstGeom>
        </p:spPr>
      </p:pic>
      <p:pic>
        <p:nvPicPr>
          <p:cNvPr id="13" name="Picture 12">
            <a:extLst>
              <a:ext uri="{FF2B5EF4-FFF2-40B4-BE49-F238E27FC236}">
                <a16:creationId xmlns:a16="http://schemas.microsoft.com/office/drawing/2014/main" id="{E27F1124-1C33-427B-A289-99FBC39D44A6}"/>
              </a:ext>
            </a:extLst>
          </p:cNvPr>
          <p:cNvPicPr>
            <a:picLocks noChangeAspect="1"/>
          </p:cNvPicPr>
          <p:nvPr/>
        </p:nvPicPr>
        <p:blipFill>
          <a:blip r:embed="rId8"/>
          <a:stretch>
            <a:fillRect/>
          </a:stretch>
        </p:blipFill>
        <p:spPr>
          <a:xfrm>
            <a:off x="3418613" y="0"/>
            <a:ext cx="2914276" cy="3155264"/>
          </a:xfrm>
          <a:prstGeom prst="rect">
            <a:avLst/>
          </a:prstGeom>
        </p:spPr>
      </p:pic>
      <p:pic>
        <p:nvPicPr>
          <p:cNvPr id="16" name="Picture 15">
            <a:extLst>
              <a:ext uri="{FF2B5EF4-FFF2-40B4-BE49-F238E27FC236}">
                <a16:creationId xmlns:a16="http://schemas.microsoft.com/office/drawing/2014/main" id="{9A383590-0D82-46A9-88E9-67745402B2CF}"/>
              </a:ext>
            </a:extLst>
          </p:cNvPr>
          <p:cNvPicPr>
            <a:picLocks noChangeAspect="1"/>
          </p:cNvPicPr>
          <p:nvPr/>
        </p:nvPicPr>
        <p:blipFill>
          <a:blip r:embed="rId9"/>
          <a:stretch>
            <a:fillRect/>
          </a:stretch>
        </p:blipFill>
        <p:spPr>
          <a:xfrm>
            <a:off x="6233993" y="2526894"/>
            <a:ext cx="5611008" cy="1733792"/>
          </a:xfrm>
          <a:prstGeom prst="rect">
            <a:avLst/>
          </a:prstGeom>
        </p:spPr>
      </p:pic>
      <p:pic>
        <p:nvPicPr>
          <p:cNvPr id="18" name="Picture 17">
            <a:extLst>
              <a:ext uri="{FF2B5EF4-FFF2-40B4-BE49-F238E27FC236}">
                <a16:creationId xmlns:a16="http://schemas.microsoft.com/office/drawing/2014/main" id="{A8B888B3-7CBF-44FB-AD19-41F1773246D8}"/>
              </a:ext>
            </a:extLst>
          </p:cNvPr>
          <p:cNvPicPr>
            <a:picLocks noChangeAspect="1"/>
          </p:cNvPicPr>
          <p:nvPr/>
        </p:nvPicPr>
        <p:blipFill>
          <a:blip r:embed="rId10"/>
          <a:stretch>
            <a:fillRect/>
          </a:stretch>
        </p:blipFill>
        <p:spPr>
          <a:xfrm>
            <a:off x="4931247" y="5608319"/>
            <a:ext cx="4654986" cy="1249681"/>
          </a:xfrm>
          <a:prstGeom prst="rect">
            <a:avLst/>
          </a:prstGeom>
        </p:spPr>
      </p:pic>
      <p:pic>
        <p:nvPicPr>
          <p:cNvPr id="19" name="Picture 18">
            <a:extLst>
              <a:ext uri="{FF2B5EF4-FFF2-40B4-BE49-F238E27FC236}">
                <a16:creationId xmlns:a16="http://schemas.microsoft.com/office/drawing/2014/main" id="{B10E0B7A-69E8-4B48-9F27-5F23F832EF0C}"/>
              </a:ext>
            </a:extLst>
          </p:cNvPr>
          <p:cNvPicPr>
            <a:picLocks noChangeAspect="1"/>
          </p:cNvPicPr>
          <p:nvPr/>
        </p:nvPicPr>
        <p:blipFill>
          <a:blip r:embed="rId11"/>
          <a:stretch>
            <a:fillRect/>
          </a:stretch>
        </p:blipFill>
        <p:spPr>
          <a:xfrm>
            <a:off x="7018298" y="4260686"/>
            <a:ext cx="2602195" cy="1347632"/>
          </a:xfrm>
          <a:prstGeom prst="rect">
            <a:avLst/>
          </a:prstGeom>
        </p:spPr>
      </p:pic>
      <p:sp>
        <p:nvSpPr>
          <p:cNvPr id="20" name="TextBox 19">
            <a:extLst>
              <a:ext uri="{FF2B5EF4-FFF2-40B4-BE49-F238E27FC236}">
                <a16:creationId xmlns:a16="http://schemas.microsoft.com/office/drawing/2014/main" id="{467ADDCB-7FFD-445D-93F0-D69FB485823A}"/>
              </a:ext>
            </a:extLst>
          </p:cNvPr>
          <p:cNvSpPr txBox="1"/>
          <p:nvPr/>
        </p:nvSpPr>
        <p:spPr>
          <a:xfrm>
            <a:off x="6230625" y="-3387"/>
            <a:ext cx="1962322" cy="2800767"/>
          </a:xfrm>
          <a:prstGeom prst="rect">
            <a:avLst/>
          </a:prstGeom>
          <a:solidFill>
            <a:schemeClr val="accent6">
              <a:lumMod val="40000"/>
              <a:lumOff val="60000"/>
            </a:schemeClr>
          </a:solidFill>
        </p:spPr>
        <p:txBody>
          <a:bodyPr wrap="square" lIns="91440" tIns="45720" rIns="91440" bIns="45720" rtlCol="0" anchor="t">
            <a:spAutoFit/>
          </a:bodyPr>
          <a:lstStyle/>
          <a:p>
            <a:pPr algn="ctr"/>
            <a:r>
              <a:rPr lang="en-GB" sz="2000" dirty="0"/>
              <a:t>The opportunities in The SHC Scholars Club are endless!</a:t>
            </a:r>
            <a:endParaRPr lang="en-GB" sz="2000">
              <a:ea typeface="Calibri"/>
              <a:cs typeface="Calibri"/>
            </a:endParaRPr>
          </a:p>
          <a:p>
            <a:pPr algn="ctr"/>
            <a:r>
              <a:rPr lang="en-GB" sz="2000" dirty="0"/>
              <a:t>Get involved!</a:t>
            </a:r>
            <a:endParaRPr lang="en-GB" sz="2000">
              <a:ea typeface="Calibri"/>
              <a:cs typeface="Calibri"/>
            </a:endParaRPr>
          </a:p>
          <a:p>
            <a:pPr algn="ctr"/>
            <a:r>
              <a:rPr lang="en-GB" sz="2000" dirty="0"/>
              <a:t>Graduate with flying colours this year!</a:t>
            </a:r>
            <a:endParaRPr lang="en-GB" dirty="0">
              <a:ea typeface="Calibri"/>
              <a:cs typeface="Calibri"/>
            </a:endParaRPr>
          </a:p>
          <a:p>
            <a:pPr algn="ctr"/>
            <a:endParaRPr lang="en-GB" sz="1600" dirty="0"/>
          </a:p>
        </p:txBody>
      </p:sp>
      <p:pic>
        <p:nvPicPr>
          <p:cNvPr id="6" name="Picture 5" descr="A yellow star and purple text&#10;&#10;Description automatically generated">
            <a:extLst>
              <a:ext uri="{FF2B5EF4-FFF2-40B4-BE49-F238E27FC236}">
                <a16:creationId xmlns:a16="http://schemas.microsoft.com/office/drawing/2014/main" id="{8C184067-EB0F-58D3-44A5-6DBD7A2AD691}"/>
              </a:ext>
            </a:extLst>
          </p:cNvPr>
          <p:cNvPicPr>
            <a:picLocks noChangeAspect="1"/>
          </p:cNvPicPr>
          <p:nvPr/>
        </p:nvPicPr>
        <p:blipFill>
          <a:blip r:embed="rId12"/>
          <a:stretch>
            <a:fillRect/>
          </a:stretch>
        </p:blipFill>
        <p:spPr>
          <a:xfrm>
            <a:off x="2492859" y="2639337"/>
            <a:ext cx="4766615" cy="1511146"/>
          </a:xfrm>
          <a:prstGeom prst="rect">
            <a:avLst/>
          </a:prstGeom>
        </p:spPr>
      </p:pic>
      <p:sp>
        <p:nvSpPr>
          <p:cNvPr id="9" name="TextBox 8">
            <a:extLst>
              <a:ext uri="{FF2B5EF4-FFF2-40B4-BE49-F238E27FC236}">
                <a16:creationId xmlns:a16="http://schemas.microsoft.com/office/drawing/2014/main" id="{87BA9EB3-1ECD-8914-3E8C-850AE046FAB0}"/>
              </a:ext>
            </a:extLst>
          </p:cNvPr>
          <p:cNvSpPr txBox="1"/>
          <p:nvPr/>
        </p:nvSpPr>
        <p:spPr>
          <a:xfrm>
            <a:off x="1377863" y="4739013"/>
            <a:ext cx="3421692" cy="830997"/>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Calibri"/>
                <a:cs typeface="Calibri"/>
              </a:rPr>
              <a:t>Get involved in clubs, trips and charity events</a:t>
            </a:r>
            <a:endParaRPr lang="en-US" sz="2000" dirty="0">
              <a:ea typeface="Calibri" panose="020F0502020204030204"/>
              <a:cs typeface="Calibri" panose="020F0502020204030204"/>
            </a:endParaRPr>
          </a:p>
        </p:txBody>
      </p:sp>
      <p:sp>
        <p:nvSpPr>
          <p:cNvPr id="3" name="TextBox 2">
            <a:extLst>
              <a:ext uri="{FF2B5EF4-FFF2-40B4-BE49-F238E27FC236}">
                <a16:creationId xmlns:a16="http://schemas.microsoft.com/office/drawing/2014/main" id="{CD47B512-0D57-5760-DBB2-BE0E9BDB34DC}"/>
              </a:ext>
            </a:extLst>
          </p:cNvPr>
          <p:cNvSpPr txBox="1"/>
          <p:nvPr/>
        </p:nvSpPr>
        <p:spPr>
          <a:xfrm>
            <a:off x="7014575" y="4217094"/>
            <a:ext cx="3870541" cy="1569660"/>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Calibri"/>
                <a:cs typeface="Calibri"/>
              </a:rPr>
              <a:t>The more you participate the more you will develop your character and the more rewards you could gain!</a:t>
            </a:r>
          </a:p>
        </p:txBody>
      </p:sp>
      <p:sp>
        <p:nvSpPr>
          <p:cNvPr id="14" name="TextBox 13">
            <a:extLst>
              <a:ext uri="{FF2B5EF4-FFF2-40B4-BE49-F238E27FC236}">
                <a16:creationId xmlns:a16="http://schemas.microsoft.com/office/drawing/2014/main" id="{2B9204C6-CC00-A998-E5C9-855D433EDF63}"/>
              </a:ext>
            </a:extLst>
          </p:cNvPr>
          <p:cNvSpPr txBox="1"/>
          <p:nvPr/>
        </p:nvSpPr>
        <p:spPr>
          <a:xfrm>
            <a:off x="121685" y="78268"/>
            <a:ext cx="5984108" cy="954107"/>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Update your cards and plan your next SCHOLARS goals</a:t>
            </a:r>
          </a:p>
        </p:txBody>
      </p:sp>
    </p:spTree>
    <p:extLst>
      <p:ext uri="{BB962C8B-B14F-4D97-AF65-F5344CB8AC3E}">
        <p14:creationId xmlns:p14="http://schemas.microsoft.com/office/powerpoint/2010/main" val="2964244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yellow star and purple text&#10;&#10;Description automatically generated">
            <a:extLst>
              <a:ext uri="{FF2B5EF4-FFF2-40B4-BE49-F238E27FC236}">
                <a16:creationId xmlns:a16="http://schemas.microsoft.com/office/drawing/2014/main" id="{7BDC61F0-34F7-576F-5411-7126A944A87F}"/>
              </a:ext>
            </a:extLst>
          </p:cNvPr>
          <p:cNvPicPr>
            <a:picLocks noChangeAspect="1"/>
          </p:cNvPicPr>
          <p:nvPr/>
        </p:nvPicPr>
        <p:blipFill>
          <a:blip r:embed="rId2"/>
          <a:stretch>
            <a:fillRect/>
          </a:stretch>
        </p:blipFill>
        <p:spPr>
          <a:xfrm>
            <a:off x="112913" y="-1568"/>
            <a:ext cx="2532807" cy="832654"/>
          </a:xfrm>
          <a:prstGeom prst="rect">
            <a:avLst/>
          </a:prstGeom>
        </p:spPr>
      </p:pic>
      <p:sp>
        <p:nvSpPr>
          <p:cNvPr id="2" name="TextBox 1">
            <a:extLst>
              <a:ext uri="{FF2B5EF4-FFF2-40B4-BE49-F238E27FC236}">
                <a16:creationId xmlns:a16="http://schemas.microsoft.com/office/drawing/2014/main" id="{E9A74033-13D9-E436-11A4-7E7D095229C1}"/>
              </a:ext>
            </a:extLst>
          </p:cNvPr>
          <p:cNvSpPr txBox="1"/>
          <p:nvPr/>
        </p:nvSpPr>
        <p:spPr>
          <a:xfrm>
            <a:off x="302712" y="835068"/>
            <a:ext cx="4382020" cy="4524315"/>
          </a:xfrm>
          <a:prstGeom prst="rect">
            <a:avLst/>
          </a:prstGeom>
          <a:solidFill>
            <a:schemeClr val="bg2"/>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cs typeface="Calibri"/>
              </a:rPr>
              <a:t>Your next steps:</a:t>
            </a:r>
          </a:p>
          <a:p>
            <a:r>
              <a:rPr lang="en-US" sz="2400" dirty="0">
                <a:cs typeface="Calibri"/>
              </a:rPr>
              <a:t>Read through the </a:t>
            </a:r>
            <a:r>
              <a:rPr lang="en-US" sz="2400" b="1" dirty="0">
                <a:cs typeface="Calibri"/>
              </a:rPr>
              <a:t>SCHOLARS card</a:t>
            </a:r>
            <a:r>
              <a:rPr lang="en-US" sz="2400" dirty="0">
                <a:cs typeface="Calibri"/>
              </a:rPr>
              <a:t> and see what you can already evidence e.g. have you already attended some clubs? Did you help with Year 8 open evening? Have you been an office runner or helped your tutor with recycling or emptying the pigeon hole? Are you a member of the student leadership team?</a:t>
            </a:r>
          </a:p>
          <a:p>
            <a:r>
              <a:rPr lang="en-US" sz="2400" dirty="0">
                <a:cs typeface="Calibri"/>
              </a:rPr>
              <a:t>The possibilities are endless!</a:t>
            </a:r>
          </a:p>
        </p:txBody>
      </p:sp>
      <p:sp>
        <p:nvSpPr>
          <p:cNvPr id="3" name="Arrow: Right 2">
            <a:extLst>
              <a:ext uri="{FF2B5EF4-FFF2-40B4-BE49-F238E27FC236}">
                <a16:creationId xmlns:a16="http://schemas.microsoft.com/office/drawing/2014/main" id="{064DBE65-49FE-6EB0-1664-B08E7D37E916}"/>
              </a:ext>
            </a:extLst>
          </p:cNvPr>
          <p:cNvSpPr/>
          <p:nvPr/>
        </p:nvSpPr>
        <p:spPr>
          <a:xfrm>
            <a:off x="302712" y="4926905"/>
            <a:ext cx="5132871" cy="1935561"/>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cs typeface="Calibri"/>
              </a:rPr>
              <a:t>Check out what </a:t>
            </a:r>
            <a:r>
              <a:rPr lang="en-US" sz="2000" b="1" dirty="0">
                <a:cs typeface="Calibri"/>
              </a:rPr>
              <a:t>clubs and activities </a:t>
            </a:r>
            <a:r>
              <a:rPr lang="en-US" sz="2000" dirty="0">
                <a:cs typeface="Calibri"/>
              </a:rPr>
              <a:t>are happening. Go and try some out and get your name on the club registers</a:t>
            </a:r>
            <a:endParaRPr lang="en-US" sz="2000" dirty="0"/>
          </a:p>
        </p:txBody>
      </p:sp>
      <p:pic>
        <p:nvPicPr>
          <p:cNvPr id="8" name="Picture 7" descr="A white table with black text&#10;&#10;Description automatically generated">
            <a:extLst>
              <a:ext uri="{FF2B5EF4-FFF2-40B4-BE49-F238E27FC236}">
                <a16:creationId xmlns:a16="http://schemas.microsoft.com/office/drawing/2014/main" id="{3FAB3D5E-9677-B2F5-B4B1-317BE78D8DA4}"/>
              </a:ext>
            </a:extLst>
          </p:cNvPr>
          <p:cNvPicPr>
            <a:picLocks noChangeAspect="1"/>
          </p:cNvPicPr>
          <p:nvPr/>
        </p:nvPicPr>
        <p:blipFill>
          <a:blip r:embed="rId3"/>
          <a:stretch>
            <a:fillRect/>
          </a:stretch>
        </p:blipFill>
        <p:spPr>
          <a:xfrm>
            <a:off x="4684498" y="-5020"/>
            <a:ext cx="7415599" cy="5220472"/>
          </a:xfrm>
          <a:prstGeom prst="rect">
            <a:avLst/>
          </a:prstGeom>
        </p:spPr>
      </p:pic>
      <p:sp>
        <p:nvSpPr>
          <p:cNvPr id="10" name="TextBox 9">
            <a:extLst>
              <a:ext uri="{FF2B5EF4-FFF2-40B4-BE49-F238E27FC236}">
                <a16:creationId xmlns:a16="http://schemas.microsoft.com/office/drawing/2014/main" id="{C5F0E13B-97B5-C63A-F293-937A5BE6334C}"/>
              </a:ext>
            </a:extLst>
          </p:cNvPr>
          <p:cNvSpPr txBox="1"/>
          <p:nvPr/>
        </p:nvSpPr>
        <p:spPr>
          <a:xfrm>
            <a:off x="6207388" y="6380214"/>
            <a:ext cx="5984108"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Check your social area notice boards for all club details</a:t>
            </a:r>
          </a:p>
        </p:txBody>
      </p:sp>
    </p:spTree>
    <p:extLst>
      <p:ext uri="{BB962C8B-B14F-4D97-AF65-F5344CB8AC3E}">
        <p14:creationId xmlns:p14="http://schemas.microsoft.com/office/powerpoint/2010/main" val="2508379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group of men running&#10;&#10;Description automatically generated">
            <a:extLst>
              <a:ext uri="{FF2B5EF4-FFF2-40B4-BE49-F238E27FC236}">
                <a16:creationId xmlns:a16="http://schemas.microsoft.com/office/drawing/2014/main" id="{3FB487EB-8AA0-15BB-DC28-503F584D3FDE}"/>
              </a:ext>
            </a:extLst>
          </p:cNvPr>
          <p:cNvPicPr>
            <a:picLocks noGrp="1" noChangeAspect="1"/>
          </p:cNvPicPr>
          <p:nvPr>
            <p:ph idx="1"/>
          </p:nvPr>
        </p:nvPicPr>
        <p:blipFill>
          <a:blip r:embed="rId2"/>
          <a:stretch>
            <a:fillRect/>
          </a:stretch>
        </p:blipFill>
        <p:spPr>
          <a:xfrm>
            <a:off x="7561424" y="263043"/>
            <a:ext cx="4370849" cy="6116477"/>
          </a:xfrm>
        </p:spPr>
      </p:pic>
      <p:sp>
        <p:nvSpPr>
          <p:cNvPr id="6" name="TextBox 5">
            <a:extLst>
              <a:ext uri="{FF2B5EF4-FFF2-40B4-BE49-F238E27FC236}">
                <a16:creationId xmlns:a16="http://schemas.microsoft.com/office/drawing/2014/main" id="{9B353DEE-5AA5-27A7-3F4E-AD3B2BCB24D3}"/>
              </a:ext>
            </a:extLst>
          </p:cNvPr>
          <p:cNvSpPr txBox="1"/>
          <p:nvPr/>
        </p:nvSpPr>
        <p:spPr>
          <a:xfrm>
            <a:off x="2830053" y="190787"/>
            <a:ext cx="2801072" cy="461665"/>
          </a:xfrm>
          <a:prstGeom prst="rect">
            <a:avLst/>
          </a:prstGeom>
          <a:solidFill>
            <a:schemeClr val="bg2"/>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t>New clubs for HT2!</a:t>
            </a:r>
          </a:p>
        </p:txBody>
      </p:sp>
      <p:pic>
        <p:nvPicPr>
          <p:cNvPr id="7" name="Picture 6" descr="A poster with a group of people raising their hands&#10;&#10;Description automatically generated">
            <a:extLst>
              <a:ext uri="{FF2B5EF4-FFF2-40B4-BE49-F238E27FC236}">
                <a16:creationId xmlns:a16="http://schemas.microsoft.com/office/drawing/2014/main" id="{FFAB96F2-213D-E8B8-E0D5-96A6B9C82338}"/>
              </a:ext>
            </a:extLst>
          </p:cNvPr>
          <p:cNvPicPr>
            <a:picLocks noChangeAspect="1"/>
          </p:cNvPicPr>
          <p:nvPr/>
        </p:nvPicPr>
        <p:blipFill>
          <a:blip r:embed="rId3"/>
          <a:stretch>
            <a:fillRect/>
          </a:stretch>
        </p:blipFill>
        <p:spPr>
          <a:xfrm>
            <a:off x="169608" y="1244277"/>
            <a:ext cx="3499722" cy="5430457"/>
          </a:xfrm>
          <a:prstGeom prst="rect">
            <a:avLst/>
          </a:prstGeom>
        </p:spPr>
      </p:pic>
      <p:pic>
        <p:nvPicPr>
          <p:cNvPr id="8" name="Picture 7" descr="A card with ornaments and pine branches&#10;&#10;Description automatically generated">
            <a:extLst>
              <a:ext uri="{FF2B5EF4-FFF2-40B4-BE49-F238E27FC236}">
                <a16:creationId xmlns:a16="http://schemas.microsoft.com/office/drawing/2014/main" id="{35093FD7-9A61-F2B6-A873-FDF52A6CF840}"/>
              </a:ext>
            </a:extLst>
          </p:cNvPr>
          <p:cNvPicPr>
            <a:picLocks noChangeAspect="1"/>
          </p:cNvPicPr>
          <p:nvPr/>
        </p:nvPicPr>
        <p:blipFill>
          <a:blip r:embed="rId4"/>
          <a:stretch>
            <a:fillRect/>
          </a:stretch>
        </p:blipFill>
        <p:spPr>
          <a:xfrm>
            <a:off x="3803790" y="1245302"/>
            <a:ext cx="3639154" cy="5235496"/>
          </a:xfrm>
          <a:prstGeom prst="rect">
            <a:avLst/>
          </a:prstGeom>
        </p:spPr>
      </p:pic>
      <p:sp>
        <p:nvSpPr>
          <p:cNvPr id="2" name="TextBox 1">
            <a:extLst>
              <a:ext uri="{FF2B5EF4-FFF2-40B4-BE49-F238E27FC236}">
                <a16:creationId xmlns:a16="http://schemas.microsoft.com/office/drawing/2014/main" id="{584C2187-A879-9B95-05F7-1B672B69C914}"/>
              </a:ext>
            </a:extLst>
          </p:cNvPr>
          <p:cNvSpPr txBox="1"/>
          <p:nvPr/>
        </p:nvSpPr>
        <p:spPr>
          <a:xfrm>
            <a:off x="6207388" y="6380214"/>
            <a:ext cx="5984108"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Check your social area notice boards for all club details</a:t>
            </a:r>
          </a:p>
        </p:txBody>
      </p:sp>
      <p:pic>
        <p:nvPicPr>
          <p:cNvPr id="4" name="Picture 3" descr="A yellow star and purple text&#10;&#10;Description automatically generated">
            <a:extLst>
              <a:ext uri="{FF2B5EF4-FFF2-40B4-BE49-F238E27FC236}">
                <a16:creationId xmlns:a16="http://schemas.microsoft.com/office/drawing/2014/main" id="{923A26CB-8300-7317-9B01-9410CC5E8073}"/>
              </a:ext>
            </a:extLst>
          </p:cNvPr>
          <p:cNvPicPr>
            <a:picLocks noChangeAspect="1"/>
          </p:cNvPicPr>
          <p:nvPr/>
        </p:nvPicPr>
        <p:blipFill>
          <a:blip r:embed="rId5"/>
          <a:stretch>
            <a:fillRect/>
          </a:stretch>
        </p:blipFill>
        <p:spPr>
          <a:xfrm>
            <a:off x="112913" y="-1568"/>
            <a:ext cx="2532807" cy="832654"/>
          </a:xfrm>
          <a:prstGeom prst="rect">
            <a:avLst/>
          </a:prstGeom>
        </p:spPr>
      </p:pic>
      <p:sp>
        <p:nvSpPr>
          <p:cNvPr id="9" name="Rectangle: Rounded Corners 8">
            <a:extLst>
              <a:ext uri="{FF2B5EF4-FFF2-40B4-BE49-F238E27FC236}">
                <a16:creationId xmlns:a16="http://schemas.microsoft.com/office/drawing/2014/main" id="{B9998388-F905-0BE1-8E03-4FEE15C29E30}"/>
              </a:ext>
            </a:extLst>
          </p:cNvPr>
          <p:cNvSpPr/>
          <p:nvPr/>
        </p:nvSpPr>
        <p:spPr>
          <a:xfrm>
            <a:off x="1619450" y="836462"/>
            <a:ext cx="2044492" cy="984637"/>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600" b="1">
                <a:solidFill>
                  <a:schemeClr val="tx1"/>
                </a:solidFill>
              </a:rPr>
              <a:t>Debate club</a:t>
            </a:r>
            <a:endParaRPr lang="en-US" sz="1600" b="1">
              <a:solidFill>
                <a:schemeClr val="tx1"/>
              </a:solidFill>
              <a:ea typeface="Calibri"/>
              <a:cs typeface="Calibri"/>
            </a:endParaRPr>
          </a:p>
          <a:p>
            <a:pPr algn="ctr"/>
            <a:r>
              <a:rPr lang="en-US" sz="1600">
                <a:solidFill>
                  <a:schemeClr val="tx1"/>
                </a:solidFill>
              </a:rPr>
              <a:t>Monday 3-4pm</a:t>
            </a:r>
            <a:endParaRPr lang="en-US" sz="1600">
              <a:solidFill>
                <a:schemeClr val="tx1"/>
              </a:solidFill>
              <a:ea typeface="Calibri"/>
              <a:cs typeface="Calibri"/>
            </a:endParaRPr>
          </a:p>
          <a:p>
            <a:pPr algn="ctr"/>
            <a:r>
              <a:rPr lang="en-US" sz="1600" dirty="0">
                <a:solidFill>
                  <a:schemeClr val="tx1"/>
                </a:solidFill>
              </a:rPr>
              <a:t>All welcome</a:t>
            </a:r>
            <a:endParaRPr lang="en-US" sz="1600">
              <a:solidFill>
                <a:schemeClr val="tx1"/>
              </a:solidFill>
              <a:ea typeface="Calibri"/>
              <a:cs typeface="Calibri"/>
            </a:endParaRPr>
          </a:p>
          <a:p>
            <a:pPr algn="ctr"/>
            <a:r>
              <a:rPr lang="en-US" sz="1600">
                <a:solidFill>
                  <a:schemeClr val="tx1"/>
                </a:solidFill>
                <a:ea typeface="Calibri"/>
                <a:cs typeface="Calibri"/>
              </a:rPr>
              <a:t>B10a</a:t>
            </a:r>
            <a:endParaRPr lang="en-US" sz="1600" dirty="0">
              <a:solidFill>
                <a:schemeClr val="tx1"/>
              </a:solidFill>
              <a:ea typeface="Calibri"/>
              <a:cs typeface="Calibri"/>
            </a:endParaRPr>
          </a:p>
        </p:txBody>
      </p:sp>
    </p:spTree>
    <p:extLst>
      <p:ext uri="{BB962C8B-B14F-4D97-AF65-F5344CB8AC3E}">
        <p14:creationId xmlns:p14="http://schemas.microsoft.com/office/powerpoint/2010/main" val="7804999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8461BC0-C846-2304-FB70-F34EF174ED6B}"/>
              </a:ext>
            </a:extLst>
          </p:cNvPr>
          <p:cNvPicPr>
            <a:picLocks noGrp="1" noChangeAspect="1"/>
          </p:cNvPicPr>
          <p:nvPr>
            <p:ph idx="1"/>
          </p:nvPr>
        </p:nvPicPr>
        <p:blipFill>
          <a:blip r:embed="rId2"/>
          <a:stretch>
            <a:fillRect/>
          </a:stretch>
        </p:blipFill>
        <p:spPr>
          <a:xfrm>
            <a:off x="-2191" y="188356"/>
            <a:ext cx="6254842" cy="3496660"/>
          </a:xfrm>
        </p:spPr>
      </p:pic>
      <p:sp>
        <p:nvSpPr>
          <p:cNvPr id="2" name="Rectangle: Rounded Corners 1">
            <a:extLst>
              <a:ext uri="{FF2B5EF4-FFF2-40B4-BE49-F238E27FC236}">
                <a16:creationId xmlns:a16="http://schemas.microsoft.com/office/drawing/2014/main" id="{489C24CC-4EE9-8178-A535-F510BC74711E}"/>
              </a:ext>
            </a:extLst>
          </p:cNvPr>
          <p:cNvSpPr/>
          <p:nvPr/>
        </p:nvSpPr>
        <p:spPr>
          <a:xfrm>
            <a:off x="8609216" y="106648"/>
            <a:ext cx="3407239" cy="2967142"/>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dirty="0">
                <a:solidFill>
                  <a:schemeClr val="tx1"/>
                </a:solidFill>
              </a:rPr>
              <a:t>Chess club</a:t>
            </a:r>
          </a:p>
          <a:p>
            <a:pPr algn="ctr"/>
            <a:r>
              <a:rPr lang="en-US" sz="3200" dirty="0">
                <a:solidFill>
                  <a:schemeClr val="tx1"/>
                </a:solidFill>
              </a:rPr>
              <a:t>Tuesday break</a:t>
            </a:r>
          </a:p>
          <a:p>
            <a:pPr algn="ctr"/>
            <a:r>
              <a:rPr lang="en-US" sz="3200" dirty="0">
                <a:solidFill>
                  <a:schemeClr val="tx1"/>
                </a:solidFill>
              </a:rPr>
              <a:t>Friday 3-4pm</a:t>
            </a:r>
          </a:p>
          <a:p>
            <a:pPr algn="ctr"/>
            <a:r>
              <a:rPr lang="en-US" sz="3200" dirty="0">
                <a:solidFill>
                  <a:schemeClr val="tx1"/>
                </a:solidFill>
              </a:rPr>
              <a:t>All welcome</a:t>
            </a:r>
          </a:p>
          <a:p>
            <a:pPr algn="ctr"/>
            <a:r>
              <a:rPr lang="en-US" sz="3200" err="1">
                <a:solidFill>
                  <a:schemeClr val="tx1"/>
                </a:solidFill>
              </a:rPr>
              <a:t>Mr</a:t>
            </a:r>
            <a:r>
              <a:rPr lang="en-US" sz="3200" dirty="0">
                <a:solidFill>
                  <a:schemeClr val="tx1"/>
                </a:solidFill>
              </a:rPr>
              <a:t> Stackhouse</a:t>
            </a:r>
          </a:p>
          <a:p>
            <a:pPr algn="ctr"/>
            <a:r>
              <a:rPr lang="en-US" sz="3200" dirty="0">
                <a:solidFill>
                  <a:schemeClr val="tx1"/>
                </a:solidFill>
              </a:rPr>
              <a:t>E43</a:t>
            </a:r>
          </a:p>
        </p:txBody>
      </p:sp>
      <p:pic>
        <p:nvPicPr>
          <p:cNvPr id="3" name="Picture 2" descr="A cartoon of a group of people&#10;&#10;Description automatically generated">
            <a:extLst>
              <a:ext uri="{FF2B5EF4-FFF2-40B4-BE49-F238E27FC236}">
                <a16:creationId xmlns:a16="http://schemas.microsoft.com/office/drawing/2014/main" id="{C59DA516-AEF7-C08E-DD83-478A8BFD4672}"/>
              </a:ext>
            </a:extLst>
          </p:cNvPr>
          <p:cNvPicPr>
            <a:picLocks noChangeAspect="1"/>
          </p:cNvPicPr>
          <p:nvPr/>
        </p:nvPicPr>
        <p:blipFill>
          <a:blip r:embed="rId3"/>
          <a:stretch>
            <a:fillRect/>
          </a:stretch>
        </p:blipFill>
        <p:spPr>
          <a:xfrm>
            <a:off x="6464514" y="2655417"/>
            <a:ext cx="3021484" cy="4203871"/>
          </a:xfrm>
          <a:prstGeom prst="rect">
            <a:avLst/>
          </a:prstGeom>
        </p:spPr>
      </p:pic>
      <p:sp>
        <p:nvSpPr>
          <p:cNvPr id="5" name="Rectangle: Rounded Corners 4">
            <a:extLst>
              <a:ext uri="{FF2B5EF4-FFF2-40B4-BE49-F238E27FC236}">
                <a16:creationId xmlns:a16="http://schemas.microsoft.com/office/drawing/2014/main" id="{B9998388-F905-0BE1-8E03-4FEE15C29E30}"/>
              </a:ext>
            </a:extLst>
          </p:cNvPr>
          <p:cNvSpPr/>
          <p:nvPr/>
        </p:nvSpPr>
        <p:spPr>
          <a:xfrm>
            <a:off x="9671936" y="4759732"/>
            <a:ext cx="2023897" cy="1870203"/>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dirty="0">
                <a:solidFill>
                  <a:schemeClr val="tx1"/>
                </a:solidFill>
              </a:rPr>
              <a:t>D&amp;D club</a:t>
            </a:r>
          </a:p>
          <a:p>
            <a:pPr algn="ctr"/>
            <a:r>
              <a:rPr lang="en-US" sz="2400" dirty="0">
                <a:solidFill>
                  <a:schemeClr val="tx1"/>
                </a:solidFill>
              </a:rPr>
              <a:t>Monday</a:t>
            </a:r>
          </a:p>
          <a:p>
            <a:pPr algn="ctr"/>
            <a:r>
              <a:rPr lang="en-US" sz="2400" dirty="0">
                <a:solidFill>
                  <a:schemeClr val="tx1"/>
                </a:solidFill>
              </a:rPr>
              <a:t>3-4pm</a:t>
            </a:r>
          </a:p>
          <a:p>
            <a:pPr algn="ctr"/>
            <a:r>
              <a:rPr lang="en-US" sz="2400" dirty="0">
                <a:solidFill>
                  <a:schemeClr val="tx1"/>
                </a:solidFill>
              </a:rPr>
              <a:t>All welcome</a:t>
            </a:r>
          </a:p>
          <a:p>
            <a:pPr algn="ctr"/>
            <a:r>
              <a:rPr lang="en-US" sz="2400" dirty="0">
                <a:solidFill>
                  <a:schemeClr val="tx1"/>
                </a:solidFill>
              </a:rPr>
              <a:t>H73</a:t>
            </a:r>
          </a:p>
        </p:txBody>
      </p:sp>
      <p:sp>
        <p:nvSpPr>
          <p:cNvPr id="6" name="TextBox 6">
            <a:extLst>
              <a:ext uri="{FF2B5EF4-FFF2-40B4-BE49-F238E27FC236}">
                <a16:creationId xmlns:a16="http://schemas.microsoft.com/office/drawing/2014/main" id="{38D4CAF4-85C3-9649-61BD-E76AC91FADEF}"/>
              </a:ext>
            </a:extLst>
          </p:cNvPr>
          <p:cNvSpPr txBox="1"/>
          <p:nvPr/>
        </p:nvSpPr>
        <p:spPr>
          <a:xfrm>
            <a:off x="593455" y="3688743"/>
            <a:ext cx="5397328" cy="3170099"/>
          </a:xfrm>
          <a:prstGeom prst="rect">
            <a:avLst/>
          </a:prstGeom>
          <a:solidFill>
            <a:schemeClr val="bg2"/>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latin typeface="Rockwell"/>
              </a:rPr>
              <a:t>Warhammer Club!</a:t>
            </a:r>
          </a:p>
          <a:p>
            <a:endParaRPr lang="en-US" sz="2000" dirty="0">
              <a:ea typeface="Calibri"/>
              <a:cs typeface="Calibri"/>
            </a:endParaRPr>
          </a:p>
          <a:p>
            <a:r>
              <a:rPr lang="en-US" sz="2000" dirty="0"/>
              <a:t>Thurs 3-4pm in E44 (art) with Mr Walker.</a:t>
            </a:r>
            <a:endParaRPr lang="en-US" sz="2000" dirty="0">
              <a:ea typeface="Calibri"/>
              <a:cs typeface="Calibri"/>
            </a:endParaRPr>
          </a:p>
          <a:p>
            <a:endParaRPr lang="en-US" sz="2000" dirty="0">
              <a:ea typeface="Calibri"/>
              <a:cs typeface="Calibri"/>
            </a:endParaRPr>
          </a:p>
          <a:p>
            <a:r>
              <a:rPr lang="en-US" sz="2000" dirty="0"/>
              <a:t>Learn to build, paint, collect and play Warhammer in a relaxed and friendly atmosphere. Open to all years, whether you are new to the hobby, or a seasoned veteran. We have free models and hobby tools available to new-comers provided by Games Workshop too!</a:t>
            </a:r>
            <a:endParaRPr lang="en-US" sz="2000" dirty="0">
              <a:ea typeface="Calibri"/>
              <a:cs typeface="Calibri"/>
            </a:endParaRPr>
          </a:p>
        </p:txBody>
      </p:sp>
      <p:sp>
        <p:nvSpPr>
          <p:cNvPr id="7" name="Rectangle: Rounded Corners 6">
            <a:extLst>
              <a:ext uri="{FF2B5EF4-FFF2-40B4-BE49-F238E27FC236}">
                <a16:creationId xmlns:a16="http://schemas.microsoft.com/office/drawing/2014/main" id="{17308703-9D59-8B4E-C7C6-05C684DAC061}"/>
              </a:ext>
            </a:extLst>
          </p:cNvPr>
          <p:cNvSpPr/>
          <p:nvPr/>
        </p:nvSpPr>
        <p:spPr>
          <a:xfrm>
            <a:off x="5860380" y="636306"/>
            <a:ext cx="2519604" cy="1432565"/>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a:solidFill>
                  <a:schemeClr val="tx1"/>
                </a:solidFill>
              </a:rPr>
              <a:t>Eco school club</a:t>
            </a:r>
            <a:endParaRPr lang="en-US" sz="2000" b="1">
              <a:solidFill>
                <a:schemeClr val="tx1"/>
              </a:solidFill>
              <a:ea typeface="Calibri"/>
              <a:cs typeface="Calibri"/>
            </a:endParaRPr>
          </a:p>
          <a:p>
            <a:pPr algn="ctr"/>
            <a:r>
              <a:rPr lang="en-US" sz="2000" dirty="0">
                <a:solidFill>
                  <a:schemeClr val="tx1"/>
                </a:solidFill>
              </a:rPr>
              <a:t>Tuesday break </a:t>
            </a:r>
            <a:endParaRPr lang="en-US" sz="2000">
              <a:solidFill>
                <a:schemeClr val="tx1"/>
              </a:solidFill>
              <a:ea typeface="Calibri"/>
              <a:cs typeface="Calibri"/>
            </a:endParaRPr>
          </a:p>
          <a:p>
            <a:pPr algn="ctr"/>
            <a:r>
              <a:rPr lang="en-US" sz="2000" dirty="0">
                <a:solidFill>
                  <a:schemeClr val="tx1"/>
                </a:solidFill>
              </a:rPr>
              <a:t>All welcome</a:t>
            </a:r>
            <a:endParaRPr lang="en-US" sz="2000">
              <a:solidFill>
                <a:schemeClr val="tx1"/>
              </a:solidFill>
              <a:ea typeface="Calibri"/>
              <a:cs typeface="Calibri"/>
            </a:endParaRPr>
          </a:p>
          <a:p>
            <a:pPr algn="ctr"/>
            <a:r>
              <a:rPr lang="en-US" sz="2000" dirty="0">
                <a:solidFill>
                  <a:schemeClr val="tx1"/>
                </a:solidFill>
              </a:rPr>
              <a:t>Mrs Walker B20a</a:t>
            </a:r>
            <a:endParaRPr lang="en-US" sz="2400" dirty="0">
              <a:solidFill>
                <a:schemeClr val="tx1"/>
              </a:solidFill>
              <a:ea typeface="Calibri"/>
              <a:cs typeface="Calibri"/>
            </a:endParaRPr>
          </a:p>
        </p:txBody>
      </p:sp>
    </p:spTree>
    <p:extLst>
      <p:ext uri="{BB962C8B-B14F-4D97-AF65-F5344CB8AC3E}">
        <p14:creationId xmlns:p14="http://schemas.microsoft.com/office/powerpoint/2010/main" val="14175320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AE7A96A22EC144B833C652DBACC10A" ma:contentTypeVersion="13" ma:contentTypeDescription="Create a new document." ma:contentTypeScope="" ma:versionID="ce40af38f9de3a9897fe2bc65fd53be1">
  <xsd:schema xmlns:xsd="http://www.w3.org/2001/XMLSchema" xmlns:xs="http://www.w3.org/2001/XMLSchema" xmlns:p="http://schemas.microsoft.com/office/2006/metadata/properties" xmlns:ns2="1eda300a-1463-4674-bdbb-94c2509c0cad" xmlns:ns3="838bb1e5-82bc-4233-9023-1baee1ebd8db" targetNamespace="http://schemas.microsoft.com/office/2006/metadata/properties" ma:root="true" ma:fieldsID="20bd2cead2fecb35a4e085f34809f3d0" ns2:_="" ns3:_="">
    <xsd:import namespace="1eda300a-1463-4674-bdbb-94c2509c0cad"/>
    <xsd:import namespace="838bb1e5-82bc-4233-9023-1baee1ebd8d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da300a-1463-4674-bdbb-94c2509c0ca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934b6a4-3378-4c18-a2af-370e31c87c1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38bb1e5-82bc-4233-9023-1baee1ebd8d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4e345c6-1c20-43da-be7a-39082ab3af69}" ma:internalName="TaxCatchAll" ma:showField="CatchAllData" ma:web="838bb1e5-82bc-4233-9023-1baee1ebd8db">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38bb1e5-82bc-4233-9023-1baee1ebd8db" xsi:nil="true"/>
    <lcf76f155ced4ddcb4097134ff3c332f xmlns="1eda300a-1463-4674-bdbb-94c2509c0cad">
      <Terms xmlns="http://schemas.microsoft.com/office/infopath/2007/PartnerControls"/>
    </lcf76f155ced4ddcb4097134ff3c332f>
    <SharedWithUsers xmlns="838bb1e5-82bc-4233-9023-1baee1ebd8db">
      <UserInfo>
        <DisplayName>C Clayton</DisplayName>
        <AccountId>81</AccountId>
        <AccountType/>
      </UserInfo>
      <UserInfo>
        <DisplayName>J Loxam</DisplayName>
        <AccountId>130</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F864E44-8F33-4864-B4A9-96A81B75BE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eda300a-1463-4674-bdbb-94c2509c0cad"/>
    <ds:schemaRef ds:uri="838bb1e5-82bc-4233-9023-1baee1ebd8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B32CB62-0534-4DBB-A4E3-66D2560C42A4}">
  <ds:schemaRefs>
    <ds:schemaRef ds:uri="http://schemas.microsoft.com/office/2006/metadata/properties"/>
    <ds:schemaRef ds:uri="http://schemas.microsoft.com/office/infopath/2007/PartnerControls"/>
    <ds:schemaRef ds:uri="838bb1e5-82bc-4233-9023-1baee1ebd8db"/>
    <ds:schemaRef ds:uri="1eda300a-1463-4674-bdbb-94c2509c0cad"/>
  </ds:schemaRefs>
</ds:datastoreItem>
</file>

<file path=customXml/itemProps3.xml><?xml version="1.0" encoding="utf-8"?>
<ds:datastoreItem xmlns:ds="http://schemas.openxmlformats.org/officeDocument/2006/customXml" ds:itemID="{4103D99A-E854-4663-A826-540057F122F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181</TotalTime>
  <Words>736</Words>
  <Application>Microsoft Office PowerPoint</Application>
  <PresentationFormat>Widescreen</PresentationFormat>
  <Paragraphs>78</Paragraphs>
  <Slides>10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Century Gothic</vt:lpstr>
      <vt:lpstr>Rockwell</vt:lpstr>
      <vt:lpstr>Office Theme</vt:lpstr>
      <vt:lpstr>PowerPoint Presentation</vt:lpstr>
      <vt:lpstr> THE SCHOLARS CLUB – what is it?</vt:lpstr>
      <vt:lpstr>How will we track your involvement in the SHC Scholars Club?</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Pastoral Briefing – 15.10.21 Safeguarding updates</dc:title>
  <dc:creator>G Wadsworth</dc:creator>
  <cp:lastModifiedBy>A Hewitt</cp:lastModifiedBy>
  <cp:revision>468</cp:revision>
  <dcterms:created xsi:type="dcterms:W3CDTF">2021-10-15T05:53:02Z</dcterms:created>
  <dcterms:modified xsi:type="dcterms:W3CDTF">2024-11-28T14:27:09Z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0x01010082AE7A96A22EC144B833C652DBACC10A</vt:lpwstr>
  </property>
  <property fmtid="{D5CDD505-2E9C-101B-9397-08002B2CF9AE}" pid="3" name="MediaServiceImageTags">
    <vt:lpwstr/>
  </property>
</Properties>
</file>